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61"/>
  </p:notesMasterIdLst>
  <p:handoutMasterIdLst>
    <p:handoutMasterId r:id="rId62"/>
  </p:handoutMasterIdLst>
  <p:sldIdLst>
    <p:sldId id="2573" r:id="rId6"/>
    <p:sldId id="1604" r:id="rId7"/>
    <p:sldId id="9570" r:id="rId8"/>
    <p:sldId id="9571" r:id="rId9"/>
    <p:sldId id="9395" r:id="rId10"/>
    <p:sldId id="9407" r:id="rId11"/>
    <p:sldId id="9613" r:id="rId12"/>
    <p:sldId id="9397" r:id="rId13"/>
    <p:sldId id="9618" r:id="rId14"/>
    <p:sldId id="9619" r:id="rId15"/>
    <p:sldId id="9620" r:id="rId16"/>
    <p:sldId id="9398" r:id="rId17"/>
    <p:sldId id="9622" r:id="rId18"/>
    <p:sldId id="9623" r:id="rId19"/>
    <p:sldId id="9485" r:id="rId20"/>
    <p:sldId id="9457" r:id="rId21"/>
    <p:sldId id="9487" r:id="rId22"/>
    <p:sldId id="9488" r:id="rId23"/>
    <p:sldId id="9627" r:id="rId24"/>
    <p:sldId id="9490" r:id="rId25"/>
    <p:sldId id="9491" r:id="rId26"/>
    <p:sldId id="9492" r:id="rId27"/>
    <p:sldId id="9494" r:id="rId28"/>
    <p:sldId id="9539" r:id="rId29"/>
    <p:sldId id="9499" r:id="rId30"/>
    <p:sldId id="9501" r:id="rId31"/>
    <p:sldId id="9502" r:id="rId32"/>
    <p:sldId id="9503" r:id="rId33"/>
    <p:sldId id="9402" r:id="rId34"/>
    <p:sldId id="9504" r:id="rId35"/>
    <p:sldId id="9511" r:id="rId36"/>
    <p:sldId id="9603" r:id="rId37"/>
    <p:sldId id="9512" r:id="rId38"/>
    <p:sldId id="9513" r:id="rId39"/>
    <p:sldId id="9514" r:id="rId40"/>
    <p:sldId id="9515" r:id="rId41"/>
    <p:sldId id="9608" r:id="rId42"/>
    <p:sldId id="9518" r:id="rId43"/>
    <p:sldId id="9414" r:id="rId44"/>
    <p:sldId id="9533" r:id="rId45"/>
    <p:sldId id="9537" r:id="rId46"/>
    <p:sldId id="9519" r:id="rId47"/>
    <p:sldId id="9520" r:id="rId48"/>
    <p:sldId id="9531" r:id="rId49"/>
    <p:sldId id="9532" r:id="rId50"/>
    <p:sldId id="9526" r:id="rId51"/>
    <p:sldId id="9525" r:id="rId52"/>
    <p:sldId id="9527" r:id="rId53"/>
    <p:sldId id="9535" r:id="rId54"/>
    <p:sldId id="9522" r:id="rId55"/>
    <p:sldId id="9617" r:id="rId56"/>
    <p:sldId id="9628" r:id="rId57"/>
    <p:sldId id="9597" r:id="rId58"/>
    <p:sldId id="9598" r:id="rId59"/>
    <p:sldId id="9420" r:id="rId6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ébut diapo" id="{4E2CE980-E4FA-4797-A6A8-F45868FF592F}">
          <p14:sldIdLst>
            <p14:sldId id="2573"/>
          </p14:sldIdLst>
        </p14:section>
        <p14:section name="Sommaire" id="{E25D9AD8-05ED-4590-86C3-70978FF28040}">
          <p14:sldIdLst>
            <p14:sldId id="1604"/>
          </p14:sldIdLst>
        </p14:section>
        <p14:section name="Préambule" id="{DF15CC74-BC6E-49EA-8B4C-28063790A5DB}">
          <p14:sldIdLst>
            <p14:sldId id="9570"/>
            <p14:sldId id="9571"/>
          </p14:sldIdLst>
        </p14:section>
        <p14:section name="Contexte" id="{29FA013F-A5B0-4E5D-AEB2-E8BD2F30F06C}">
          <p14:sldIdLst>
            <p14:sldId id="9395"/>
            <p14:sldId id="9407"/>
            <p14:sldId id="9613"/>
          </p14:sldIdLst>
        </p14:section>
        <p14:section name="cadre réglementaire et normatif" id="{0073A184-3BEC-4ABF-8017-96749F1D98B2}">
          <p14:sldIdLst>
            <p14:sldId id="9397"/>
            <p14:sldId id="9618"/>
            <p14:sldId id="9619"/>
            <p14:sldId id="9620"/>
          </p14:sldIdLst>
        </p14:section>
        <p14:section name="Principes généraux" id="{3EDA220B-EA6A-4467-8508-1A386F6294F5}">
          <p14:sldIdLst>
            <p14:sldId id="9398"/>
            <p14:sldId id="9622"/>
            <p14:sldId id="9623"/>
            <p14:sldId id="9485"/>
            <p14:sldId id="9457"/>
            <p14:sldId id="9487"/>
            <p14:sldId id="9488"/>
            <p14:sldId id="9627"/>
            <p14:sldId id="9490"/>
            <p14:sldId id="9491"/>
            <p14:sldId id="9492"/>
            <p14:sldId id="9494"/>
            <p14:sldId id="9539"/>
            <p14:sldId id="9499"/>
            <p14:sldId id="9501"/>
            <p14:sldId id="9502"/>
            <p14:sldId id="9503"/>
          </p14:sldIdLst>
        </p14:section>
        <p14:section name="Détails par lots" id="{1EBEE9C3-F2C9-4CAE-BFA3-9643663F5600}">
          <p14:sldIdLst>
            <p14:sldId id="9402"/>
            <p14:sldId id="9504"/>
            <p14:sldId id="9511"/>
            <p14:sldId id="9603"/>
            <p14:sldId id="9512"/>
            <p14:sldId id="9513"/>
            <p14:sldId id="9514"/>
            <p14:sldId id="9515"/>
            <p14:sldId id="9608"/>
            <p14:sldId id="9518"/>
            <p14:sldId id="9414"/>
            <p14:sldId id="9533"/>
            <p14:sldId id="9537"/>
            <p14:sldId id="9519"/>
            <p14:sldId id="9520"/>
            <p14:sldId id="9531"/>
            <p14:sldId id="9532"/>
            <p14:sldId id="9526"/>
            <p14:sldId id="9525"/>
            <p14:sldId id="9527"/>
            <p14:sldId id="9535"/>
            <p14:sldId id="9522"/>
            <p14:sldId id="9617"/>
            <p14:sldId id="9628"/>
          </p14:sldIdLst>
        </p14:section>
        <p14:section name="Organisation, pilotage de l'opération" id="{3D924B9C-A40B-4DAA-851E-530619A301BC}">
          <p14:sldIdLst>
            <p14:sldId id="9597"/>
            <p14:sldId id="9598"/>
            <p14:sldId id="942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198137-12E6-ADAD-D973-38F3E3AAEC63}" name="Thomas CHALLAMEL" initials="TC" userId="S::tchallamel@arp-astrance.com::126cb381-95bd-4689-8bf9-9228bf484362" providerId="AD"/>
  <p188:author id="{CBE3906D-4379-B9C8-4D7F-C6BBC78BE562}" name="AUVRAY Leslie" initials="LA" userId="S::lauvray@seineetmarne.cci.fr::4fbd8e01-1096-49d2-b1e2-de4bdc9ad720" providerId="AD"/>
  <p188:author id="{64D6DA7C-FBF2-063C-A1E7-551985218F84}" name="Pierre BUREL" initials="PB" userId="S::pburel@arp-astrance.com::15723c40-81d1-4f4d-9f97-bc5027f7b745" providerId="AD"/>
  <p188:author id="{B134B4FD-87CC-1E9C-F990-656EE6682E99}" name="Anne-Sophie DELAMARE" initials="AD" userId="S::asdelamare@arp-astrance.com::d1a0c9fa-6c35-4331-b20d-7efc3e8b6d8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Justine BOUMIER" initials="JB" lastIdx="1" clrIdx="6">
    <p:extLst>
      <p:ext uri="{19B8F6BF-5375-455C-9EA6-DF929625EA0E}">
        <p15:presenceInfo xmlns:p15="http://schemas.microsoft.com/office/powerpoint/2012/main" userId="S::jboumier@arp-astrance.com::04ee77a4-83e6-4194-bd3a-1a81a776037b" providerId="AD"/>
      </p:ext>
    </p:extLst>
  </p:cmAuthor>
  <p:cmAuthor id="1" name="Anne-Laure BOURRAT" initials="AB" lastIdx="1" clrIdx="0">
    <p:extLst>
      <p:ext uri="{19B8F6BF-5375-455C-9EA6-DF929625EA0E}">
        <p15:presenceInfo xmlns:p15="http://schemas.microsoft.com/office/powerpoint/2012/main" userId="S::albourrat@arp-astrance.com::bfaedbf2-6831-4d5e-84fa-7033bed38a2b" providerId="AD"/>
      </p:ext>
    </p:extLst>
  </p:cmAuthor>
  <p:cmAuthor id="8" name="Thomas CHALLAMEL" initials="TC [2]" lastIdx="32" clrIdx="7">
    <p:extLst>
      <p:ext uri="{19B8F6BF-5375-455C-9EA6-DF929625EA0E}">
        <p15:presenceInfo xmlns:p15="http://schemas.microsoft.com/office/powerpoint/2012/main" userId="S::tchallamel@arp-astrance.com::126cb381-95bd-4689-8bf9-9228bf484362" providerId="AD"/>
      </p:ext>
    </p:extLst>
  </p:cmAuthor>
  <p:cmAuthor id="2" name="Cédric Aylic PETIT" initials="CAP" lastIdx="5" clrIdx="1">
    <p:extLst>
      <p:ext uri="{19B8F6BF-5375-455C-9EA6-DF929625EA0E}">
        <p15:presenceInfo xmlns:p15="http://schemas.microsoft.com/office/powerpoint/2012/main" userId="S-1-5-21-3263984637-2785104768-2588932694-5767" providerId="AD"/>
      </p:ext>
    </p:extLst>
  </p:cmAuthor>
  <p:cmAuthor id="3" name="Catherine NGUYEN" initials="CN" lastIdx="12" clrIdx="2">
    <p:extLst>
      <p:ext uri="{19B8F6BF-5375-455C-9EA6-DF929625EA0E}">
        <p15:presenceInfo xmlns:p15="http://schemas.microsoft.com/office/powerpoint/2012/main" userId="S::cnguyen@arp-astrance.com::c305e273-8a5a-4c4c-9979-08834c80d99c" providerId="AD"/>
      </p:ext>
    </p:extLst>
  </p:cmAuthor>
  <p:cmAuthor id="4" name="Thomas CHALLAMEL" initials="TC" lastIdx="113" clrIdx="3">
    <p:extLst>
      <p:ext uri="{19B8F6BF-5375-455C-9EA6-DF929625EA0E}">
        <p15:presenceInfo xmlns:p15="http://schemas.microsoft.com/office/powerpoint/2012/main" userId="S-1-5-21-3263984637-2785104768-2588932694-4937" providerId="AD"/>
      </p:ext>
    </p:extLst>
  </p:cmAuthor>
  <p:cmAuthor id="5" name="Charlotte MODE" initials="CM" lastIdx="41" clrIdx="4">
    <p:extLst>
      <p:ext uri="{19B8F6BF-5375-455C-9EA6-DF929625EA0E}">
        <p15:presenceInfo xmlns:p15="http://schemas.microsoft.com/office/powerpoint/2012/main" userId="S-1-5-21-3263984637-2785104768-2588932694-4958" providerId="AD"/>
      </p:ext>
    </p:extLst>
  </p:cmAuthor>
  <p:cmAuthor id="6" name="Marion FARAMUS" initials="MF" lastIdx="2" clrIdx="5">
    <p:extLst>
      <p:ext uri="{19B8F6BF-5375-455C-9EA6-DF929625EA0E}">
        <p15:presenceInfo xmlns:p15="http://schemas.microsoft.com/office/powerpoint/2012/main" userId="S::mfaramus@arp-astrance.com::494a2d86-abd7-4ddf-801e-00ca3c0d7a6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A9A5A5"/>
    <a:srgbClr val="2F4A1E"/>
    <a:srgbClr val="FFE389"/>
    <a:srgbClr val="6FAF47"/>
    <a:srgbClr val="B8D9A3"/>
    <a:srgbClr val="375623"/>
    <a:srgbClr val="F8CCAE"/>
    <a:srgbClr val="C65911"/>
    <a:srgbClr val="ACCC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BC9EF-A505-40D4-8AED-A2EEECCFB812}" v="5" dt="2025-01-31T13:56:24.67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3" autoAdjust="0"/>
    <p:restoredTop sz="96115" autoAdjust="0"/>
  </p:normalViewPr>
  <p:slideViewPr>
    <p:cSldViewPr snapToGrid="0">
      <p:cViewPr>
        <p:scale>
          <a:sx n="100" d="100"/>
          <a:sy n="100" d="100"/>
        </p:scale>
        <p:origin x="72" y="1206"/>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ncent LE MAU DE TALANCE" userId="bb1949b3-2121-4f29-b37f-71968d5094ba" providerId="ADAL" clId="{3612FF77-16C6-4683-B2D2-02ABB78CA2B9}"/>
    <pc:docChg chg="undo redo custSel addSld delSld modSld sldOrd addSection modSection">
      <pc:chgData name="Vincent LE MAU DE TALANCE" userId="bb1949b3-2121-4f29-b37f-71968d5094ba" providerId="ADAL" clId="{3612FF77-16C6-4683-B2D2-02ABB78CA2B9}" dt="2024-10-08T08:41:34.208" v="17763"/>
      <pc:docMkLst>
        <pc:docMk/>
      </pc:docMkLst>
      <pc:sldChg chg="modSp mod">
        <pc:chgData name="Vincent LE MAU DE TALANCE" userId="bb1949b3-2121-4f29-b37f-71968d5094ba" providerId="ADAL" clId="{3612FF77-16C6-4683-B2D2-02ABB78CA2B9}" dt="2024-10-08T07:29:31.554" v="11598" actId="13926"/>
        <pc:sldMkLst>
          <pc:docMk/>
          <pc:sldMk cId="2134623239" sldId="1604"/>
        </pc:sldMkLst>
      </pc:sldChg>
      <pc:sldChg chg="modSp mod">
        <pc:chgData name="Vincent LE MAU DE TALANCE" userId="bb1949b3-2121-4f29-b37f-71968d5094ba" providerId="ADAL" clId="{3612FF77-16C6-4683-B2D2-02ABB78CA2B9}" dt="2024-10-08T07:25:53.096" v="11512" actId="20577"/>
        <pc:sldMkLst>
          <pc:docMk/>
          <pc:sldMk cId="3582906606" sldId="9395"/>
        </pc:sldMkLst>
      </pc:sldChg>
      <pc:sldChg chg="modSp mod">
        <pc:chgData name="Vincent LE MAU DE TALANCE" userId="bb1949b3-2121-4f29-b37f-71968d5094ba" providerId="ADAL" clId="{3612FF77-16C6-4683-B2D2-02ABB78CA2B9}" dt="2024-10-08T07:27:46.572" v="11545" actId="20577"/>
        <pc:sldMkLst>
          <pc:docMk/>
          <pc:sldMk cId="2051701347" sldId="9399"/>
        </pc:sldMkLst>
      </pc:sldChg>
      <pc:sldChg chg="modSp mod">
        <pc:chgData name="Vincent LE MAU DE TALANCE" userId="bb1949b3-2121-4f29-b37f-71968d5094ba" providerId="ADAL" clId="{3612FF77-16C6-4683-B2D2-02ABB78CA2B9}" dt="2024-10-08T07:28:57.406" v="11566" actId="20577"/>
        <pc:sldMkLst>
          <pc:docMk/>
          <pc:sldMk cId="1599284433" sldId="9402"/>
        </pc:sldMkLst>
      </pc:sldChg>
      <pc:sldChg chg="modSp mod">
        <pc:chgData name="Vincent LE MAU DE TALANCE" userId="bb1949b3-2121-4f29-b37f-71968d5094ba" providerId="ADAL" clId="{3612FF77-16C6-4683-B2D2-02ABB78CA2B9}" dt="2024-10-08T06:35:17.319" v="9960" actId="20577"/>
        <pc:sldMkLst>
          <pc:docMk/>
          <pc:sldMk cId="36317076" sldId="9403"/>
        </pc:sldMkLst>
      </pc:sldChg>
      <pc:sldChg chg="addSp modSp mod">
        <pc:chgData name="Vincent LE MAU DE TALANCE" userId="bb1949b3-2121-4f29-b37f-71968d5094ba" providerId="ADAL" clId="{3612FF77-16C6-4683-B2D2-02ABB78CA2B9}" dt="2024-10-08T06:42:08.237" v="10280" actId="20577"/>
        <pc:sldMkLst>
          <pc:docMk/>
          <pc:sldMk cId="1887385016" sldId="9404"/>
        </pc:sldMkLst>
      </pc:sldChg>
      <pc:sldChg chg="modSp mod">
        <pc:chgData name="Vincent LE MAU DE TALANCE" userId="bb1949b3-2121-4f29-b37f-71968d5094ba" providerId="ADAL" clId="{3612FF77-16C6-4683-B2D2-02ABB78CA2B9}" dt="2024-10-08T06:38:44.774" v="10228" actId="113"/>
        <pc:sldMkLst>
          <pc:docMk/>
          <pc:sldMk cId="2023929765" sldId="9407"/>
        </pc:sldMkLst>
      </pc:sldChg>
      <pc:sldChg chg="modSp mod">
        <pc:chgData name="Vincent LE MAU DE TALANCE" userId="bb1949b3-2121-4f29-b37f-71968d5094ba" providerId="ADAL" clId="{3612FF77-16C6-4683-B2D2-02ABB78CA2B9}" dt="2024-10-06T19:53:05.022" v="6871" actId="20577"/>
        <pc:sldMkLst>
          <pc:docMk/>
          <pc:sldMk cId="3898308663" sldId="9408"/>
        </pc:sldMkLst>
      </pc:sldChg>
      <pc:sldChg chg="addSp delSp modSp mod">
        <pc:chgData name="Vincent LE MAU DE TALANCE" userId="bb1949b3-2121-4f29-b37f-71968d5094ba" providerId="ADAL" clId="{3612FF77-16C6-4683-B2D2-02ABB78CA2B9}" dt="2024-10-08T08:16:57.938" v="16506" actId="20577"/>
        <pc:sldMkLst>
          <pc:docMk/>
          <pc:sldMk cId="363227922" sldId="9411"/>
        </pc:sldMkLst>
      </pc:sldChg>
      <pc:sldChg chg="addSp delSp modSp mod">
        <pc:chgData name="Vincent LE MAU DE TALANCE" userId="bb1949b3-2121-4f29-b37f-71968d5094ba" providerId="ADAL" clId="{3612FF77-16C6-4683-B2D2-02ABB78CA2B9}" dt="2024-10-08T08:41:34.208" v="17763"/>
        <pc:sldMkLst>
          <pc:docMk/>
          <pc:sldMk cId="2946523838" sldId="9413"/>
        </pc:sldMkLst>
      </pc:sldChg>
      <pc:sldChg chg="addSp delSp modSp del mod">
        <pc:chgData name="Vincent LE MAU DE TALANCE" userId="bb1949b3-2121-4f29-b37f-71968d5094ba" providerId="ADAL" clId="{3612FF77-16C6-4683-B2D2-02ABB78CA2B9}" dt="2024-10-08T07:41:16.766" v="12528" actId="47"/>
        <pc:sldMkLst>
          <pc:docMk/>
          <pc:sldMk cId="2357107394" sldId="9415"/>
        </pc:sldMkLst>
      </pc:sldChg>
      <pc:sldChg chg="modSp mod">
        <pc:chgData name="Vincent LE MAU DE TALANCE" userId="bb1949b3-2121-4f29-b37f-71968d5094ba" providerId="ADAL" clId="{3612FF77-16C6-4683-B2D2-02ABB78CA2B9}" dt="2024-10-08T07:51:05.150" v="13697"/>
        <pc:sldMkLst>
          <pc:docMk/>
          <pc:sldMk cId="3472820766" sldId="9416"/>
        </pc:sldMkLst>
      </pc:sldChg>
      <pc:sldChg chg="addSp delSp modSp mod">
        <pc:chgData name="Vincent LE MAU DE TALANCE" userId="bb1949b3-2121-4f29-b37f-71968d5094ba" providerId="ADAL" clId="{3612FF77-16C6-4683-B2D2-02ABB78CA2B9}" dt="2024-10-08T08:29:27.689" v="17323" actId="21"/>
        <pc:sldMkLst>
          <pc:docMk/>
          <pc:sldMk cId="415896224" sldId="9417"/>
        </pc:sldMkLst>
      </pc:sldChg>
      <pc:sldChg chg="modSp del mod">
        <pc:chgData name="Vincent LE MAU DE TALANCE" userId="bb1949b3-2121-4f29-b37f-71968d5094ba" providerId="ADAL" clId="{3612FF77-16C6-4683-B2D2-02ABB78CA2B9}" dt="2024-10-07T14:34:52.951" v="9240" actId="47"/>
        <pc:sldMkLst>
          <pc:docMk/>
          <pc:sldMk cId="2892241336" sldId="9418"/>
        </pc:sldMkLst>
      </pc:sldChg>
      <pc:sldChg chg="modSp mod ord">
        <pc:chgData name="Vincent LE MAU DE TALANCE" userId="bb1949b3-2121-4f29-b37f-71968d5094ba" providerId="ADAL" clId="{3612FF77-16C6-4683-B2D2-02ABB78CA2B9}" dt="2024-10-08T06:38:00.071" v="10224" actId="13926"/>
        <pc:sldMkLst>
          <pc:docMk/>
          <pc:sldMk cId="1262915278" sldId="9419"/>
        </pc:sldMkLst>
      </pc:sldChg>
      <pc:sldChg chg="modSp mod">
        <pc:chgData name="Vincent LE MAU DE TALANCE" userId="bb1949b3-2121-4f29-b37f-71968d5094ba" providerId="ADAL" clId="{3612FF77-16C6-4683-B2D2-02ABB78CA2B9}" dt="2024-10-08T06:39:24.274" v="10229" actId="20577"/>
        <pc:sldMkLst>
          <pc:docMk/>
          <pc:sldMk cId="3348821460" sldId="9422"/>
        </pc:sldMkLst>
      </pc:sldChg>
      <pc:sldChg chg="modSp mod">
        <pc:chgData name="Vincent LE MAU DE TALANCE" userId="bb1949b3-2121-4f29-b37f-71968d5094ba" providerId="ADAL" clId="{3612FF77-16C6-4683-B2D2-02ABB78CA2B9}" dt="2024-10-06T19:55:39.176" v="6903" actId="20577"/>
        <pc:sldMkLst>
          <pc:docMk/>
          <pc:sldMk cId="1594003292" sldId="9423"/>
        </pc:sldMkLst>
      </pc:sldChg>
      <pc:sldChg chg="addSp delSp modSp del mod">
        <pc:chgData name="Vincent LE MAU DE TALANCE" userId="bb1949b3-2121-4f29-b37f-71968d5094ba" providerId="ADAL" clId="{3612FF77-16C6-4683-B2D2-02ABB78CA2B9}" dt="2024-10-08T07:30:17.173" v="11599" actId="47"/>
        <pc:sldMkLst>
          <pc:docMk/>
          <pc:sldMk cId="417094518" sldId="9534"/>
        </pc:sldMkLst>
      </pc:sldChg>
      <pc:sldChg chg="ord">
        <pc:chgData name="Vincent LE MAU DE TALANCE" userId="bb1949b3-2121-4f29-b37f-71968d5094ba" providerId="ADAL" clId="{3612FF77-16C6-4683-B2D2-02ABB78CA2B9}" dt="2024-10-08T06:38:06.146" v="10226"/>
        <pc:sldMkLst>
          <pc:docMk/>
          <pc:sldMk cId="1793213826" sldId="9537"/>
        </pc:sldMkLst>
      </pc:sldChg>
      <pc:sldChg chg="modSp del mod ord">
        <pc:chgData name="Vincent LE MAU DE TALANCE" userId="bb1949b3-2121-4f29-b37f-71968d5094ba" providerId="ADAL" clId="{3612FF77-16C6-4683-B2D2-02ABB78CA2B9}" dt="2024-10-07T16:50:58.688" v="9758" actId="47"/>
        <pc:sldMkLst>
          <pc:docMk/>
          <pc:sldMk cId="2770274143" sldId="9539"/>
        </pc:sldMkLst>
      </pc:sldChg>
      <pc:sldChg chg="delSp modSp mod">
        <pc:chgData name="Vincent LE MAU DE TALANCE" userId="bb1949b3-2121-4f29-b37f-71968d5094ba" providerId="ADAL" clId="{3612FF77-16C6-4683-B2D2-02ABB78CA2B9}" dt="2024-10-03T13:23:13.946" v="36" actId="478"/>
        <pc:sldMkLst>
          <pc:docMk/>
          <pc:sldMk cId="2449370570" sldId="9541"/>
        </pc:sldMkLst>
      </pc:sldChg>
      <pc:sldChg chg="addSp delSp modSp mod">
        <pc:chgData name="Vincent LE MAU DE TALANCE" userId="bb1949b3-2121-4f29-b37f-71968d5094ba" providerId="ADAL" clId="{3612FF77-16C6-4683-B2D2-02ABB78CA2B9}" dt="2024-10-03T13:24:12.555" v="68" actId="478"/>
        <pc:sldMkLst>
          <pc:docMk/>
          <pc:sldMk cId="884513653" sldId="9542"/>
        </pc:sldMkLst>
      </pc:sldChg>
      <pc:sldChg chg="addSp delSp modSp mod">
        <pc:chgData name="Vincent LE MAU DE TALANCE" userId="bb1949b3-2121-4f29-b37f-71968d5094ba" providerId="ADAL" clId="{3612FF77-16C6-4683-B2D2-02ABB78CA2B9}" dt="2024-10-04T12:27:24.397" v="6850" actId="478"/>
        <pc:sldMkLst>
          <pc:docMk/>
          <pc:sldMk cId="1588709275" sldId="9543"/>
        </pc:sldMkLst>
      </pc:sldChg>
      <pc:sldChg chg="modSp mod">
        <pc:chgData name="Vincent LE MAU DE TALANCE" userId="bb1949b3-2121-4f29-b37f-71968d5094ba" providerId="ADAL" clId="{3612FF77-16C6-4683-B2D2-02ABB78CA2B9}" dt="2024-10-06T19:57:52.699" v="6929" actId="20577"/>
        <pc:sldMkLst>
          <pc:docMk/>
          <pc:sldMk cId="3482245743" sldId="9544"/>
        </pc:sldMkLst>
      </pc:sldChg>
      <pc:sldChg chg="addSp delSp modSp mod">
        <pc:chgData name="Vincent LE MAU DE TALANCE" userId="bb1949b3-2121-4f29-b37f-71968d5094ba" providerId="ADAL" clId="{3612FF77-16C6-4683-B2D2-02ABB78CA2B9}" dt="2024-10-04T12:25:24.176" v="6840" actId="1036"/>
        <pc:sldMkLst>
          <pc:docMk/>
          <pc:sldMk cId="3446368018" sldId="9545"/>
        </pc:sldMkLst>
      </pc:sldChg>
      <pc:sldChg chg="modSp del mod">
        <pc:chgData name="Vincent LE MAU DE TALANCE" userId="bb1949b3-2121-4f29-b37f-71968d5094ba" providerId="ADAL" clId="{3612FF77-16C6-4683-B2D2-02ABB78CA2B9}" dt="2024-10-04T12:28:01.854" v="6854" actId="2696"/>
        <pc:sldMkLst>
          <pc:docMk/>
          <pc:sldMk cId="3127141741" sldId="9551"/>
        </pc:sldMkLst>
      </pc:sldChg>
      <pc:sldChg chg="modSp mod">
        <pc:chgData name="Vincent LE MAU DE TALANCE" userId="bb1949b3-2121-4f29-b37f-71968d5094ba" providerId="ADAL" clId="{3612FF77-16C6-4683-B2D2-02ABB78CA2B9}" dt="2024-10-08T06:37:17.921" v="10202" actId="20577"/>
        <pc:sldMkLst>
          <pc:docMk/>
          <pc:sldMk cId="2047546894" sldId="9552"/>
        </pc:sldMkLst>
      </pc:sldChg>
      <pc:sldChg chg="del">
        <pc:chgData name="Vincent LE MAU DE TALANCE" userId="bb1949b3-2121-4f29-b37f-71968d5094ba" providerId="ADAL" clId="{3612FF77-16C6-4683-B2D2-02ABB78CA2B9}" dt="2024-10-04T12:28:36.883" v="6862" actId="47"/>
        <pc:sldMkLst>
          <pc:docMk/>
          <pc:sldMk cId="3876638269" sldId="9553"/>
        </pc:sldMkLst>
      </pc:sldChg>
      <pc:sldChg chg="addSp delSp modSp mod">
        <pc:chgData name="Vincent LE MAU DE TALANCE" userId="bb1949b3-2121-4f29-b37f-71968d5094ba" providerId="ADAL" clId="{3612FF77-16C6-4683-B2D2-02ABB78CA2B9}" dt="2024-10-08T08:29:54.530" v="17329" actId="207"/>
        <pc:sldMkLst>
          <pc:docMk/>
          <pc:sldMk cId="2121517664" sldId="9554"/>
        </pc:sldMkLst>
      </pc:sldChg>
      <pc:sldChg chg="modSp mod">
        <pc:chgData name="Vincent LE MAU DE TALANCE" userId="bb1949b3-2121-4f29-b37f-71968d5094ba" providerId="ADAL" clId="{3612FF77-16C6-4683-B2D2-02ABB78CA2B9}" dt="2024-10-08T08:32:29.848" v="17739" actId="20577"/>
        <pc:sldMkLst>
          <pc:docMk/>
          <pc:sldMk cId="4187765581" sldId="9556"/>
        </pc:sldMkLst>
      </pc:sldChg>
      <pc:sldChg chg="addSp delSp modSp add mod">
        <pc:chgData name="Vincent LE MAU DE TALANCE" userId="bb1949b3-2121-4f29-b37f-71968d5094ba" providerId="ADAL" clId="{3612FF77-16C6-4683-B2D2-02ABB78CA2B9}" dt="2024-10-08T08:32:08.981" v="17735" actId="13926"/>
        <pc:sldMkLst>
          <pc:docMk/>
          <pc:sldMk cId="3655182985" sldId="9557"/>
        </pc:sldMkLst>
      </pc:sldChg>
      <pc:sldChg chg="modSp add mod">
        <pc:chgData name="Vincent LE MAU DE TALANCE" userId="bb1949b3-2121-4f29-b37f-71968d5094ba" providerId="ADAL" clId="{3612FF77-16C6-4683-B2D2-02ABB78CA2B9}" dt="2024-10-08T07:57:16" v="14450" actId="20577"/>
        <pc:sldMkLst>
          <pc:docMk/>
          <pc:sldMk cId="3299208887" sldId="9558"/>
        </pc:sldMkLst>
      </pc:sldChg>
      <pc:sldChg chg="modSp add mod">
        <pc:chgData name="Vincent LE MAU DE TALANCE" userId="bb1949b3-2121-4f29-b37f-71968d5094ba" providerId="ADAL" clId="{3612FF77-16C6-4683-B2D2-02ABB78CA2B9}" dt="2024-10-06T20:01:24.925" v="7147" actId="13926"/>
        <pc:sldMkLst>
          <pc:docMk/>
          <pc:sldMk cId="3699495868" sldId="9559"/>
        </pc:sldMkLst>
      </pc:sldChg>
      <pc:sldChg chg="addSp modSp add del ord">
        <pc:chgData name="Vincent LE MAU DE TALANCE" userId="bb1949b3-2121-4f29-b37f-71968d5094ba" providerId="ADAL" clId="{3612FF77-16C6-4683-B2D2-02ABB78CA2B9}" dt="2024-10-08T07:41:20.811" v="12529" actId="47"/>
        <pc:sldMkLst>
          <pc:docMk/>
          <pc:sldMk cId="2312716289" sldId="9560"/>
        </pc:sldMkLst>
      </pc:sldChg>
      <pc:sldChg chg="addSp delSp modSp add mod modNotesTx">
        <pc:chgData name="Vincent LE MAU DE TALANCE" userId="bb1949b3-2121-4f29-b37f-71968d5094ba" providerId="ADAL" clId="{3612FF77-16C6-4683-B2D2-02ABB78CA2B9}" dt="2024-10-08T08:29:47.811" v="17328" actId="166"/>
        <pc:sldMkLst>
          <pc:docMk/>
          <pc:sldMk cId="4282727243" sldId="9561"/>
        </pc:sldMkLst>
      </pc:sldChg>
      <pc:sldChg chg="add del">
        <pc:chgData name="Vincent LE MAU DE TALANCE" userId="bb1949b3-2121-4f29-b37f-71968d5094ba" providerId="ADAL" clId="{3612FF77-16C6-4683-B2D2-02ABB78CA2B9}" dt="2024-10-08T06:37:26.438" v="10203" actId="2696"/>
        <pc:sldMkLst>
          <pc:docMk/>
          <pc:sldMk cId="408781525" sldId="9562"/>
        </pc:sldMkLst>
      </pc:sldChg>
      <pc:sldChg chg="addSp delSp modSp add mod">
        <pc:chgData name="Vincent LE MAU DE TALANCE" userId="bb1949b3-2121-4f29-b37f-71968d5094ba" providerId="ADAL" clId="{3612FF77-16C6-4683-B2D2-02ABB78CA2B9}" dt="2024-10-08T06:37:45.091" v="10223" actId="20577"/>
        <pc:sldMkLst>
          <pc:docMk/>
          <pc:sldMk cId="4209188702" sldId="9563"/>
        </pc:sldMkLst>
      </pc:sldChg>
      <pc:sldChg chg="addSp delSp modSp add del mod">
        <pc:chgData name="Vincent LE MAU DE TALANCE" userId="bb1949b3-2121-4f29-b37f-71968d5094ba" providerId="ADAL" clId="{3612FF77-16C6-4683-B2D2-02ABB78CA2B9}" dt="2024-10-08T07:20:59.948" v="11398" actId="47"/>
        <pc:sldMkLst>
          <pc:docMk/>
          <pc:sldMk cId="2563342152" sldId="9564"/>
        </pc:sldMkLst>
      </pc:sldChg>
      <pc:sldChg chg="addSp delSp modSp add mod">
        <pc:chgData name="Vincent LE MAU DE TALANCE" userId="bb1949b3-2121-4f29-b37f-71968d5094ba" providerId="ADAL" clId="{3612FF77-16C6-4683-B2D2-02ABB78CA2B9}" dt="2024-10-08T07:31:47.509" v="11625" actId="478"/>
        <pc:sldMkLst>
          <pc:docMk/>
          <pc:sldMk cId="2559453570" sldId="9565"/>
        </pc:sldMkLst>
      </pc:sldChg>
      <pc:sldChg chg="addSp delSp modSp new del mod">
        <pc:chgData name="Vincent LE MAU DE TALANCE" userId="bb1949b3-2121-4f29-b37f-71968d5094ba" providerId="ADAL" clId="{3612FF77-16C6-4683-B2D2-02ABB78CA2B9}" dt="2024-10-08T07:24:18.430" v="11485" actId="47"/>
        <pc:sldMkLst>
          <pc:docMk/>
          <pc:sldMk cId="168223543" sldId="9566"/>
        </pc:sldMkLst>
      </pc:sldChg>
      <pc:sldChg chg="add mod ord modShow">
        <pc:chgData name="Vincent LE MAU DE TALANCE" userId="bb1949b3-2121-4f29-b37f-71968d5094ba" providerId="ADAL" clId="{3612FF77-16C6-4683-B2D2-02ABB78CA2B9}" dt="2024-10-08T07:24:31.442" v="11488" actId="729"/>
        <pc:sldMkLst>
          <pc:docMk/>
          <pc:sldMk cId="728222246" sldId="9567"/>
        </pc:sldMkLst>
      </pc:sldChg>
      <pc:sldChg chg="modSp add mod">
        <pc:chgData name="Vincent LE MAU DE TALANCE" userId="bb1949b3-2121-4f29-b37f-71968d5094ba" providerId="ADAL" clId="{3612FF77-16C6-4683-B2D2-02ABB78CA2B9}" dt="2024-10-08T07:41:05.583" v="12526" actId="20577"/>
        <pc:sldMkLst>
          <pc:docMk/>
          <pc:sldMk cId="2213438289" sldId="9568"/>
        </pc:sldMkLst>
      </pc:sldChg>
      <pc:sldChg chg="modSp add mod">
        <pc:chgData name="Vincent LE MAU DE TALANCE" userId="bb1949b3-2121-4f29-b37f-71968d5094ba" providerId="ADAL" clId="{3612FF77-16C6-4683-B2D2-02ABB78CA2B9}" dt="2024-10-08T07:41:51.984" v="12557" actId="20577"/>
        <pc:sldMkLst>
          <pc:docMk/>
          <pc:sldMk cId="1588092605" sldId="9569"/>
        </pc:sldMkLst>
      </pc:sldChg>
      <pc:sldChg chg="add del">
        <pc:chgData name="Vincent LE MAU DE TALANCE" userId="bb1949b3-2121-4f29-b37f-71968d5094ba" providerId="ADAL" clId="{3612FF77-16C6-4683-B2D2-02ABB78CA2B9}" dt="2024-10-08T07:41:13.918" v="12527" actId="2696"/>
        <pc:sldMkLst>
          <pc:docMk/>
          <pc:sldMk cId="2373712466" sldId="9569"/>
        </pc:sldMkLst>
      </pc:sldChg>
      <pc:sldChg chg="addSp delSp new del mod">
        <pc:chgData name="Vincent LE MAU DE TALANCE" userId="bb1949b3-2121-4f29-b37f-71968d5094ba" providerId="ADAL" clId="{3612FF77-16C6-4683-B2D2-02ABB78CA2B9}" dt="2024-10-08T08:25:24.673" v="17010" actId="680"/>
        <pc:sldMkLst>
          <pc:docMk/>
          <pc:sldMk cId="1615032951" sldId="9570"/>
        </pc:sldMkLst>
      </pc:sldChg>
    </pc:docChg>
  </pc:docChgLst>
  <pc:docChgLst>
    <pc:chgData name="Vincent LE MAU DE TALANCE" userId="bb1949b3-2121-4f29-b37f-71968d5094ba" providerId="ADAL" clId="{17CBC9EF-A505-40D4-8AED-A2EEECCFB812}"/>
    <pc:docChg chg="undo redo custSel modSld sldOrd">
      <pc:chgData name="Vincent LE MAU DE TALANCE" userId="bb1949b3-2121-4f29-b37f-71968d5094ba" providerId="ADAL" clId="{17CBC9EF-A505-40D4-8AED-A2EEECCFB812}" dt="2025-01-31T14:28:43.661" v="834" actId="20577"/>
      <pc:docMkLst>
        <pc:docMk/>
      </pc:docMkLst>
      <pc:sldChg chg="modSp mod">
        <pc:chgData name="Vincent LE MAU DE TALANCE" userId="bb1949b3-2121-4f29-b37f-71968d5094ba" providerId="ADAL" clId="{17CBC9EF-A505-40D4-8AED-A2EEECCFB812}" dt="2025-01-09T09:17:35.658" v="10" actId="20577"/>
        <pc:sldMkLst>
          <pc:docMk/>
          <pc:sldMk cId="4284458619" sldId="2573"/>
        </pc:sldMkLst>
        <pc:spChg chg="mod">
          <ac:chgData name="Vincent LE MAU DE TALANCE" userId="bb1949b3-2121-4f29-b37f-71968d5094ba" providerId="ADAL" clId="{17CBC9EF-A505-40D4-8AED-A2EEECCFB812}" dt="2025-01-09T09:17:35.658" v="10" actId="20577"/>
          <ac:spMkLst>
            <pc:docMk/>
            <pc:sldMk cId="4284458619" sldId="2573"/>
            <ac:spMk id="9" creationId="{543A2F95-9E85-4965-B6F1-7DF5FDBC097E}"/>
          </ac:spMkLst>
        </pc:spChg>
      </pc:sldChg>
      <pc:sldChg chg="modSp mod">
        <pc:chgData name="Vincent LE MAU DE TALANCE" userId="bb1949b3-2121-4f29-b37f-71968d5094ba" providerId="ADAL" clId="{17CBC9EF-A505-40D4-8AED-A2EEECCFB812}" dt="2025-01-20T09:53:01.497" v="715" actId="113"/>
        <pc:sldMkLst>
          <pc:docMk/>
          <pc:sldMk cId="2023929765" sldId="9407"/>
        </pc:sldMkLst>
        <pc:spChg chg="mod">
          <ac:chgData name="Vincent LE MAU DE TALANCE" userId="bb1949b3-2121-4f29-b37f-71968d5094ba" providerId="ADAL" clId="{17CBC9EF-A505-40D4-8AED-A2EEECCFB812}" dt="2025-01-20T09:53:01.497" v="715" actId="113"/>
          <ac:spMkLst>
            <pc:docMk/>
            <pc:sldMk cId="2023929765" sldId="9407"/>
            <ac:spMk id="3" creationId="{85F8B9FF-3B99-7A0D-3EE4-64452826A69F}"/>
          </ac:spMkLst>
        </pc:spChg>
      </pc:sldChg>
      <pc:sldChg chg="modSp mod">
        <pc:chgData name="Vincent LE MAU DE TALANCE" userId="bb1949b3-2121-4f29-b37f-71968d5094ba" providerId="ADAL" clId="{17CBC9EF-A505-40D4-8AED-A2EEECCFB812}" dt="2025-01-20T09:03:46.409" v="270" actId="20578"/>
        <pc:sldMkLst>
          <pc:docMk/>
          <pc:sldMk cId="1221415410" sldId="9457"/>
        </pc:sldMkLst>
        <pc:spChg chg="mod">
          <ac:chgData name="Vincent LE MAU DE TALANCE" userId="bb1949b3-2121-4f29-b37f-71968d5094ba" providerId="ADAL" clId="{17CBC9EF-A505-40D4-8AED-A2EEECCFB812}" dt="2025-01-20T09:03:46.409" v="270" actId="20578"/>
          <ac:spMkLst>
            <pc:docMk/>
            <pc:sldMk cId="1221415410" sldId="9457"/>
            <ac:spMk id="11" creationId="{143F3C55-4BE4-DA8C-8F25-D9CEE330ED05}"/>
          </ac:spMkLst>
        </pc:spChg>
      </pc:sldChg>
      <pc:sldChg chg="ord">
        <pc:chgData name="Vincent LE MAU DE TALANCE" userId="bb1949b3-2121-4f29-b37f-71968d5094ba" providerId="ADAL" clId="{17CBC9EF-A505-40D4-8AED-A2EEECCFB812}" dt="2025-01-31T14:16:34.872" v="816" actId="20578"/>
        <pc:sldMkLst>
          <pc:docMk/>
          <pc:sldMk cId="1830370283" sldId="9494"/>
        </pc:sldMkLst>
      </pc:sldChg>
      <pc:sldChg chg="modSp mod">
        <pc:chgData name="Vincent LE MAU DE TALANCE" userId="bb1949b3-2121-4f29-b37f-71968d5094ba" providerId="ADAL" clId="{17CBC9EF-A505-40D4-8AED-A2EEECCFB812}" dt="2025-01-31T14:28:43.661" v="834" actId="20577"/>
        <pc:sldMkLst>
          <pc:docMk/>
          <pc:sldMk cId="2204384534" sldId="9503"/>
        </pc:sldMkLst>
        <pc:spChg chg="mod">
          <ac:chgData name="Vincent LE MAU DE TALANCE" userId="bb1949b3-2121-4f29-b37f-71968d5094ba" providerId="ADAL" clId="{17CBC9EF-A505-40D4-8AED-A2EEECCFB812}" dt="2025-01-31T14:28:43.661" v="834" actId="20577"/>
          <ac:spMkLst>
            <pc:docMk/>
            <pc:sldMk cId="2204384534" sldId="9503"/>
            <ac:spMk id="3" creationId="{85F8B9FF-3B99-7A0D-3EE4-64452826A69F}"/>
          </ac:spMkLst>
        </pc:spChg>
      </pc:sldChg>
      <pc:sldChg chg="modSp mod">
        <pc:chgData name="Vincent LE MAU DE TALANCE" userId="bb1949b3-2121-4f29-b37f-71968d5094ba" providerId="ADAL" clId="{17CBC9EF-A505-40D4-8AED-A2EEECCFB812}" dt="2025-01-20T09:49:39.094" v="714" actId="20577"/>
        <pc:sldMkLst>
          <pc:docMk/>
          <pc:sldMk cId="2432230171" sldId="9526"/>
        </pc:sldMkLst>
        <pc:spChg chg="mod">
          <ac:chgData name="Vincent LE MAU DE TALANCE" userId="bb1949b3-2121-4f29-b37f-71968d5094ba" providerId="ADAL" clId="{17CBC9EF-A505-40D4-8AED-A2EEECCFB812}" dt="2025-01-20T09:49:39.094" v="714" actId="20577"/>
          <ac:spMkLst>
            <pc:docMk/>
            <pc:sldMk cId="2432230171" sldId="9526"/>
            <ac:spMk id="3" creationId="{85F8B9FF-3B99-7A0D-3EE4-64452826A69F}"/>
          </ac:spMkLst>
        </pc:spChg>
      </pc:sldChg>
      <pc:sldChg chg="modSp mod">
        <pc:chgData name="Vincent LE MAU DE TALANCE" userId="bb1949b3-2121-4f29-b37f-71968d5094ba" providerId="ADAL" clId="{17CBC9EF-A505-40D4-8AED-A2EEECCFB812}" dt="2025-01-20T09:05:53.399" v="368" actId="20577"/>
        <pc:sldMkLst>
          <pc:docMk/>
          <pc:sldMk cId="348241856" sldId="9527"/>
        </pc:sldMkLst>
        <pc:spChg chg="mod">
          <ac:chgData name="Vincent LE MAU DE TALANCE" userId="bb1949b3-2121-4f29-b37f-71968d5094ba" providerId="ADAL" clId="{17CBC9EF-A505-40D4-8AED-A2EEECCFB812}" dt="2025-01-20T09:05:53.399" v="368" actId="20577"/>
          <ac:spMkLst>
            <pc:docMk/>
            <pc:sldMk cId="348241856" sldId="9527"/>
            <ac:spMk id="3" creationId="{85F8B9FF-3B99-7A0D-3EE4-64452826A69F}"/>
          </ac:spMkLst>
        </pc:spChg>
      </pc:sldChg>
      <pc:sldChg chg="modSp mod">
        <pc:chgData name="Vincent LE MAU DE TALANCE" userId="bb1949b3-2121-4f29-b37f-71968d5094ba" providerId="ADAL" clId="{17CBC9EF-A505-40D4-8AED-A2EEECCFB812}" dt="2025-01-20T09:54:47.128" v="729" actId="20577"/>
        <pc:sldMkLst>
          <pc:docMk/>
          <pc:sldMk cId="825629455" sldId="9537"/>
        </pc:sldMkLst>
        <pc:spChg chg="mod">
          <ac:chgData name="Vincent LE MAU DE TALANCE" userId="bb1949b3-2121-4f29-b37f-71968d5094ba" providerId="ADAL" clId="{17CBC9EF-A505-40D4-8AED-A2EEECCFB812}" dt="2025-01-20T09:54:47.128" v="729" actId="20577"/>
          <ac:spMkLst>
            <pc:docMk/>
            <pc:sldMk cId="825629455" sldId="9537"/>
            <ac:spMk id="3" creationId="{85F8B9FF-3B99-7A0D-3EE4-64452826A69F}"/>
          </ac:spMkLst>
        </pc:spChg>
      </pc:sldChg>
      <pc:sldChg chg="modSp mod">
        <pc:chgData name="Vincent LE MAU DE TALANCE" userId="bb1949b3-2121-4f29-b37f-71968d5094ba" providerId="ADAL" clId="{17CBC9EF-A505-40D4-8AED-A2EEECCFB812}" dt="2025-01-20T10:34:05.509" v="785" actId="20577"/>
        <pc:sldMkLst>
          <pc:docMk/>
          <pc:sldMk cId="2182897034" sldId="9598"/>
        </pc:sldMkLst>
        <pc:spChg chg="mod">
          <ac:chgData name="Vincent LE MAU DE TALANCE" userId="bb1949b3-2121-4f29-b37f-71968d5094ba" providerId="ADAL" clId="{17CBC9EF-A505-40D4-8AED-A2EEECCFB812}" dt="2025-01-20T10:34:05.509" v="785" actId="20577"/>
          <ac:spMkLst>
            <pc:docMk/>
            <pc:sldMk cId="2182897034" sldId="9598"/>
            <ac:spMk id="2" creationId="{AECC8C77-1C2C-2335-05DD-EABBCDFFD882}"/>
          </ac:spMkLst>
        </pc:spChg>
      </pc:sldChg>
      <pc:sldChg chg="modSp mod">
        <pc:chgData name="Vincent LE MAU DE TALANCE" userId="bb1949b3-2121-4f29-b37f-71968d5094ba" providerId="ADAL" clId="{17CBC9EF-A505-40D4-8AED-A2EEECCFB812}" dt="2025-01-31T14:25:03.406" v="818" actId="20577"/>
        <pc:sldMkLst>
          <pc:docMk/>
          <pc:sldMk cId="2850740484" sldId="9617"/>
        </pc:sldMkLst>
        <pc:spChg chg="mod">
          <ac:chgData name="Vincent LE MAU DE TALANCE" userId="bb1949b3-2121-4f29-b37f-71968d5094ba" providerId="ADAL" clId="{17CBC9EF-A505-40D4-8AED-A2EEECCFB812}" dt="2025-01-31T14:25:03.406" v="818" actId="20577"/>
          <ac:spMkLst>
            <pc:docMk/>
            <pc:sldMk cId="2850740484" sldId="9617"/>
            <ac:spMk id="3" creationId="{80CD5F03-D9C6-C17C-8A2F-8E178F0B9B2B}"/>
          </ac:spMkLst>
        </pc:spChg>
      </pc:sldChg>
      <pc:sldChg chg="addSp delSp modSp mod">
        <pc:chgData name="Vincent LE MAU DE TALANCE" userId="bb1949b3-2121-4f29-b37f-71968d5094ba" providerId="ADAL" clId="{17CBC9EF-A505-40D4-8AED-A2EEECCFB812}" dt="2025-01-31T13:56:28.273" v="792" actId="478"/>
        <pc:sldMkLst>
          <pc:docMk/>
          <pc:sldMk cId="1700928861" sldId="9619"/>
        </pc:sldMkLst>
        <pc:graphicFrameChg chg="add del mod">
          <ac:chgData name="Vincent LE MAU DE TALANCE" userId="bb1949b3-2121-4f29-b37f-71968d5094ba" providerId="ADAL" clId="{17CBC9EF-A505-40D4-8AED-A2EEECCFB812}" dt="2025-01-31T13:56:28.273" v="792" actId="478"/>
          <ac:graphicFrameMkLst>
            <pc:docMk/>
            <pc:sldMk cId="1700928861" sldId="9619"/>
            <ac:graphicFrameMk id="3" creationId="{A6840F3F-D7E4-D445-BEFE-D94BE2F53D88}"/>
          </ac:graphicFrameMkLst>
        </pc:graphicFrameChg>
        <pc:graphicFrameChg chg="mod modGraphic">
          <ac:chgData name="Vincent LE MAU DE TALANCE" userId="bb1949b3-2121-4f29-b37f-71968d5094ba" providerId="ADAL" clId="{17CBC9EF-A505-40D4-8AED-A2EEECCFB812}" dt="2025-01-31T13:56:24.678" v="791"/>
          <ac:graphicFrameMkLst>
            <pc:docMk/>
            <pc:sldMk cId="1700928861" sldId="9619"/>
            <ac:graphicFrameMk id="6" creationId="{8D0AE178-9DC9-63AC-69CD-599B1FAAB2DB}"/>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03F871-E157-4F12-A9F2-9E9E6A9CA6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a:extLst>
              <a:ext uri="{FF2B5EF4-FFF2-40B4-BE49-F238E27FC236}">
                <a16:creationId xmlns:a16="http://schemas.microsoft.com/office/drawing/2014/main" id="{C328FB6A-8C38-4BEB-8A14-8334E5CDDC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F0F1ED-84B6-4DEE-BCE4-6F9907C2E3F5}" type="datetimeFigureOut">
              <a:rPr lang="fr-FR" smtClean="0"/>
              <a:t>31/01/2025</a:t>
            </a:fld>
            <a:endParaRPr lang="fr-FR" dirty="0"/>
          </a:p>
        </p:txBody>
      </p:sp>
      <p:sp>
        <p:nvSpPr>
          <p:cNvPr id="4" name="Espace réservé du pied de page 3">
            <a:extLst>
              <a:ext uri="{FF2B5EF4-FFF2-40B4-BE49-F238E27FC236}">
                <a16:creationId xmlns:a16="http://schemas.microsoft.com/office/drawing/2014/main" id="{3CA7D2F5-6C5A-4059-ABDB-3D06BA8F30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a:extLst>
              <a:ext uri="{FF2B5EF4-FFF2-40B4-BE49-F238E27FC236}">
                <a16:creationId xmlns:a16="http://schemas.microsoft.com/office/drawing/2014/main" id="{0746468E-5B52-4433-968A-E0457667A2D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4703DB-6E72-4C6A-864B-190D9F6ABC67}" type="slidenum">
              <a:rPr lang="fr-FR" smtClean="0"/>
              <a:t>‹N°›</a:t>
            </a:fld>
            <a:endParaRPr lang="fr-FR" dirty="0"/>
          </a:p>
        </p:txBody>
      </p:sp>
    </p:spTree>
    <p:extLst>
      <p:ext uri="{BB962C8B-B14F-4D97-AF65-F5344CB8AC3E}">
        <p14:creationId xmlns:p14="http://schemas.microsoft.com/office/powerpoint/2010/main" val="1664477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8553F0-F915-49CA-9DAF-51EB3EDB7DD9}" type="datetimeFigureOut">
              <a:rPr lang="fr-FR" smtClean="0"/>
              <a:t>31/01/2025</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1"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4"/>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4"/>
            <a:ext cx="2971800" cy="458787"/>
          </a:xfrm>
          <a:prstGeom prst="rect">
            <a:avLst/>
          </a:prstGeom>
        </p:spPr>
        <p:txBody>
          <a:bodyPr vert="horz" lIns="91440" tIns="45720" rIns="91440" bIns="45720" rtlCol="0" anchor="b"/>
          <a:lstStyle>
            <a:lvl1pPr algn="r">
              <a:defRPr sz="1200"/>
            </a:lvl1pPr>
          </a:lstStyle>
          <a:p>
            <a:fld id="{0E4E999F-E55F-4B13-BF6B-5D3B27637F55}" type="slidenum">
              <a:rPr lang="fr-FR" smtClean="0"/>
              <a:t>‹N°›</a:t>
            </a:fld>
            <a:endParaRPr lang="fr-FR" dirty="0"/>
          </a:p>
        </p:txBody>
      </p:sp>
    </p:spTree>
    <p:extLst>
      <p:ext uri="{BB962C8B-B14F-4D97-AF65-F5344CB8AC3E}">
        <p14:creationId xmlns:p14="http://schemas.microsoft.com/office/powerpoint/2010/main" val="35197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35650BF-8CAA-4EAC-9D12-6561529E8589}" type="slidenum">
              <a:rPr lang="fr-FR" smtClean="0"/>
              <a:t>1</a:t>
            </a:fld>
            <a:endParaRPr lang="fr-FR" dirty="0"/>
          </a:p>
        </p:txBody>
      </p:sp>
    </p:spTree>
    <p:extLst>
      <p:ext uri="{BB962C8B-B14F-4D97-AF65-F5344CB8AC3E}">
        <p14:creationId xmlns:p14="http://schemas.microsoft.com/office/powerpoint/2010/main" val="955703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99632-9189-F87B-7E27-4BFD3256B1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5D838A-E02A-424D-E77B-4B1E6AF6F9A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FAD802-D50C-1F01-929A-460C6B05D5E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C2CE94A-CACB-4CCC-7DA1-80132EC2B7E2}"/>
              </a:ext>
            </a:extLst>
          </p:cNvPr>
          <p:cNvSpPr>
            <a:spLocks noGrp="1"/>
          </p:cNvSpPr>
          <p:nvPr>
            <p:ph type="sldNum" sz="quarter" idx="5"/>
          </p:nvPr>
        </p:nvSpPr>
        <p:spPr/>
        <p:txBody>
          <a:bodyPr/>
          <a:lstStyle/>
          <a:p>
            <a:fld id="{0E4E999F-E55F-4B13-BF6B-5D3B27637F55}" type="slidenum">
              <a:rPr lang="fr-FR" smtClean="0"/>
              <a:t>10</a:t>
            </a:fld>
            <a:endParaRPr lang="fr-FR" dirty="0"/>
          </a:p>
        </p:txBody>
      </p:sp>
    </p:spTree>
    <p:extLst>
      <p:ext uri="{BB962C8B-B14F-4D97-AF65-F5344CB8AC3E}">
        <p14:creationId xmlns:p14="http://schemas.microsoft.com/office/powerpoint/2010/main" val="1730235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F9D47-F1BD-4FE0-0704-50B21188304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93A80DA-15F9-3B1F-2B20-D6497CAEFF9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D4FB3E9-0414-9F7F-3350-E74884FB775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A7E54BB-8EC0-3D4B-C509-7B1EC050996F}"/>
              </a:ext>
            </a:extLst>
          </p:cNvPr>
          <p:cNvSpPr>
            <a:spLocks noGrp="1"/>
          </p:cNvSpPr>
          <p:nvPr>
            <p:ph type="sldNum" sz="quarter" idx="5"/>
          </p:nvPr>
        </p:nvSpPr>
        <p:spPr/>
        <p:txBody>
          <a:bodyPr/>
          <a:lstStyle/>
          <a:p>
            <a:fld id="{0E4E999F-E55F-4B13-BF6B-5D3B27637F55}" type="slidenum">
              <a:rPr lang="fr-FR" smtClean="0"/>
              <a:t>11</a:t>
            </a:fld>
            <a:endParaRPr lang="fr-FR" dirty="0"/>
          </a:p>
        </p:txBody>
      </p:sp>
    </p:spTree>
    <p:extLst>
      <p:ext uri="{BB962C8B-B14F-4D97-AF65-F5344CB8AC3E}">
        <p14:creationId xmlns:p14="http://schemas.microsoft.com/office/powerpoint/2010/main" val="4240618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12</a:t>
            </a:fld>
            <a:endParaRPr lang="fr-FR" dirty="0"/>
          </a:p>
        </p:txBody>
      </p:sp>
    </p:spTree>
    <p:extLst>
      <p:ext uri="{BB962C8B-B14F-4D97-AF65-F5344CB8AC3E}">
        <p14:creationId xmlns:p14="http://schemas.microsoft.com/office/powerpoint/2010/main" val="2661235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A4DE4-4D15-DED9-3025-32F8180FB4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A328EAD-FD69-724A-F10C-D16EF781380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3672322-1837-8428-B208-71B9E70CFA0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BEB5738-738C-A928-8C32-D3B32592FD65}"/>
              </a:ext>
            </a:extLst>
          </p:cNvPr>
          <p:cNvSpPr>
            <a:spLocks noGrp="1"/>
          </p:cNvSpPr>
          <p:nvPr>
            <p:ph type="sldNum" sz="quarter" idx="5"/>
          </p:nvPr>
        </p:nvSpPr>
        <p:spPr/>
        <p:txBody>
          <a:bodyPr/>
          <a:lstStyle/>
          <a:p>
            <a:fld id="{0E4E999F-E55F-4B13-BF6B-5D3B27637F55}" type="slidenum">
              <a:rPr lang="fr-FR" smtClean="0"/>
              <a:t>13</a:t>
            </a:fld>
            <a:endParaRPr lang="fr-FR" dirty="0"/>
          </a:p>
        </p:txBody>
      </p:sp>
    </p:spTree>
    <p:extLst>
      <p:ext uri="{BB962C8B-B14F-4D97-AF65-F5344CB8AC3E}">
        <p14:creationId xmlns:p14="http://schemas.microsoft.com/office/powerpoint/2010/main" val="1716868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F11FF-7238-0B50-990C-5108E2DB6CF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79B289F-8C52-CCB3-DE9E-FBE742D0DC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1B5BC11-A0F0-AE52-794F-9E2AA11D0ED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8F224BF-4AB6-34FC-E95F-551398BF926C}"/>
              </a:ext>
            </a:extLst>
          </p:cNvPr>
          <p:cNvSpPr>
            <a:spLocks noGrp="1"/>
          </p:cNvSpPr>
          <p:nvPr>
            <p:ph type="sldNum" sz="quarter" idx="5"/>
          </p:nvPr>
        </p:nvSpPr>
        <p:spPr/>
        <p:txBody>
          <a:bodyPr/>
          <a:lstStyle/>
          <a:p>
            <a:fld id="{0E4E999F-E55F-4B13-BF6B-5D3B27637F55}" type="slidenum">
              <a:rPr lang="fr-FR" smtClean="0"/>
              <a:t>14</a:t>
            </a:fld>
            <a:endParaRPr lang="fr-FR" dirty="0"/>
          </a:p>
        </p:txBody>
      </p:sp>
    </p:spTree>
    <p:extLst>
      <p:ext uri="{BB962C8B-B14F-4D97-AF65-F5344CB8AC3E}">
        <p14:creationId xmlns:p14="http://schemas.microsoft.com/office/powerpoint/2010/main" val="3951152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1180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5642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5481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0129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7728D-F70A-CE27-2800-3623B2E5AA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9359C0-0927-3B88-876B-23619D3DC19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D8568B9-9CBE-80E2-27E6-342FEEF2EBF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B6BE2F3-A7AE-61D0-51BB-EEA71E7F5E0F}"/>
              </a:ext>
            </a:extLst>
          </p:cNvPr>
          <p:cNvSpPr>
            <a:spLocks noGrp="1"/>
          </p:cNvSpPr>
          <p:nvPr>
            <p:ph type="sldNum" sz="quarter" idx="5"/>
          </p:nvPr>
        </p:nvSpPr>
        <p:spPr/>
        <p:txBody>
          <a:bodyPr/>
          <a:lstStyle/>
          <a:p>
            <a:fld id="{0E4E999F-E55F-4B13-BF6B-5D3B27637F55}" type="slidenum">
              <a:rPr lang="fr-FR" smtClean="0"/>
              <a:t>19</a:t>
            </a:fld>
            <a:endParaRPr lang="fr-FR" dirty="0"/>
          </a:p>
        </p:txBody>
      </p:sp>
    </p:spTree>
    <p:extLst>
      <p:ext uri="{BB962C8B-B14F-4D97-AF65-F5344CB8AC3E}">
        <p14:creationId xmlns:p14="http://schemas.microsoft.com/office/powerpoint/2010/main" val="1498066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a:t>
            </a:fld>
            <a:endParaRPr lang="fr-FR" dirty="0"/>
          </a:p>
        </p:txBody>
      </p:sp>
    </p:spTree>
    <p:extLst>
      <p:ext uri="{BB962C8B-B14F-4D97-AF65-F5344CB8AC3E}">
        <p14:creationId xmlns:p14="http://schemas.microsoft.com/office/powerpoint/2010/main" val="1778490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4199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978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2673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5616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077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25</a:t>
            </a:fld>
            <a:endParaRPr lang="fr-FR" dirty="0"/>
          </a:p>
        </p:txBody>
      </p:sp>
    </p:spTree>
    <p:extLst>
      <p:ext uri="{BB962C8B-B14F-4D97-AF65-F5344CB8AC3E}">
        <p14:creationId xmlns:p14="http://schemas.microsoft.com/office/powerpoint/2010/main" val="265810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26</a:t>
            </a:fld>
            <a:endParaRPr lang="fr-FR" dirty="0"/>
          </a:p>
        </p:txBody>
      </p:sp>
    </p:spTree>
    <p:extLst>
      <p:ext uri="{BB962C8B-B14F-4D97-AF65-F5344CB8AC3E}">
        <p14:creationId xmlns:p14="http://schemas.microsoft.com/office/powerpoint/2010/main" val="3635427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4995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37798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29</a:t>
            </a:fld>
            <a:endParaRPr lang="fr-FR" dirty="0"/>
          </a:p>
        </p:txBody>
      </p:sp>
    </p:spTree>
    <p:extLst>
      <p:ext uri="{BB962C8B-B14F-4D97-AF65-F5344CB8AC3E}">
        <p14:creationId xmlns:p14="http://schemas.microsoft.com/office/powerpoint/2010/main" val="1791560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8189A-FBE1-586B-CFE6-58A5AA36C0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BFDDEF7-30D4-F74E-A4B9-08872BAB20F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0F4E8B8-A625-5953-BD72-CD34001D05F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96ACCC4-EB49-5158-4258-28D2BE2F54C9}"/>
              </a:ext>
            </a:extLst>
          </p:cNvPr>
          <p:cNvSpPr>
            <a:spLocks noGrp="1"/>
          </p:cNvSpPr>
          <p:nvPr>
            <p:ph type="sldNum" sz="quarter" idx="5"/>
          </p:nvPr>
        </p:nvSpPr>
        <p:spPr/>
        <p:txBody>
          <a:bodyPr/>
          <a:lstStyle/>
          <a:p>
            <a:fld id="{0E4E999F-E55F-4B13-BF6B-5D3B27637F55}" type="slidenum">
              <a:rPr lang="fr-FR" smtClean="0"/>
              <a:t>3</a:t>
            </a:fld>
            <a:endParaRPr lang="fr-FR" dirty="0"/>
          </a:p>
        </p:txBody>
      </p:sp>
    </p:spTree>
    <p:extLst>
      <p:ext uri="{BB962C8B-B14F-4D97-AF65-F5344CB8AC3E}">
        <p14:creationId xmlns:p14="http://schemas.microsoft.com/office/powerpoint/2010/main" val="3918394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41934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85722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653A9-7A20-17AC-5520-3DA1F40251B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256F505-47EF-6755-0095-7D5B29B4311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5D8EA6C-C8AD-5327-03CD-2F0666B2149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B313791-5404-9EFC-638F-E3755104FF4D}"/>
              </a:ext>
            </a:extLst>
          </p:cNvPr>
          <p:cNvSpPr>
            <a:spLocks noGrp="1"/>
          </p:cNvSpPr>
          <p:nvPr>
            <p:ph type="sldNum" sz="quarter" idx="5"/>
          </p:nvPr>
        </p:nvSpPr>
        <p:spPr/>
        <p:txBody>
          <a:bodyPr/>
          <a:lstStyle/>
          <a:p>
            <a:fld id="{0E4E999F-E55F-4B13-BF6B-5D3B27637F55}" type="slidenum">
              <a:rPr lang="fr-FR" smtClean="0"/>
              <a:t>32</a:t>
            </a:fld>
            <a:endParaRPr lang="fr-FR" dirty="0"/>
          </a:p>
        </p:txBody>
      </p:sp>
    </p:spTree>
    <p:extLst>
      <p:ext uri="{BB962C8B-B14F-4D97-AF65-F5344CB8AC3E}">
        <p14:creationId xmlns:p14="http://schemas.microsoft.com/office/powerpoint/2010/main" val="31185309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546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02876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19635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56159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85C0A-E571-2DAB-957A-CD02176CD64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51CC68-EECE-350B-9F82-C31CFB255AE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5AE164-172D-E000-F77F-A16992B88D2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94F9941-A4B9-BEAB-9AC0-84707A4FA823}"/>
              </a:ext>
            </a:extLst>
          </p:cNvPr>
          <p:cNvSpPr>
            <a:spLocks noGrp="1"/>
          </p:cNvSpPr>
          <p:nvPr>
            <p:ph type="sldNum" sz="quarter" idx="5"/>
          </p:nvPr>
        </p:nvSpPr>
        <p:spPr/>
        <p:txBody>
          <a:bodyPr/>
          <a:lstStyle/>
          <a:p>
            <a:fld id="{0E4E999F-E55F-4B13-BF6B-5D3B27637F55}" type="slidenum">
              <a:rPr lang="fr-FR" smtClean="0"/>
              <a:t>37</a:t>
            </a:fld>
            <a:endParaRPr lang="fr-FR" dirty="0"/>
          </a:p>
        </p:txBody>
      </p:sp>
    </p:spTree>
    <p:extLst>
      <p:ext uri="{BB962C8B-B14F-4D97-AF65-F5344CB8AC3E}">
        <p14:creationId xmlns:p14="http://schemas.microsoft.com/office/powerpoint/2010/main" val="5904451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endParaRPr lang="fr-FR" b="0" i="0" dirty="0">
              <a:solidFill>
                <a:srgbClr val="374151"/>
              </a:solidFill>
              <a:effectLst/>
              <a:latin typeface="Söhne"/>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27584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06660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D5274-9265-914E-2AF9-8BB5A1466A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BDDE7C-2D3B-7AEB-B5FA-69FABB6808E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6E7A14-65BE-81A1-6A15-EB5840261C1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9BEA89-95FB-BC6C-12FB-730F4478CE5F}"/>
              </a:ext>
            </a:extLst>
          </p:cNvPr>
          <p:cNvSpPr>
            <a:spLocks noGrp="1"/>
          </p:cNvSpPr>
          <p:nvPr>
            <p:ph type="sldNum" sz="quarter" idx="5"/>
          </p:nvPr>
        </p:nvSpPr>
        <p:spPr/>
        <p:txBody>
          <a:bodyPr/>
          <a:lstStyle/>
          <a:p>
            <a:fld id="{0E4E999F-E55F-4B13-BF6B-5D3B27637F55}" type="slidenum">
              <a:rPr lang="fr-FR" smtClean="0"/>
              <a:t>4</a:t>
            </a:fld>
            <a:endParaRPr lang="fr-FR" dirty="0"/>
          </a:p>
        </p:txBody>
      </p:sp>
    </p:spTree>
    <p:extLst>
      <p:ext uri="{BB962C8B-B14F-4D97-AF65-F5344CB8AC3E}">
        <p14:creationId xmlns:p14="http://schemas.microsoft.com/office/powerpoint/2010/main" val="7327030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98615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94617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62653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32479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8886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62465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43958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92222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27061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5109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5</a:t>
            </a:fld>
            <a:endParaRPr lang="fr-FR" dirty="0"/>
          </a:p>
        </p:txBody>
      </p:sp>
    </p:spTree>
    <p:extLst>
      <p:ext uri="{BB962C8B-B14F-4D97-AF65-F5344CB8AC3E}">
        <p14:creationId xmlns:p14="http://schemas.microsoft.com/office/powerpoint/2010/main" val="39375059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4E999F-E55F-4B13-BF6B-5D3B27637F55}"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fr-FR"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561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D0C4F-F40E-1BE4-C080-D3B9478F23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55FA265-9704-D4FC-A36C-1ECAA60622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3D015E3-6B84-1E81-559A-53AFF5A1B59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423ADF-8D60-13EA-12C3-4193F06AAF3A}"/>
              </a:ext>
            </a:extLst>
          </p:cNvPr>
          <p:cNvSpPr>
            <a:spLocks noGrp="1"/>
          </p:cNvSpPr>
          <p:nvPr>
            <p:ph type="sldNum" sz="quarter" idx="5"/>
          </p:nvPr>
        </p:nvSpPr>
        <p:spPr/>
        <p:txBody>
          <a:bodyPr/>
          <a:lstStyle/>
          <a:p>
            <a:fld id="{0E4E999F-E55F-4B13-BF6B-5D3B27637F55}" type="slidenum">
              <a:rPr lang="fr-FR" smtClean="0"/>
              <a:t>51</a:t>
            </a:fld>
            <a:endParaRPr lang="fr-FR" dirty="0"/>
          </a:p>
        </p:txBody>
      </p:sp>
    </p:spTree>
    <p:extLst>
      <p:ext uri="{BB962C8B-B14F-4D97-AF65-F5344CB8AC3E}">
        <p14:creationId xmlns:p14="http://schemas.microsoft.com/office/powerpoint/2010/main" val="24187735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B7FA7-3301-C77C-405C-617733307B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1C1FD4-3E83-1A84-4791-203592E468F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7B701A-7D91-046E-1557-61554FD8F8C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AE9F12A-CD49-7142-D2C8-DF2073FB2474}"/>
              </a:ext>
            </a:extLst>
          </p:cNvPr>
          <p:cNvSpPr>
            <a:spLocks noGrp="1"/>
          </p:cNvSpPr>
          <p:nvPr>
            <p:ph type="sldNum" sz="quarter" idx="5"/>
          </p:nvPr>
        </p:nvSpPr>
        <p:spPr/>
        <p:txBody>
          <a:bodyPr/>
          <a:lstStyle/>
          <a:p>
            <a:fld id="{0E4E999F-E55F-4B13-BF6B-5D3B27637F55}" type="slidenum">
              <a:rPr lang="fr-FR" smtClean="0"/>
              <a:t>52</a:t>
            </a:fld>
            <a:endParaRPr lang="fr-FR" dirty="0"/>
          </a:p>
        </p:txBody>
      </p:sp>
    </p:spTree>
    <p:extLst>
      <p:ext uri="{BB962C8B-B14F-4D97-AF65-F5344CB8AC3E}">
        <p14:creationId xmlns:p14="http://schemas.microsoft.com/office/powerpoint/2010/main" val="41736344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77661-8DD9-DCDA-5725-41EE01B51F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090E37A-4CDD-DC9B-D8FE-817131F68B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F948CEB-24AE-5936-DC83-A297A58E3C4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1BC0017-7425-0E77-D1EC-0C2F8DBF18AE}"/>
              </a:ext>
            </a:extLst>
          </p:cNvPr>
          <p:cNvSpPr>
            <a:spLocks noGrp="1"/>
          </p:cNvSpPr>
          <p:nvPr>
            <p:ph type="sldNum" sz="quarter" idx="5"/>
          </p:nvPr>
        </p:nvSpPr>
        <p:spPr/>
        <p:txBody>
          <a:bodyPr/>
          <a:lstStyle/>
          <a:p>
            <a:fld id="{0E4E999F-E55F-4B13-BF6B-5D3B27637F55}" type="slidenum">
              <a:rPr lang="fr-FR" smtClean="0"/>
              <a:t>53</a:t>
            </a:fld>
            <a:endParaRPr lang="fr-FR" dirty="0"/>
          </a:p>
        </p:txBody>
      </p:sp>
    </p:spTree>
    <p:extLst>
      <p:ext uri="{BB962C8B-B14F-4D97-AF65-F5344CB8AC3E}">
        <p14:creationId xmlns:p14="http://schemas.microsoft.com/office/powerpoint/2010/main" val="22897004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740AD-B1FA-0D53-E517-0D1A5F07399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882ACDE-7AAE-49CD-ADDC-3DA86894418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4DC7490-822F-5E9E-5955-D4E155F18B6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C4CCD5A-2A08-FC2D-B111-97A831188A17}"/>
              </a:ext>
            </a:extLst>
          </p:cNvPr>
          <p:cNvSpPr>
            <a:spLocks noGrp="1"/>
          </p:cNvSpPr>
          <p:nvPr>
            <p:ph type="sldNum" sz="quarter" idx="5"/>
          </p:nvPr>
        </p:nvSpPr>
        <p:spPr/>
        <p:txBody>
          <a:bodyPr/>
          <a:lstStyle/>
          <a:p>
            <a:fld id="{0E4E999F-E55F-4B13-BF6B-5D3B27637F55}" type="slidenum">
              <a:rPr lang="fr-FR" smtClean="0"/>
              <a:t>54</a:t>
            </a:fld>
            <a:endParaRPr lang="fr-FR" dirty="0"/>
          </a:p>
        </p:txBody>
      </p:sp>
    </p:spTree>
    <p:extLst>
      <p:ext uri="{BB962C8B-B14F-4D97-AF65-F5344CB8AC3E}">
        <p14:creationId xmlns:p14="http://schemas.microsoft.com/office/powerpoint/2010/main" val="4042204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35650BF-8CAA-4EAC-9D12-6561529E8589}" type="slidenum">
              <a:rPr lang="fr-FR" smtClean="0"/>
              <a:t>55</a:t>
            </a:fld>
            <a:endParaRPr lang="fr-FR" dirty="0"/>
          </a:p>
        </p:txBody>
      </p:sp>
    </p:spTree>
    <p:extLst>
      <p:ext uri="{BB962C8B-B14F-4D97-AF65-F5344CB8AC3E}">
        <p14:creationId xmlns:p14="http://schemas.microsoft.com/office/powerpoint/2010/main" val="1791282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6</a:t>
            </a:fld>
            <a:endParaRPr lang="fr-FR" dirty="0"/>
          </a:p>
        </p:txBody>
      </p:sp>
    </p:spTree>
    <p:extLst>
      <p:ext uri="{BB962C8B-B14F-4D97-AF65-F5344CB8AC3E}">
        <p14:creationId xmlns:p14="http://schemas.microsoft.com/office/powerpoint/2010/main" val="334835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7</a:t>
            </a:fld>
            <a:endParaRPr lang="fr-FR" dirty="0"/>
          </a:p>
        </p:txBody>
      </p:sp>
    </p:spTree>
    <p:extLst>
      <p:ext uri="{BB962C8B-B14F-4D97-AF65-F5344CB8AC3E}">
        <p14:creationId xmlns:p14="http://schemas.microsoft.com/office/powerpoint/2010/main" val="3857296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8</a:t>
            </a:fld>
            <a:endParaRPr lang="fr-FR" dirty="0"/>
          </a:p>
        </p:txBody>
      </p:sp>
    </p:spTree>
    <p:extLst>
      <p:ext uri="{BB962C8B-B14F-4D97-AF65-F5344CB8AC3E}">
        <p14:creationId xmlns:p14="http://schemas.microsoft.com/office/powerpoint/2010/main" val="1730599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FB73F-E239-E4D1-499B-A7B3163950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F5678B-3737-B6BD-259C-4441920966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9037CAF-CA5E-8D43-DE66-52660FF96CB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0D7191A-FA2F-6A46-79AA-3DA369DD5DCE}"/>
              </a:ext>
            </a:extLst>
          </p:cNvPr>
          <p:cNvSpPr>
            <a:spLocks noGrp="1"/>
          </p:cNvSpPr>
          <p:nvPr>
            <p:ph type="sldNum" sz="quarter" idx="5"/>
          </p:nvPr>
        </p:nvSpPr>
        <p:spPr/>
        <p:txBody>
          <a:bodyPr/>
          <a:lstStyle/>
          <a:p>
            <a:fld id="{0E4E999F-E55F-4B13-BF6B-5D3B27637F55}" type="slidenum">
              <a:rPr lang="fr-FR" smtClean="0"/>
              <a:t>9</a:t>
            </a:fld>
            <a:endParaRPr lang="fr-FR" dirty="0"/>
          </a:p>
        </p:txBody>
      </p:sp>
    </p:spTree>
    <p:extLst>
      <p:ext uri="{BB962C8B-B14F-4D97-AF65-F5344CB8AC3E}">
        <p14:creationId xmlns:p14="http://schemas.microsoft.com/office/powerpoint/2010/main" val="149551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4267055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224670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0008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projet">
    <p:spTree>
      <p:nvGrpSpPr>
        <p:cNvPr id="1" name=""/>
        <p:cNvGrpSpPr/>
        <p:nvPr/>
      </p:nvGrpSpPr>
      <p:grpSpPr>
        <a:xfrm>
          <a:off x="0" y="0"/>
          <a:ext cx="0" cy="0"/>
          <a:chOff x="0" y="0"/>
          <a:chExt cx="0" cy="0"/>
        </a:xfrm>
      </p:grpSpPr>
      <p:sp>
        <p:nvSpPr>
          <p:cNvPr id="10" name="Espace réservé du numéro de diapositive 19"/>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‹N°›</a:t>
            </a:fld>
            <a:endParaRPr lang="fr-FR" dirty="0"/>
          </a:p>
        </p:txBody>
      </p:sp>
      <p:pic>
        <p:nvPicPr>
          <p:cNvPr id="12" name="Image 11">
            <a:extLst>
              <a:ext uri="{FF2B5EF4-FFF2-40B4-BE49-F238E27FC236}">
                <a16:creationId xmlns:a16="http://schemas.microsoft.com/office/drawing/2014/main" id="{F26D73E4-AB43-4EA2-B9D5-867C1F065434}"/>
              </a:ext>
            </a:extLst>
          </p:cNvPr>
          <p:cNvPicPr>
            <a:picLocks noChangeAspect="1"/>
          </p:cNvPicPr>
          <p:nvPr userDrawn="1"/>
        </p:nvPicPr>
        <p:blipFill rotWithShape="1">
          <a:blip r:embed="rId2"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Tree>
    <p:extLst>
      <p:ext uri="{BB962C8B-B14F-4D97-AF65-F5344CB8AC3E}">
        <p14:creationId xmlns:p14="http://schemas.microsoft.com/office/powerpoint/2010/main" val="362917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rgbClr val="99BC83"/>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679060"/>
            <a:ext cx="10363200" cy="1470025"/>
          </a:xfrm>
        </p:spPr>
        <p:txBody>
          <a:bodyPr>
            <a:normAutofit/>
          </a:bodyPr>
          <a:lstStyle>
            <a:lvl1pPr algn="ctr">
              <a:defRPr sz="3200">
                <a:solidFill>
                  <a:schemeClr val="bg1"/>
                </a:solidFill>
                <a:latin typeface="Avenir Heavy"/>
                <a:cs typeface="Avenir Heavy"/>
              </a:defRPr>
            </a:lvl1pPr>
          </a:lstStyle>
          <a:p>
            <a:endParaRPr lang="fr-FR" dirty="0"/>
          </a:p>
        </p:txBody>
      </p:sp>
      <p:sp>
        <p:nvSpPr>
          <p:cNvPr id="3" name="Sous-titre 2"/>
          <p:cNvSpPr>
            <a:spLocks noGrp="1"/>
          </p:cNvSpPr>
          <p:nvPr>
            <p:ph type="subTitle" idx="1"/>
          </p:nvPr>
        </p:nvSpPr>
        <p:spPr>
          <a:xfrm>
            <a:off x="1828800" y="3886200"/>
            <a:ext cx="8534400" cy="1752600"/>
          </a:xfrm>
        </p:spPr>
        <p:txBody>
          <a:bodyPr vert="horz" lIns="91436" tIns="45718" rIns="91436" bIns="45718" rtlCol="0" anchor="ctr">
            <a:normAutofit/>
          </a:bodyPr>
          <a:lstStyle>
            <a:lvl1pPr>
              <a:defRPr lang="fr-FR" sz="3200" b="0">
                <a:solidFill>
                  <a:schemeClr val="bg1"/>
                </a:solidFill>
                <a:latin typeface="Avenir Heavy"/>
                <a:ea typeface="+mj-ea"/>
              </a:defRPr>
            </a:lvl1pPr>
          </a:lstStyle>
          <a:p>
            <a:pPr lvl="0" algn="ctr">
              <a:spcBef>
                <a:spcPct val="0"/>
              </a:spcBef>
              <a:buNone/>
            </a:pPr>
            <a:endParaRPr lang="fr-FR" dirty="0"/>
          </a:p>
        </p:txBody>
      </p:sp>
      <p:sp>
        <p:nvSpPr>
          <p:cNvPr id="4" name="Espace réservé de la date 3"/>
          <p:cNvSpPr>
            <a:spLocks noGrp="1"/>
          </p:cNvSpPr>
          <p:nvPr>
            <p:ph type="dt" sz="half" idx="10"/>
          </p:nvPr>
        </p:nvSpPr>
        <p:spPr/>
        <p:txBody>
          <a:bodyPr/>
          <a:lstStyle/>
          <a:p>
            <a:fld id="{1688FD61-7DA1-374B-AB01-44E6138D8E12}"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8" name="Connecteur droit 7"/>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066349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normAutofit/>
          </a:bodyPr>
          <a:lstStyle>
            <a:lvl1pPr>
              <a:defRPr sz="2667"/>
            </a:lvl1pPr>
          </a:lstStyle>
          <a:p>
            <a:r>
              <a:rPr lang="fr-FR" dirty="0"/>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FD342E1-35EF-C246-90F8-1D6871F79904}"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a:xfrm>
            <a:off x="9011840" y="6232228"/>
            <a:ext cx="2844800" cy="365125"/>
          </a:xfrm>
        </p:spPr>
        <p:txBody>
          <a:bodyPr/>
          <a:lstStyle/>
          <a:p>
            <a:fld id="{FF8D1378-94BA-3240-B6A5-6CDAA997D5A4}" type="slidenum">
              <a:rPr lang="fr-FR" smtClean="0"/>
              <a:pPr/>
              <a:t>‹N°›</a:t>
            </a:fld>
            <a:endParaRPr lang="fr-FR" dirty="0"/>
          </a:p>
        </p:txBody>
      </p:sp>
      <p:cxnSp>
        <p:nvCxnSpPr>
          <p:cNvPr id="8" name="Connecteur droit 7"/>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cxnSp>
        <p:nvCxnSpPr>
          <p:cNvPr id="10" name="Connecteur droit 9"/>
          <p:cNvCxnSpPr/>
          <p:nvPr userDrawn="1"/>
        </p:nvCxnSpPr>
        <p:spPr>
          <a:xfrm>
            <a:off x="0" y="1124744"/>
            <a:ext cx="12192000" cy="0"/>
          </a:xfrm>
          <a:prstGeom prst="line">
            <a:avLst/>
          </a:prstGeom>
          <a:ln w="19050" cmpd="sng">
            <a:solidFill>
              <a:srgbClr val="99BC83"/>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74479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dirty="0"/>
              <a:t>CLIQUEZ ET MODIFIEZ LE TITRE</a:t>
            </a:r>
          </a:p>
        </p:txBody>
      </p:sp>
      <p:sp>
        <p:nvSpPr>
          <p:cNvPr id="3" name="Espace réservé du contenu 2"/>
          <p:cNvSpPr>
            <a:spLocks noGrp="1"/>
          </p:cNvSpPr>
          <p:nvPr>
            <p:ph sz="half" idx="1"/>
          </p:nvPr>
        </p:nvSpPr>
        <p:spPr>
          <a:xfrm>
            <a:off x="609600" y="1268761"/>
            <a:ext cx="5384800" cy="4525963"/>
          </a:xfrm>
        </p:spPr>
        <p:txBody>
          <a:bodyPr>
            <a:normAutofit/>
          </a:bodyPr>
          <a:lstStyle>
            <a:lvl1pPr>
              <a:defRPr sz="1867"/>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p:cNvSpPr>
            <a:spLocks noGrp="1"/>
          </p:cNvSpPr>
          <p:nvPr>
            <p:ph sz="half" idx="2"/>
          </p:nvPr>
        </p:nvSpPr>
        <p:spPr>
          <a:xfrm>
            <a:off x="6197600" y="1268761"/>
            <a:ext cx="5384800" cy="4525963"/>
          </a:xfrm>
        </p:spPr>
        <p:txBody>
          <a:bodyPr>
            <a:normAutofit/>
          </a:bodyPr>
          <a:lstStyle>
            <a:lvl1pPr>
              <a:defRPr sz="1867"/>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e la date 4"/>
          <p:cNvSpPr>
            <a:spLocks noGrp="1"/>
          </p:cNvSpPr>
          <p:nvPr>
            <p:ph type="dt" sz="half" idx="10"/>
          </p:nvPr>
        </p:nvSpPr>
        <p:spPr/>
        <p:txBody>
          <a:bodyPr/>
          <a:lstStyle/>
          <a:p>
            <a:fld id="{E71604BC-3B78-944A-A535-9CDF78F05B41}"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8" name="Connecteur droit 7"/>
          <p:cNvCxnSpPr/>
          <p:nvPr userDrawn="1"/>
        </p:nvCxnSpPr>
        <p:spPr>
          <a:xfrm>
            <a:off x="0" y="1124744"/>
            <a:ext cx="12192000" cy="0"/>
          </a:xfrm>
          <a:prstGeom prst="line">
            <a:avLst/>
          </a:prstGeom>
          <a:ln w="19050" cmpd="sng">
            <a:solidFill>
              <a:srgbClr val="403152"/>
            </a:solidFill>
          </a:ln>
        </p:spPr>
        <p:style>
          <a:lnRef idx="1">
            <a:schemeClr val="dk1"/>
          </a:lnRef>
          <a:fillRef idx="0">
            <a:schemeClr val="dk1"/>
          </a:fillRef>
          <a:effectRef idx="0">
            <a:schemeClr val="dk1"/>
          </a:effectRef>
          <a:fontRef idx="minor">
            <a:schemeClr val="tx1"/>
          </a:fontRef>
        </p:style>
      </p:cxnSp>
      <p:cxnSp>
        <p:nvCxnSpPr>
          <p:cNvPr id="9" name="Connecteur droit 8"/>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460379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609600" y="1535113"/>
            <a:ext cx="5386917"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72" y="1535113"/>
            <a:ext cx="5389033"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7CD7BC0-D545-8D43-80C8-A7E35CC350E5}" type="datetime1">
              <a:rPr lang="fr-FR" smtClean="0"/>
              <a:pPr/>
              <a:t>31/01/2025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1854638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67C0F232-BDEF-914A-80B0-FF56B3F5D1A1}" type="datetime1">
              <a:rPr lang="fr-FR" smtClean="0"/>
              <a:pPr/>
              <a:t>31/01/2025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6" name="Connecteur droit 5"/>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cxnSp>
        <p:nvCxnSpPr>
          <p:cNvPr id="7" name="Connecteur droit 6"/>
          <p:cNvCxnSpPr/>
          <p:nvPr userDrawn="1"/>
        </p:nvCxnSpPr>
        <p:spPr>
          <a:xfrm flipV="1">
            <a:off x="11912580" y="0"/>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2615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EE825BC-1AA5-1649-8200-CAC02C570F09}" type="datetime1">
              <a:rPr lang="fr-FR" smtClean="0"/>
              <a:pPr/>
              <a:t>31/01/2025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3696235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3" y="273049"/>
            <a:ext cx="4011084" cy="1162051"/>
          </a:xfrm>
        </p:spPr>
        <p:txBody>
          <a:bodyPr anchor="b"/>
          <a:lstStyle>
            <a:lvl1pPr algn="l">
              <a:defRPr sz="2667" b="1"/>
            </a:lvl1pPr>
          </a:lstStyle>
          <a:p>
            <a:r>
              <a:rPr lang="fr-FR"/>
              <a:t>Cliquez et modifiez le titre</a:t>
            </a:r>
          </a:p>
        </p:txBody>
      </p:sp>
      <p:sp>
        <p:nvSpPr>
          <p:cNvPr id="3" name="Espace réservé du contenu 2"/>
          <p:cNvSpPr>
            <a:spLocks noGrp="1"/>
          </p:cNvSpPr>
          <p:nvPr>
            <p:ph idx="1"/>
          </p:nvPr>
        </p:nvSpPr>
        <p:spPr>
          <a:xfrm>
            <a:off x="4766733" y="273054"/>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3" y="1435104"/>
            <a:ext cx="4011084" cy="46910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84F17361-7BF6-4548-AF6E-3585C583825C}"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76067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9648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1"/>
            <a:ext cx="7315200" cy="566739"/>
          </a:xfrm>
        </p:spPr>
        <p:txBody>
          <a:bodyPr anchor="b"/>
          <a:lstStyle>
            <a:lvl1pPr algn="l">
              <a:defRPr sz="2667" b="1"/>
            </a:lvl1pPr>
          </a:lstStyle>
          <a:p>
            <a:r>
              <a:rPr lang="fr-FR"/>
              <a:t>Cliquez et modifiez le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4" name="Espace réservé du texte 3"/>
          <p:cNvSpPr>
            <a:spLocks noGrp="1"/>
          </p:cNvSpPr>
          <p:nvPr>
            <p:ph type="body" sz="half" idx="2"/>
          </p:nvPr>
        </p:nvSpPr>
        <p:spPr>
          <a:xfrm>
            <a:off x="2389717" y="5367341"/>
            <a:ext cx="7315200" cy="8048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61E9127-DA44-6F40-816D-077B2F38A962}"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1457441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2B4AB12-450A-E04F-880B-5F2D42B13BE6}"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217881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0"/>
            <a:ext cx="27432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609600" y="274640"/>
            <a:ext cx="80264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F855D50-0A84-764B-83C6-64932E7843B2}"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4314006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2" name="ZoneTexte 1"/>
          <p:cNvSpPr txBox="1"/>
          <p:nvPr userDrawn="1"/>
        </p:nvSpPr>
        <p:spPr>
          <a:xfrm>
            <a:off x="3759200" y="3068961"/>
            <a:ext cx="6945312" cy="943778"/>
          </a:xfrm>
          <a:prstGeom prst="rect">
            <a:avLst/>
          </a:prstGeom>
          <a:noFill/>
        </p:spPr>
        <p:txBody>
          <a:bodyPr wrap="square" lIns="121915" tIns="60957" rIns="121915" bIns="60957" rtlCol="0">
            <a:spAutoFit/>
          </a:bodyPr>
          <a:lstStyle/>
          <a:p>
            <a:pPr algn="r"/>
            <a:r>
              <a:rPr lang="fr-FR" sz="5333" dirty="0">
                <a:solidFill>
                  <a:srgbClr val="5C5C5C"/>
                </a:solidFill>
                <a:latin typeface="Futura Bk" pitchFamily="34" charset="0"/>
              </a:rPr>
              <a:t>SOMMAIRE</a:t>
            </a:r>
          </a:p>
        </p:txBody>
      </p:sp>
    </p:spTree>
    <p:extLst>
      <p:ext uri="{BB962C8B-B14F-4D97-AF65-F5344CB8AC3E}">
        <p14:creationId xmlns:p14="http://schemas.microsoft.com/office/powerpoint/2010/main" val="1844963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2" name="ZoneTexte 1"/>
          <p:cNvSpPr txBox="1"/>
          <p:nvPr userDrawn="1"/>
        </p:nvSpPr>
        <p:spPr>
          <a:xfrm>
            <a:off x="3759200" y="3068964"/>
            <a:ext cx="6945312" cy="1764451"/>
          </a:xfrm>
          <a:prstGeom prst="rect">
            <a:avLst/>
          </a:prstGeom>
          <a:noFill/>
        </p:spPr>
        <p:txBody>
          <a:bodyPr wrap="square" lIns="121915" tIns="60957" rIns="121915" bIns="60957" rtlCol="0">
            <a:spAutoFit/>
          </a:bodyPr>
          <a:lstStyle/>
          <a:p>
            <a:pPr algn="r"/>
            <a:r>
              <a:rPr lang="fr-FR" sz="5333" dirty="0">
                <a:solidFill>
                  <a:srgbClr val="764B77"/>
                </a:solidFill>
                <a:latin typeface="Futura Bk" pitchFamily="34" charset="0"/>
              </a:rPr>
              <a:t>PROPOSITION METHODOLOGIQUE</a:t>
            </a:r>
          </a:p>
        </p:txBody>
      </p:sp>
    </p:spTree>
    <p:extLst>
      <p:ext uri="{BB962C8B-B14F-4D97-AF65-F5344CB8AC3E}">
        <p14:creationId xmlns:p14="http://schemas.microsoft.com/office/powerpoint/2010/main" val="3406772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fl_Deux contenus">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527381" y="188445"/>
            <a:ext cx="10177131" cy="576263"/>
          </a:xfrm>
        </p:spPr>
        <p:txBody>
          <a:bodyPr>
            <a:normAutofit/>
          </a:bodyPr>
          <a:lstStyle>
            <a:lvl1pPr marL="0" indent="0" algn="l">
              <a:buNone/>
              <a:defRPr sz="3200" b="1">
                <a:solidFill>
                  <a:schemeClr val="accent4">
                    <a:lumMod val="75000"/>
                  </a:schemeClr>
                </a:solidFill>
                <a:latin typeface="Futura Bk" pitchFamily="34" charset="0"/>
              </a:defRPr>
            </a:lvl1pPr>
          </a:lstStyle>
          <a:p>
            <a:pPr lvl="0"/>
            <a:endParaRPr lang="fr-FR"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0" name="Espace réservé du contenu 2"/>
          <p:cNvSpPr>
            <a:spLocks noGrp="1"/>
          </p:cNvSpPr>
          <p:nvPr>
            <p:ph idx="15" hasCustomPrompt="1"/>
          </p:nvPr>
        </p:nvSpPr>
        <p:spPr>
          <a:xfrm>
            <a:off x="527384" y="1124744"/>
            <a:ext cx="11137237" cy="5400600"/>
          </a:xfrm>
        </p:spPr>
        <p:txBody>
          <a:bodyPr numCol="1" spcCol="179992">
            <a:noAutofit/>
          </a:bodyPr>
          <a:lstStyle>
            <a:lvl1pPr marL="239167" indent="-239167" algn="just">
              <a:defRPr sz="1867" b="1">
                <a:solidFill>
                  <a:srgbClr val="604A7B"/>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numéro de diapositive 6"/>
          <p:cNvSpPr>
            <a:spLocks noGrp="1"/>
          </p:cNvSpPr>
          <p:nvPr>
            <p:ph type="sldNum" sz="quarter" idx="12"/>
          </p:nvPr>
        </p:nvSpPr>
        <p:spPr>
          <a:xfrm>
            <a:off x="10742645"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4224618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Métho_Deux contenus_2">
    <p:spTree>
      <p:nvGrpSpPr>
        <p:cNvPr id="1" name=""/>
        <p:cNvGrpSpPr/>
        <p:nvPr/>
      </p:nvGrpSpPr>
      <p:grpSpPr>
        <a:xfrm>
          <a:off x="0" y="0"/>
          <a:ext cx="0" cy="0"/>
          <a:chOff x="0" y="0"/>
          <a:chExt cx="0" cy="0"/>
        </a:xfrm>
      </p:grpSpPr>
      <p:sp>
        <p:nvSpPr>
          <p:cNvPr id="15" name="Rectangle 14"/>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9BBB59"/>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9BBB59"/>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6" name="Image 15"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15371977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5" name="ZoneTexte 4"/>
          <p:cNvSpPr txBox="1"/>
          <p:nvPr userDrawn="1"/>
        </p:nvSpPr>
        <p:spPr>
          <a:xfrm>
            <a:off x="6480044" y="3068961"/>
            <a:ext cx="4224469" cy="943778"/>
          </a:xfrm>
          <a:prstGeom prst="rect">
            <a:avLst/>
          </a:prstGeom>
          <a:noFill/>
        </p:spPr>
        <p:txBody>
          <a:bodyPr wrap="square" lIns="121915" tIns="60957" rIns="121915" bIns="60957" rtlCol="0">
            <a:spAutoFit/>
          </a:bodyPr>
          <a:lstStyle/>
          <a:p>
            <a:pPr algn="r"/>
            <a:r>
              <a:rPr lang="fr-FR" sz="5333" dirty="0">
                <a:solidFill>
                  <a:schemeClr val="accent3"/>
                </a:solidFill>
                <a:latin typeface="Futura Bk" pitchFamily="34" charset="0"/>
              </a:rPr>
              <a:t>EQUIPE</a:t>
            </a:r>
          </a:p>
        </p:txBody>
      </p:sp>
    </p:spTree>
    <p:extLst>
      <p:ext uri="{BB962C8B-B14F-4D97-AF65-F5344CB8AC3E}">
        <p14:creationId xmlns:p14="http://schemas.microsoft.com/office/powerpoint/2010/main" val="13818752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Refl_Deux contenus_2">
    <p:spTree>
      <p:nvGrpSpPr>
        <p:cNvPr id="1" name=""/>
        <p:cNvGrpSpPr/>
        <p:nvPr/>
      </p:nvGrpSpPr>
      <p:grpSpPr>
        <a:xfrm>
          <a:off x="0" y="0"/>
          <a:ext cx="0" cy="0"/>
          <a:chOff x="0" y="0"/>
          <a:chExt cx="0" cy="0"/>
        </a:xfrm>
      </p:grpSpPr>
      <p:sp>
        <p:nvSpPr>
          <p:cNvPr id="16" name="Rectangle 15"/>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5472608" cy="5001419"/>
          </a:xfrm>
        </p:spPr>
        <p:txBody>
          <a:bodyPr>
            <a:noAutofit/>
          </a:bodyPr>
          <a:lstStyle>
            <a:lvl1pPr marL="239167" indent="-239167" algn="just">
              <a:defRPr lang="fr-FR" sz="1467" b="0" kern="1200" dirty="0" smtClean="0">
                <a:solidFill>
                  <a:srgbClr val="568F9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623392" y="1246981"/>
            <a:ext cx="5376597" cy="5001419"/>
          </a:xfrm>
        </p:spPr>
        <p:txBody>
          <a:bodyPr>
            <a:noAutofit/>
          </a:bodyPr>
          <a:lstStyle>
            <a:lvl1pPr marL="239167" indent="-239167" algn="just">
              <a:defRPr sz="1467" b="0">
                <a:solidFill>
                  <a:srgbClr val="568F9F"/>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numéro de diapositive 6"/>
          <p:cNvSpPr>
            <a:spLocks noGrp="1"/>
          </p:cNvSpPr>
          <p:nvPr>
            <p:ph type="sldNum" sz="quarter" idx="12"/>
          </p:nvPr>
        </p:nvSpPr>
        <p:spPr>
          <a:xfrm>
            <a:off x="10800523" y="260652"/>
            <a:ext cx="576064" cy="360353"/>
          </a:xfrm>
        </p:spPr>
        <p:txBody>
          <a:bodyPr/>
          <a:lstStyle>
            <a:lvl1pPr>
              <a:defRPr sz="1333">
                <a:solidFill>
                  <a:schemeClr val="bg1"/>
                </a:solidFill>
                <a:latin typeface="Futura Bk" pitchFamily="34" charset="0"/>
              </a:defRPr>
            </a:lvl1pPr>
          </a:lstStyle>
          <a:p>
            <a:fld id="{CF4668DC-857F-487D-BFFA-8C0CA5037977}" type="slidenum">
              <a:rPr lang="fr-BE" smtClean="0"/>
              <a:pPr/>
              <a:t>‹N°›</a:t>
            </a:fld>
            <a:endParaRPr lang="fr-BE" dirty="0"/>
          </a:p>
        </p:txBody>
      </p:sp>
      <p:sp>
        <p:nvSpPr>
          <p:cNvPr id="14"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5"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0377629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Modal_Deux contenus">
    <p:spTree>
      <p:nvGrpSpPr>
        <p:cNvPr id="1" name=""/>
        <p:cNvGrpSpPr/>
        <p:nvPr/>
      </p:nvGrpSpPr>
      <p:grpSpPr>
        <a:xfrm>
          <a:off x="0" y="0"/>
          <a:ext cx="0" cy="0"/>
          <a:chOff x="0" y="0"/>
          <a:chExt cx="0" cy="0"/>
        </a:xfrm>
      </p:grpSpPr>
      <p:sp>
        <p:nvSpPr>
          <p:cNvPr id="13" name="Rectangle 12"/>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623392" y="1170781"/>
            <a:ext cx="10945216" cy="5001419"/>
          </a:xfrm>
        </p:spPr>
        <p:txBody>
          <a:bodyPr numCol="2" spcCol="179992">
            <a:noAutofit/>
          </a:bodyPr>
          <a:lstStyle>
            <a:lvl1pPr marL="239167" indent="-239167" algn="just">
              <a:defRPr sz="1467">
                <a:solidFill>
                  <a:srgbClr val="8C151C"/>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5"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6"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4" name="Image 13"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161662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4376175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Agence_Deux contenus_2">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EEA02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EEA02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6"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7"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7320395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re de section">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screen">
            <a:lum bright="61000" contrast="-70000"/>
            <a:alphaModFix amt="53000"/>
            <a:extLst>
              <a:ext uri="{28A0092B-C50C-407E-A947-70E740481C1C}">
                <a14:useLocalDpi xmlns:a14="http://schemas.microsoft.com/office/drawing/2010/main"/>
              </a:ext>
            </a:extLst>
          </a:blip>
          <a:srcRect/>
          <a:stretch>
            <a:fillRect/>
          </a:stretch>
        </p:blipFill>
        <p:spPr>
          <a:xfrm>
            <a:off x="0" y="4"/>
            <a:ext cx="12192000" cy="6857999"/>
          </a:xfrm>
          <a:prstGeom prst="rect">
            <a:avLst/>
          </a:prstGeom>
          <a:effectLst/>
        </p:spPr>
      </p:pic>
      <p:sp>
        <p:nvSpPr>
          <p:cNvPr id="4" name="ZoneTexte 3"/>
          <p:cNvSpPr txBox="1"/>
          <p:nvPr userDrawn="1"/>
        </p:nvSpPr>
        <p:spPr>
          <a:xfrm>
            <a:off x="4751852" y="3068960"/>
            <a:ext cx="5952661" cy="943778"/>
          </a:xfrm>
          <a:prstGeom prst="rect">
            <a:avLst/>
          </a:prstGeom>
          <a:noFill/>
        </p:spPr>
        <p:txBody>
          <a:bodyPr wrap="square" lIns="121915" tIns="60957" rIns="121915" bIns="60957" rtlCol="0">
            <a:spAutoFit/>
          </a:bodyPr>
          <a:lstStyle/>
          <a:p>
            <a:pPr algn="r"/>
            <a:r>
              <a:rPr lang="fr-FR" sz="5333" dirty="0">
                <a:solidFill>
                  <a:srgbClr val="568F9F"/>
                </a:solidFill>
                <a:latin typeface="Futura Bk" pitchFamily="34" charset="0"/>
              </a:rPr>
              <a:t>M</a:t>
            </a:r>
            <a:r>
              <a:rPr lang="fr-FR" sz="5333" dirty="0">
                <a:solidFill>
                  <a:srgbClr val="568F9F"/>
                </a:solidFill>
                <a:latin typeface="Futura Bk" pitchFamily="34" charset="0"/>
                <a:cs typeface="Calibri"/>
              </a:rPr>
              <a:t>É</a:t>
            </a:r>
            <a:r>
              <a:rPr lang="fr-FR" sz="5333" dirty="0">
                <a:solidFill>
                  <a:srgbClr val="568F9F"/>
                </a:solidFill>
                <a:latin typeface="Futura Bk" pitchFamily="34" charset="0"/>
              </a:rPr>
              <a:t>THODOLOGIE</a:t>
            </a:r>
          </a:p>
        </p:txBody>
      </p:sp>
    </p:spTree>
    <p:extLst>
      <p:ext uri="{BB962C8B-B14F-4D97-AF65-F5344CB8AC3E}">
        <p14:creationId xmlns:p14="http://schemas.microsoft.com/office/powerpoint/2010/main" val="3444318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ce_Deux contenus">
    <p:spTree>
      <p:nvGrpSpPr>
        <p:cNvPr id="1" name=""/>
        <p:cNvGrpSpPr/>
        <p:nvPr/>
      </p:nvGrpSpPr>
      <p:grpSpPr>
        <a:xfrm>
          <a:off x="0" y="0"/>
          <a:ext cx="0" cy="0"/>
          <a:chOff x="0" y="0"/>
          <a:chExt cx="0" cy="0"/>
        </a:xfrm>
      </p:grpSpPr>
      <p:sp>
        <p:nvSpPr>
          <p:cNvPr id="13" name="Rectangle 12"/>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623392" y="1246981"/>
            <a:ext cx="10273141" cy="5001419"/>
          </a:xfrm>
        </p:spPr>
        <p:txBody>
          <a:bodyPr numCol="2" spcCol="179992">
            <a:noAutofit/>
          </a:bodyPr>
          <a:lstStyle>
            <a:lvl1pPr marL="239167" indent="-239167" algn="just">
              <a:defRPr sz="1467">
                <a:solidFill>
                  <a:srgbClr val="EEA02F"/>
                </a:solidFill>
                <a:latin typeface="Futura Bk" pitchFamily="34" charset="0"/>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4" name="Espace réservé du numéro de diapositive 6"/>
          <p:cNvSpPr txBox="1">
            <a:spLocks/>
          </p:cNvSpPr>
          <p:nvPr userDrawn="1"/>
        </p:nvSpPr>
        <p:spPr>
          <a:xfrm>
            <a:off x="10800523" y="260652"/>
            <a:ext cx="576064" cy="360353"/>
          </a:xfrm>
          <a:prstGeom prst="rect">
            <a:avLst/>
          </a:prstGeom>
        </p:spPr>
        <p:txBody>
          <a:bodyPr vert="horz" lIns="121915" tIns="60957" rIns="121915" bIns="60957" rtlCol="0" anchor="ctr"/>
          <a:lstStyle>
            <a:defPPr>
              <a:defRPr lang="fr-FR"/>
            </a:defPPr>
            <a:lvl1pPr marL="0" algn="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5"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6"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966802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Deux contenus">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2619" y="0"/>
            <a:ext cx="12238068" cy="6858000"/>
          </a:xfrm>
          <a:prstGeom prst="rect">
            <a:avLst/>
          </a:prstGeom>
          <a:noFill/>
          <a:ln>
            <a:noFill/>
          </a:ln>
          <a:effectLst/>
          <a:extLst>
            <a:ext uri="{909E8E84-426E-40dd-AFC4-6F175D3DCCD1}">
              <a14:hiddenFill xmlns:a14="http://schemas.microsoft.com/office/drawing/2010/main" xmlns="">
                <a:solidFill>
                  <a:schemeClr val="folHlink"/>
                </a:solidFill>
              </a14:hiddenFill>
            </a:ext>
            <a:ext uri="{91240B29-F687-4f45-9708-019B960494DF}">
              <a14:hiddenLine xmlns:a14="http://schemas.microsoft.com/office/drawing/2010/main" xmlns="" w="9525" cap="flat">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accent1"/>
                  </a:outerShdw>
                </a:effectLst>
              </a14:hiddenEffects>
            </a:ext>
          </a:extLst>
        </p:spPr>
      </p:pic>
      <p:sp>
        <p:nvSpPr>
          <p:cNvPr id="7" name="Espace réservé du numéro de diapositive 6"/>
          <p:cNvSpPr>
            <a:spLocks noGrp="1"/>
          </p:cNvSpPr>
          <p:nvPr>
            <p:ph type="sldNum" sz="quarter" idx="12"/>
          </p:nvPr>
        </p:nvSpPr>
        <p:spPr>
          <a:xfrm>
            <a:off x="8688288" y="6376244"/>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6" name="Espace réservé du contenu 8"/>
          <p:cNvSpPr>
            <a:spLocks noGrp="1"/>
          </p:cNvSpPr>
          <p:nvPr>
            <p:ph sz="quarter" idx="15"/>
          </p:nvPr>
        </p:nvSpPr>
        <p:spPr>
          <a:xfrm>
            <a:off x="4943872" y="188445"/>
            <a:ext cx="5760640"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9" name="Espace réservé du contenu 2"/>
          <p:cNvSpPr>
            <a:spLocks noGrp="1"/>
          </p:cNvSpPr>
          <p:nvPr>
            <p:ph idx="16"/>
          </p:nvPr>
        </p:nvSpPr>
        <p:spPr>
          <a:xfrm>
            <a:off x="623392" y="836716"/>
            <a:ext cx="3744416"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7497" indent="-239167" algn="just">
              <a:defRPr sz="1333">
                <a:solidFill>
                  <a:schemeClr val="bg1"/>
                </a:solidFill>
                <a:latin typeface="Futura Bk" pitchFamily="34" charset="0"/>
              </a:defRPr>
            </a:lvl3pPr>
            <a:lvl4pPr marL="958779" indent="-241283"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
          </p:nvPr>
        </p:nvSpPr>
        <p:spPr>
          <a:xfrm>
            <a:off x="5903980" y="836713"/>
            <a:ext cx="4800533" cy="5001419"/>
          </a:xfrm>
        </p:spPr>
        <p:txBody>
          <a:bodyPr>
            <a:noAutofit/>
          </a:bodyPr>
          <a:lstStyle>
            <a:lvl1pPr marL="239167" indent="-239167" algn="just">
              <a:defRPr sz="1333">
                <a:solidFill>
                  <a:schemeClr val="tx1"/>
                </a:solidFill>
                <a:latin typeface="Futura Bk" pitchFamily="34" charset="0"/>
              </a:defRPr>
            </a:lvl1pPr>
            <a:lvl2pPr marL="478331" indent="-239167" algn="just">
              <a:defRPr sz="1333">
                <a:latin typeface="Futura Bk" pitchFamily="34" charset="0"/>
              </a:defRPr>
            </a:lvl2pPr>
            <a:lvl3pPr marL="717497" indent="-239167" algn="just">
              <a:defRPr sz="1333">
                <a:latin typeface="Futura Bk" pitchFamily="34" charset="0"/>
              </a:defRPr>
            </a:lvl3pPr>
            <a:lvl4pPr marL="956661" indent="-239167" algn="just">
              <a:defRPr sz="1333">
                <a:latin typeface="Futura Bk" pitchFamily="34" charset="0"/>
              </a:defRPr>
            </a:lvl4pPr>
            <a:lvl5pPr marL="1193711" indent="-237049" algn="just">
              <a:defRPr sz="1333">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8"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Tree>
    <p:extLst>
      <p:ext uri="{BB962C8B-B14F-4D97-AF65-F5344CB8AC3E}">
        <p14:creationId xmlns:p14="http://schemas.microsoft.com/office/powerpoint/2010/main" val="21268605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Deux contenus">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4693" y="-69483"/>
            <a:ext cx="12380781" cy="6957392"/>
          </a:xfrm>
          <a:prstGeom prst="rect">
            <a:avLst/>
          </a:prstGeom>
          <a:noFill/>
          <a:ln>
            <a:noFill/>
          </a:ln>
          <a:effectLst/>
          <a:extLst>
            <a:ext uri="{909E8E84-426E-40dd-AFC4-6F175D3DCCD1}">
              <a14:hiddenFill xmlns:a14="http://schemas.microsoft.com/office/drawing/2010/main" xmlns="">
                <a:solidFill>
                  <a:schemeClr val="folHlink"/>
                </a:solidFill>
              </a14:hiddenFill>
            </a:ext>
            <a:ext uri="{91240B29-F687-4f45-9708-019B960494DF}">
              <a14:hiddenLine xmlns:a14="http://schemas.microsoft.com/office/drawing/2010/main" xmlns="" w="9525" cap="flat">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accent1"/>
                  </a:outerShdw>
                </a:effectLst>
              </a14:hiddenEffects>
            </a:ext>
          </a:extLst>
        </p:spPr>
      </p:pic>
      <p:sp>
        <p:nvSpPr>
          <p:cNvPr id="7" name="Espace réservé du numéro de diapositive 6"/>
          <p:cNvSpPr>
            <a:spLocks noGrp="1"/>
          </p:cNvSpPr>
          <p:nvPr>
            <p:ph type="sldNum" sz="quarter" idx="12"/>
          </p:nvPr>
        </p:nvSpPr>
        <p:spPr>
          <a:xfrm>
            <a:off x="8688288" y="6376244"/>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6" name="Espace réservé du contenu 8"/>
          <p:cNvSpPr>
            <a:spLocks noGrp="1"/>
          </p:cNvSpPr>
          <p:nvPr>
            <p:ph sz="quarter" idx="15"/>
          </p:nvPr>
        </p:nvSpPr>
        <p:spPr>
          <a:xfrm>
            <a:off x="4751852" y="188445"/>
            <a:ext cx="5952661"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9" name="Espace réservé du contenu 2"/>
          <p:cNvSpPr>
            <a:spLocks noGrp="1"/>
          </p:cNvSpPr>
          <p:nvPr>
            <p:ph idx="16"/>
          </p:nvPr>
        </p:nvSpPr>
        <p:spPr>
          <a:xfrm>
            <a:off x="623392" y="1052736"/>
            <a:ext cx="3744416" cy="5328592"/>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5379" indent="-237049"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 hasCustomPrompt="1"/>
          </p:nvPr>
        </p:nvSpPr>
        <p:spPr>
          <a:xfrm>
            <a:off x="8016216" y="1052741"/>
            <a:ext cx="3072341" cy="1584175"/>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8" name="Espace réservé du contenu 2"/>
          <p:cNvSpPr>
            <a:spLocks noGrp="1"/>
          </p:cNvSpPr>
          <p:nvPr>
            <p:ph idx="17" hasCustomPrompt="1"/>
          </p:nvPr>
        </p:nvSpPr>
        <p:spPr>
          <a:xfrm>
            <a:off x="4751852" y="10527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1" name="Espace réservé du contenu 2"/>
          <p:cNvSpPr>
            <a:spLocks noGrp="1"/>
          </p:cNvSpPr>
          <p:nvPr>
            <p:ph idx="18" hasCustomPrompt="1"/>
          </p:nvPr>
        </p:nvSpPr>
        <p:spPr>
          <a:xfrm>
            <a:off x="4751852" y="28529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2" name="Espace réservé du contenu 2"/>
          <p:cNvSpPr>
            <a:spLocks noGrp="1"/>
          </p:cNvSpPr>
          <p:nvPr>
            <p:ph idx="19" hasCustomPrompt="1"/>
          </p:nvPr>
        </p:nvSpPr>
        <p:spPr>
          <a:xfrm>
            <a:off x="4751852" y="46531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3" name="Espace réservé du contenu 2"/>
          <p:cNvSpPr>
            <a:spLocks noGrp="1"/>
          </p:cNvSpPr>
          <p:nvPr>
            <p:ph idx="20" hasCustomPrompt="1"/>
          </p:nvPr>
        </p:nvSpPr>
        <p:spPr>
          <a:xfrm>
            <a:off x="8016216" y="28529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4" name="Espace réservé du contenu 2"/>
          <p:cNvSpPr>
            <a:spLocks noGrp="1"/>
          </p:cNvSpPr>
          <p:nvPr>
            <p:ph idx="21" hasCustomPrompt="1"/>
          </p:nvPr>
        </p:nvSpPr>
        <p:spPr>
          <a:xfrm>
            <a:off x="8016216" y="46531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5" name="Espace réservé du contenu 2"/>
          <p:cNvSpPr>
            <a:spLocks noGrp="1"/>
          </p:cNvSpPr>
          <p:nvPr>
            <p:ph idx="22" hasCustomPrompt="1"/>
          </p:nvPr>
        </p:nvSpPr>
        <p:spPr>
          <a:xfrm>
            <a:off x="4751852" y="26369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6" name="Espace réservé du contenu 2"/>
          <p:cNvSpPr>
            <a:spLocks noGrp="1"/>
          </p:cNvSpPr>
          <p:nvPr>
            <p:ph idx="23" hasCustomPrompt="1"/>
          </p:nvPr>
        </p:nvSpPr>
        <p:spPr>
          <a:xfrm>
            <a:off x="4751852" y="62373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7" name="Espace réservé du contenu 2"/>
          <p:cNvSpPr>
            <a:spLocks noGrp="1"/>
          </p:cNvSpPr>
          <p:nvPr>
            <p:ph idx="24" hasCustomPrompt="1"/>
          </p:nvPr>
        </p:nvSpPr>
        <p:spPr>
          <a:xfrm>
            <a:off x="4751852" y="44371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8" name="Espace réservé du contenu 2"/>
          <p:cNvSpPr>
            <a:spLocks noGrp="1"/>
          </p:cNvSpPr>
          <p:nvPr>
            <p:ph idx="25" hasCustomPrompt="1"/>
          </p:nvPr>
        </p:nvSpPr>
        <p:spPr>
          <a:xfrm>
            <a:off x="8016216" y="26369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9" name="Espace réservé du contenu 2"/>
          <p:cNvSpPr>
            <a:spLocks noGrp="1"/>
          </p:cNvSpPr>
          <p:nvPr>
            <p:ph idx="26" hasCustomPrompt="1"/>
          </p:nvPr>
        </p:nvSpPr>
        <p:spPr>
          <a:xfrm>
            <a:off x="8016216" y="44371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20" name="Espace réservé du contenu 2"/>
          <p:cNvSpPr>
            <a:spLocks noGrp="1"/>
          </p:cNvSpPr>
          <p:nvPr>
            <p:ph idx="27" hasCustomPrompt="1"/>
          </p:nvPr>
        </p:nvSpPr>
        <p:spPr>
          <a:xfrm>
            <a:off x="8016216" y="62373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Tree>
    <p:extLst>
      <p:ext uri="{BB962C8B-B14F-4D97-AF65-F5344CB8AC3E}">
        <p14:creationId xmlns:p14="http://schemas.microsoft.com/office/powerpoint/2010/main" val="2764820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Deux contenus">
    <p:spTree>
      <p:nvGrpSpPr>
        <p:cNvPr id="1" name=""/>
        <p:cNvGrpSpPr/>
        <p:nvPr/>
      </p:nvGrpSpPr>
      <p:grpSpPr>
        <a:xfrm>
          <a:off x="0" y="0"/>
          <a:ext cx="0" cy="0"/>
          <a:chOff x="0" y="0"/>
          <a:chExt cx="0" cy="0"/>
        </a:xfrm>
      </p:grpSpPr>
      <p:pic>
        <p:nvPicPr>
          <p:cNvPr id="7170"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23392" y="1052736"/>
            <a:ext cx="4561720" cy="5544616"/>
          </a:xfrm>
          <a:prstGeom prst="rect">
            <a:avLst/>
          </a:prstGeom>
          <a:noFill/>
          <a:ln>
            <a:noFill/>
          </a:ln>
          <a:effectLst/>
          <a:extLst>
            <a:ext uri="{909E8E84-426E-40dd-AFC4-6F175D3DCCD1}">
              <a14:hiddenFill xmlns:a14="http://schemas.microsoft.com/office/drawing/2010/main" xmlns="">
                <a:solidFill>
                  <a:schemeClr val="folHlink"/>
                </a:solidFill>
              </a14:hiddenFill>
            </a:ext>
            <a:ext uri="{91240B29-F687-4f45-9708-019B960494DF}">
              <a14:hiddenLine xmlns:a14="http://schemas.microsoft.com/office/drawing/2010/main" xmlns="" w="9525" cap="flat">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accent1"/>
                  </a:outerShdw>
                </a:effectLst>
              </a14:hiddenEffects>
            </a:ext>
          </a:extLst>
        </p:spPr>
      </p:pic>
      <p:sp>
        <p:nvSpPr>
          <p:cNvPr id="9" name="Espace réservé du contenu 8"/>
          <p:cNvSpPr>
            <a:spLocks noGrp="1"/>
          </p:cNvSpPr>
          <p:nvPr>
            <p:ph sz="quarter" idx="16"/>
          </p:nvPr>
        </p:nvSpPr>
        <p:spPr>
          <a:xfrm>
            <a:off x="4943872" y="188445"/>
            <a:ext cx="5760640"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7"/>
          </p:nvPr>
        </p:nvSpPr>
        <p:spPr>
          <a:xfrm>
            <a:off x="1199456" y="1124748"/>
            <a:ext cx="3168352"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5379" indent="-237049"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contenu 2"/>
          <p:cNvSpPr>
            <a:spLocks noGrp="1"/>
          </p:cNvSpPr>
          <p:nvPr>
            <p:ph idx="1"/>
          </p:nvPr>
        </p:nvSpPr>
        <p:spPr>
          <a:xfrm>
            <a:off x="6096000" y="1124745"/>
            <a:ext cx="4800533" cy="5001419"/>
          </a:xfrm>
        </p:spPr>
        <p:txBody>
          <a:bodyPr>
            <a:noAutofit/>
          </a:bodyPr>
          <a:lstStyle>
            <a:lvl1pPr marL="239167" indent="-239167" algn="just">
              <a:defRPr sz="1467">
                <a:solidFill>
                  <a:srgbClr val="5C5C5C"/>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8" name="ZoneTexte 7"/>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EQUIPE</a:t>
            </a:r>
          </a:p>
        </p:txBody>
      </p:sp>
      <p:sp>
        <p:nvSpPr>
          <p:cNvPr id="12" name="Espace réservé du numéro de diapositive 6"/>
          <p:cNvSpPr txBox="1">
            <a:spLocks/>
          </p:cNvSpPr>
          <p:nvPr userDrawn="1"/>
        </p:nvSpPr>
        <p:spPr>
          <a:xfrm>
            <a:off x="10800523" y="260652"/>
            <a:ext cx="576064" cy="360353"/>
          </a:xfrm>
          <a:prstGeom prst="rect">
            <a:avLst/>
          </a:prstGeom>
        </p:spPr>
        <p:txBody>
          <a:bodyPr vert="horz" lIns="121915" tIns="60957" rIns="121915" bIns="60957" rtlCol="0" anchor="ctr"/>
          <a:lstStyle>
            <a:defPPr>
              <a:defRPr lang="fr-FR"/>
            </a:defPPr>
            <a:lvl1pPr marL="0" algn="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5"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87676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etho_Deux contenus">
    <p:spTree>
      <p:nvGrpSpPr>
        <p:cNvPr id="1" name=""/>
        <p:cNvGrpSpPr/>
        <p:nvPr/>
      </p:nvGrpSpPr>
      <p:grpSpPr>
        <a:xfrm>
          <a:off x="0" y="0"/>
          <a:ext cx="0" cy="0"/>
          <a:chOff x="0" y="0"/>
          <a:chExt cx="0" cy="0"/>
        </a:xfrm>
      </p:grpSpPr>
      <p:sp>
        <p:nvSpPr>
          <p:cNvPr id="8" name="Rectangle 7"/>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1199456" y="1246981"/>
            <a:ext cx="9697077" cy="5001419"/>
          </a:xfrm>
        </p:spPr>
        <p:txBody>
          <a:bodyPr numCol="2" spcCol="179992">
            <a:noAutofit/>
          </a:bodyPr>
          <a:lstStyle>
            <a:lvl1pPr marL="239167" indent="-239167" algn="just">
              <a:defRPr sz="1467">
                <a:solidFill>
                  <a:srgbClr val="9BBB59"/>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40879682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Deux contenus">
    <p:spTree>
      <p:nvGrpSpPr>
        <p:cNvPr id="1" name=""/>
        <p:cNvGrpSpPr/>
        <p:nvPr/>
      </p:nvGrpSpPr>
      <p:grpSpPr>
        <a:xfrm>
          <a:off x="0" y="0"/>
          <a:ext cx="0" cy="0"/>
          <a:chOff x="0" y="0"/>
          <a:chExt cx="0" cy="0"/>
        </a:xfrm>
      </p:grpSpPr>
      <p:pic>
        <p:nvPicPr>
          <p:cNvPr id="9219"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44624"/>
            <a:ext cx="12178453" cy="67930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Espace réservé du contenu 8"/>
          <p:cNvSpPr>
            <a:spLocks noGrp="1"/>
          </p:cNvSpPr>
          <p:nvPr>
            <p:ph sz="quarter" idx="16"/>
          </p:nvPr>
        </p:nvSpPr>
        <p:spPr>
          <a:xfrm>
            <a:off x="4943872" y="188445"/>
            <a:ext cx="5760640"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11" name="Espace réservé du contenu 2"/>
          <p:cNvSpPr>
            <a:spLocks noGrp="1"/>
          </p:cNvSpPr>
          <p:nvPr>
            <p:ph idx="17"/>
          </p:nvPr>
        </p:nvSpPr>
        <p:spPr>
          <a:xfrm>
            <a:off x="623392" y="1019871"/>
            <a:ext cx="3744416"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7497" indent="-239167"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contenu 2"/>
          <p:cNvSpPr>
            <a:spLocks noGrp="1"/>
          </p:cNvSpPr>
          <p:nvPr>
            <p:ph idx="1"/>
          </p:nvPr>
        </p:nvSpPr>
        <p:spPr>
          <a:xfrm>
            <a:off x="5903980" y="1019869"/>
            <a:ext cx="4800533" cy="5001419"/>
          </a:xfrm>
        </p:spPr>
        <p:txBody>
          <a:bodyPr>
            <a:noAutofit/>
          </a:bodyPr>
          <a:lstStyle>
            <a:lvl1pPr marL="239167" indent="-239167" algn="just">
              <a:defRPr sz="1333">
                <a:latin typeface="Futura Bk" pitchFamily="34" charset="0"/>
              </a:defRPr>
            </a:lvl1pPr>
            <a:lvl2pPr marL="478331" indent="-239167" algn="just">
              <a:defRPr sz="1333">
                <a:latin typeface="Futura Bk" pitchFamily="34" charset="0"/>
              </a:defRPr>
            </a:lvl2pPr>
            <a:lvl3pPr marL="717497" indent="-239167" algn="just">
              <a:defRPr sz="1333">
                <a:latin typeface="Futura Bk" pitchFamily="34" charset="0"/>
              </a:defRPr>
            </a:lvl3pPr>
            <a:lvl4pPr marL="956661" indent="-239167" algn="just">
              <a:defRPr sz="1333">
                <a:latin typeface="Futura Bk" pitchFamily="34" charset="0"/>
              </a:defRPr>
            </a:lvl4pPr>
            <a:lvl5pPr marL="1195827" indent="-239167" algn="just">
              <a:defRPr sz="1333">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3" name="Espace réservé du numéro de diapositive 6"/>
          <p:cNvSpPr>
            <a:spLocks noGrp="1"/>
          </p:cNvSpPr>
          <p:nvPr>
            <p:ph type="sldNum" sz="quarter" idx="12"/>
          </p:nvPr>
        </p:nvSpPr>
        <p:spPr>
          <a:xfrm>
            <a:off x="8688288" y="6309320"/>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7"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cxnSp>
        <p:nvCxnSpPr>
          <p:cNvPr id="8" name="Connecteur droit 7"/>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64920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dal_Deux contenus_2">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8C151C"/>
                </a:solidFill>
                <a:latin typeface="Futura Bk" pitchFamily="34" charset="0"/>
                <a:ea typeface="+mn-ea"/>
                <a:cs typeface="+mn-cs"/>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8C151C"/>
                </a:solidFill>
                <a:latin typeface="Futura Bk" pitchFamily="34" charset="0"/>
                <a:ea typeface="+mn-ea"/>
                <a:cs typeface="+mn-cs"/>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ZoneTexte 12"/>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sp>
        <p:nvSpPr>
          <p:cNvPr id="16"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7"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176392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Deux contenus">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screen">
            <a:lum bright="61000" contrast="-70000"/>
            <a:alphaModFix amt="53000"/>
            <a:extLst>
              <a:ext uri="{28A0092B-C50C-407E-A947-70E740481C1C}">
                <a14:useLocalDpi xmlns:a14="http://schemas.microsoft.com/office/drawing/2010/main"/>
              </a:ext>
            </a:extLst>
          </a:blip>
          <a:srcRect/>
          <a:stretch>
            <a:fillRect/>
          </a:stretch>
        </p:blipFill>
        <p:spPr>
          <a:xfrm>
            <a:off x="0" y="4"/>
            <a:ext cx="12192000" cy="6857999"/>
          </a:xfrm>
          <a:prstGeom prst="rect">
            <a:avLst/>
          </a:prstGeom>
          <a:effectLst/>
        </p:spPr>
      </p:pic>
      <p:sp>
        <p:nvSpPr>
          <p:cNvPr id="4" name="ZoneTexte 3"/>
          <p:cNvSpPr txBox="1"/>
          <p:nvPr userDrawn="1"/>
        </p:nvSpPr>
        <p:spPr>
          <a:xfrm>
            <a:off x="5135893" y="3068961"/>
            <a:ext cx="5568619" cy="943778"/>
          </a:xfrm>
          <a:prstGeom prst="rect">
            <a:avLst/>
          </a:prstGeom>
          <a:noFill/>
        </p:spPr>
        <p:txBody>
          <a:bodyPr wrap="square" lIns="121915" tIns="60957" rIns="121915" bIns="60957" rtlCol="0">
            <a:spAutoFit/>
          </a:bodyPr>
          <a:lstStyle/>
          <a:p>
            <a:pPr algn="r"/>
            <a:r>
              <a:rPr lang="fr-FR" sz="5333" dirty="0">
                <a:solidFill>
                  <a:srgbClr val="8C151C"/>
                </a:solidFill>
                <a:latin typeface="Futura Bk" pitchFamily="34" charset="0"/>
              </a:rPr>
              <a:t>MODALIT</a:t>
            </a:r>
            <a:r>
              <a:rPr lang="fr-FR" sz="5333" dirty="0">
                <a:solidFill>
                  <a:srgbClr val="8C151C"/>
                </a:solidFill>
                <a:latin typeface="Futura Bk" pitchFamily="34" charset="0"/>
                <a:cs typeface="Calibri"/>
              </a:rPr>
              <a:t>É</a:t>
            </a:r>
            <a:r>
              <a:rPr lang="fr-FR" sz="5333" dirty="0">
                <a:solidFill>
                  <a:srgbClr val="8C151C"/>
                </a:solidFill>
                <a:latin typeface="Futura Bk" pitchFamily="34" charset="0"/>
              </a:rPr>
              <a:t>S</a:t>
            </a:r>
          </a:p>
        </p:txBody>
      </p:sp>
    </p:spTree>
    <p:extLst>
      <p:ext uri="{BB962C8B-B14F-4D97-AF65-F5344CB8AC3E}">
        <p14:creationId xmlns:p14="http://schemas.microsoft.com/office/powerpoint/2010/main" val="235795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710152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eux contenus">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475295" y="836712"/>
            <a:ext cx="4468580" cy="5688632"/>
          </a:xfrm>
          <a:prstGeom prst="rect">
            <a:avLst/>
          </a:prstGeom>
          <a:noFill/>
          <a:ln>
            <a:noFill/>
          </a:ln>
          <a:effectLst/>
          <a:extLst>
            <a:ext uri="{909E8E84-426E-40dd-AFC4-6F175D3DCCD1}">
              <a14:hiddenFill xmlns:a14="http://schemas.microsoft.com/office/drawing/2010/main" xmlns="">
                <a:solidFill>
                  <a:schemeClr val="folHlink"/>
                </a:solidFill>
              </a14:hiddenFill>
            </a:ext>
            <a:ext uri="{91240B29-F687-4f45-9708-019B960494DF}">
              <a14:hiddenLine xmlns:a14="http://schemas.microsoft.com/office/drawing/2010/main" xmlns="" w="9525" cap="flat">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accent1"/>
                  </a:outerShdw>
                </a:effectLst>
              </a14:hiddenEffects>
            </a:ext>
          </a:extLst>
        </p:spPr>
      </p:pic>
      <p:sp>
        <p:nvSpPr>
          <p:cNvPr id="10" name="Espace réservé du contenu 8"/>
          <p:cNvSpPr>
            <a:spLocks noGrp="1"/>
          </p:cNvSpPr>
          <p:nvPr>
            <p:ph sz="quarter" idx="16"/>
          </p:nvPr>
        </p:nvSpPr>
        <p:spPr>
          <a:xfrm>
            <a:off x="4943872" y="188445"/>
            <a:ext cx="5760640"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11" name="Espace réservé du contenu 2"/>
          <p:cNvSpPr>
            <a:spLocks noGrp="1"/>
          </p:cNvSpPr>
          <p:nvPr>
            <p:ph idx="17" hasCustomPrompt="1"/>
          </p:nvPr>
        </p:nvSpPr>
        <p:spPr>
          <a:xfrm>
            <a:off x="911424" y="1628800"/>
            <a:ext cx="3168352" cy="3888432"/>
          </a:xfrm>
          <a:prstGeom prst="roundRect">
            <a:avLst/>
          </a:prstGeom>
          <a:ln>
            <a:solidFill>
              <a:schemeClr val="accent2">
                <a:lumMod val="20000"/>
                <a:lumOff val="80000"/>
              </a:schemeClr>
            </a:solidFill>
          </a:ln>
        </p:spPr>
        <p:txBody>
          <a:bodyPr>
            <a:noAutofit/>
          </a:bodyPr>
          <a:lstStyle>
            <a:lvl1pPr marL="0" indent="0" algn="ctr">
              <a:buNone/>
              <a:defRPr sz="1333">
                <a:solidFill>
                  <a:schemeClr val="bg1"/>
                </a:solidFill>
                <a:latin typeface="Futura Bk" pitchFamily="34" charset="0"/>
              </a:defRPr>
            </a:lvl1pPr>
            <a:lvl2pPr marL="239165" indent="0" algn="ctr">
              <a:buNone/>
              <a:defRPr sz="1333">
                <a:solidFill>
                  <a:schemeClr val="bg1"/>
                </a:solidFill>
                <a:latin typeface="Futura Bk" pitchFamily="34" charset="0"/>
              </a:defRPr>
            </a:lvl2pPr>
            <a:lvl3pPr marL="478331" indent="0" algn="ctr">
              <a:buNone/>
              <a:defRPr sz="1333">
                <a:solidFill>
                  <a:schemeClr val="bg1"/>
                </a:solidFill>
                <a:latin typeface="Futura Bk" pitchFamily="34" charset="0"/>
              </a:defRPr>
            </a:lvl3pPr>
            <a:lvl4pPr marL="717495" indent="0" algn="ctr">
              <a:buNone/>
              <a:defRPr sz="1333">
                <a:solidFill>
                  <a:schemeClr val="bg1"/>
                </a:solidFill>
                <a:latin typeface="Futura Bk" pitchFamily="34" charset="0"/>
              </a:defRPr>
            </a:lvl4pPr>
            <a:lvl5pPr marL="956661" indent="0" algn="ctr">
              <a:buNone/>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0"/>
            <a:r>
              <a:rPr lang="fr-FR" dirty="0"/>
              <a:t>Deuxième niveau</a:t>
            </a:r>
          </a:p>
          <a:p>
            <a:pPr lvl="0"/>
            <a:r>
              <a:rPr lang="fr-FR" dirty="0"/>
              <a:t>Troisième niveau</a:t>
            </a:r>
          </a:p>
          <a:p>
            <a:pPr lvl="0"/>
            <a:r>
              <a:rPr lang="fr-FR" dirty="0"/>
              <a:t>Quatrième niveau</a:t>
            </a:r>
          </a:p>
          <a:p>
            <a:pPr lvl="0"/>
            <a:r>
              <a:rPr lang="fr-FR" dirty="0"/>
              <a:t>Cinquième niveau</a:t>
            </a:r>
            <a:endParaRPr lang="fr-BE" dirty="0"/>
          </a:p>
        </p:txBody>
      </p:sp>
      <p:sp>
        <p:nvSpPr>
          <p:cNvPr id="12" name="Espace réservé du contenu 2"/>
          <p:cNvSpPr>
            <a:spLocks noGrp="1"/>
          </p:cNvSpPr>
          <p:nvPr>
            <p:ph idx="1"/>
          </p:nvPr>
        </p:nvSpPr>
        <p:spPr>
          <a:xfrm>
            <a:off x="5903980" y="1124745"/>
            <a:ext cx="4800533" cy="5001419"/>
          </a:xfrm>
        </p:spPr>
        <p:txBody>
          <a:bodyPr>
            <a:noAutofit/>
          </a:bodyPr>
          <a:lstStyle>
            <a:lvl1pPr marL="239167" indent="-239167" algn="just">
              <a:defRPr sz="1333">
                <a:solidFill>
                  <a:srgbClr val="5C5C5C"/>
                </a:solidFill>
                <a:latin typeface="Futura Bk" pitchFamily="34" charset="0"/>
              </a:defRPr>
            </a:lvl1pPr>
            <a:lvl2pPr marL="478331" indent="-239167" algn="just">
              <a:defRPr sz="1333">
                <a:solidFill>
                  <a:srgbClr val="5C5C5C"/>
                </a:solidFill>
                <a:latin typeface="Futura Bk" pitchFamily="34" charset="0"/>
              </a:defRPr>
            </a:lvl2pPr>
            <a:lvl3pPr marL="717497" indent="-239167" algn="just">
              <a:defRPr sz="1333">
                <a:solidFill>
                  <a:srgbClr val="5C5C5C"/>
                </a:solidFill>
                <a:latin typeface="Futura Bk" pitchFamily="34" charset="0"/>
              </a:defRPr>
            </a:lvl3pPr>
            <a:lvl4pPr marL="956661" indent="-239167" algn="just">
              <a:defRPr sz="1333">
                <a:solidFill>
                  <a:srgbClr val="5C5C5C"/>
                </a:solidFill>
                <a:latin typeface="Futura Bk" pitchFamily="34" charset="0"/>
              </a:defRPr>
            </a:lvl4pPr>
            <a:lvl5pPr marL="1193711" indent="-237049" algn="just">
              <a:defRPr sz="1333">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8"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9"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67610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Deux contenus">
    <p:spTree>
      <p:nvGrpSpPr>
        <p:cNvPr id="1" name=""/>
        <p:cNvGrpSpPr/>
        <p:nvPr/>
      </p:nvGrpSpPr>
      <p:grpSpPr>
        <a:xfrm>
          <a:off x="0" y="0"/>
          <a:ext cx="0" cy="0"/>
          <a:chOff x="0" y="0"/>
          <a:chExt cx="0" cy="0"/>
        </a:xfrm>
      </p:grpSpPr>
      <p:sp>
        <p:nvSpPr>
          <p:cNvPr id="16" name="Rectangle 15"/>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8" name="Espace réservé du contenu 2"/>
          <p:cNvSpPr>
            <a:spLocks noGrp="1"/>
          </p:cNvSpPr>
          <p:nvPr>
            <p:ph idx="1"/>
          </p:nvPr>
        </p:nvSpPr>
        <p:spPr>
          <a:xfrm>
            <a:off x="6103512" y="1772816"/>
            <a:ext cx="3936437"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2119036" y="1772816"/>
            <a:ext cx="3936437"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3"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9" name="Connecteur droit 8"/>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2478990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odalités 1 contenu">
    <p:spTree>
      <p:nvGrpSpPr>
        <p:cNvPr id="1" name=""/>
        <p:cNvGrpSpPr/>
        <p:nvPr/>
      </p:nvGrpSpPr>
      <p:grpSpPr>
        <a:xfrm>
          <a:off x="0" y="0"/>
          <a:ext cx="0" cy="0"/>
          <a:chOff x="0" y="0"/>
          <a:chExt cx="0" cy="0"/>
        </a:xfrm>
      </p:grpSpPr>
      <p:sp>
        <p:nvSpPr>
          <p:cNvPr id="10" name="Rectangle 9"/>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8" name="Espace réservé du contenu 2"/>
          <p:cNvSpPr>
            <a:spLocks noGrp="1"/>
          </p:cNvSpPr>
          <p:nvPr>
            <p:ph idx="1"/>
          </p:nvPr>
        </p:nvSpPr>
        <p:spPr>
          <a:xfrm>
            <a:off x="2159564" y="1772816"/>
            <a:ext cx="7880384"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3"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9" name="Connecteur droit 8"/>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6" name="Image 15"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3946762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Deux contenus">
    <p:spTree>
      <p:nvGrpSpPr>
        <p:cNvPr id="1" name=""/>
        <p:cNvGrpSpPr/>
        <p:nvPr/>
      </p:nvGrpSpPr>
      <p:grpSpPr>
        <a:xfrm>
          <a:off x="0" y="0"/>
          <a:ext cx="0" cy="0"/>
          <a:chOff x="0" y="0"/>
          <a:chExt cx="0" cy="0"/>
        </a:xfrm>
      </p:grpSpPr>
      <p:pic>
        <p:nvPicPr>
          <p:cNvPr id="13314"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928" y="-2"/>
            <a:ext cx="12205855" cy="6837220"/>
          </a:xfrm>
          <a:prstGeom prst="rect">
            <a:avLst/>
          </a:prstGeom>
          <a:noFill/>
          <a:ln>
            <a:noFill/>
          </a:ln>
          <a:effectLst/>
          <a:extLst>
            <a:ext uri="{909E8E84-426E-40dd-AFC4-6F175D3DCCD1}">
              <a14:hiddenFill xmlns:a14="http://schemas.microsoft.com/office/drawing/2010/main" xmlns="">
                <a:solidFill>
                  <a:schemeClr val="folHlink"/>
                </a:solidFill>
              </a14:hiddenFill>
            </a:ext>
            <a:ext uri="{91240B29-F687-4f45-9708-019B960494DF}">
              <a14:hiddenLine xmlns:a14="http://schemas.microsoft.com/office/drawing/2010/main" xmlns="" w="9525" cap="flat">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accent1"/>
                  </a:outerShdw>
                </a:effectLst>
              </a14:hiddenEffects>
            </a:ext>
          </a:extLst>
        </p:spPr>
      </p:pic>
    </p:spTree>
    <p:extLst>
      <p:ext uri="{BB962C8B-B14F-4D97-AF65-F5344CB8AC3E}">
        <p14:creationId xmlns:p14="http://schemas.microsoft.com/office/powerpoint/2010/main" val="33808556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10066020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856204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6011558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En-tête de section">
    <p:bg>
      <p:bgPr>
        <a:solidFill>
          <a:srgbClr val="99BC83"/>
        </a:solidFill>
        <a:effectLst/>
      </p:bgPr>
    </p:bg>
    <p:spTree>
      <p:nvGrpSpPr>
        <p:cNvPr id="1" name=""/>
        <p:cNvGrpSpPr/>
        <p:nvPr/>
      </p:nvGrpSpPr>
      <p:grpSpPr>
        <a:xfrm>
          <a:off x="0" y="0"/>
          <a:ext cx="0" cy="0"/>
          <a:chOff x="0" y="0"/>
          <a:chExt cx="0" cy="0"/>
        </a:xfrm>
      </p:grpSpPr>
      <p:sp>
        <p:nvSpPr>
          <p:cNvPr id="10" name="ZoneTexte 9"/>
          <p:cNvSpPr txBox="1"/>
          <p:nvPr userDrawn="1"/>
        </p:nvSpPr>
        <p:spPr>
          <a:xfrm>
            <a:off x="5999989" y="2909257"/>
            <a:ext cx="5856651" cy="3364696"/>
          </a:xfrm>
          <a:prstGeom prst="rect">
            <a:avLst/>
          </a:prstGeom>
          <a:noFill/>
        </p:spPr>
        <p:txBody>
          <a:bodyPr wrap="square" lIns="121912" tIns="60956" rIns="121912" bIns="60956" rtlCol="0">
            <a:spAutoFit/>
          </a:bodyPr>
          <a:lstStyle/>
          <a:p>
            <a:pPr marL="0" indent="0" algn="r">
              <a:buNone/>
            </a:pPr>
            <a:r>
              <a:rPr lang="fr-FR" sz="2133" b="1" kern="1200" dirty="0">
                <a:solidFill>
                  <a:schemeClr val="tx1">
                    <a:lumMod val="85000"/>
                    <a:lumOff val="15000"/>
                  </a:schemeClr>
                </a:solidFill>
                <a:latin typeface="Avenir Book" charset="0"/>
                <a:ea typeface="Avenir Book" charset="0"/>
                <a:cs typeface="Avenir Book" charset="0"/>
              </a:rPr>
              <a:t>Florence AMAT</a:t>
            </a:r>
          </a:p>
          <a:p>
            <a:pPr marL="0" indent="0" algn="r">
              <a:buNone/>
            </a:pPr>
            <a:r>
              <a:rPr lang="fr-FR" sz="1600" kern="1200" dirty="0">
                <a:solidFill>
                  <a:schemeClr val="tx1">
                    <a:lumMod val="85000"/>
                    <a:lumOff val="15000"/>
                  </a:schemeClr>
                </a:solidFill>
                <a:latin typeface="Avenir Book" charset="0"/>
                <a:ea typeface="Avenir Book" charset="0"/>
                <a:cs typeface="Avenir Book" charset="0"/>
              </a:rPr>
              <a:t>06.52.59.60.50</a:t>
            </a:r>
          </a:p>
          <a:p>
            <a:pPr marL="0" indent="0" algn="r">
              <a:buNone/>
            </a:pPr>
            <a:r>
              <a:rPr lang="fr-FR" sz="1600" kern="1200" dirty="0">
                <a:solidFill>
                  <a:schemeClr val="tx1">
                    <a:lumMod val="85000"/>
                    <a:lumOff val="15000"/>
                  </a:schemeClr>
                </a:solidFill>
                <a:latin typeface="Avenir Book" charset="0"/>
                <a:ea typeface="Avenir Book" charset="0"/>
                <a:cs typeface="Avenir Book" charset="0"/>
              </a:rPr>
              <a:t>florenceamat@cultureandco.org</a:t>
            </a: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r>
              <a:rPr lang="fr-FR" sz="2133" b="1" dirty="0">
                <a:solidFill>
                  <a:schemeClr val="tx1">
                    <a:lumMod val="85000"/>
                    <a:lumOff val="15000"/>
                  </a:schemeClr>
                </a:solidFill>
                <a:latin typeface="Avenir Book" charset="0"/>
                <a:ea typeface="Avenir Book" charset="0"/>
                <a:cs typeface="Avenir Book" charset="0"/>
              </a:rPr>
              <a:t>Sophie EGLY</a:t>
            </a:r>
          </a:p>
          <a:p>
            <a:pPr marL="0" indent="0" algn="r">
              <a:buNone/>
            </a:pPr>
            <a:r>
              <a:rPr lang="fr-FR" sz="1600" dirty="0">
                <a:solidFill>
                  <a:schemeClr val="tx1">
                    <a:lumMod val="85000"/>
                    <a:lumOff val="15000"/>
                  </a:schemeClr>
                </a:solidFill>
                <a:latin typeface="Avenir Book" charset="0"/>
                <a:ea typeface="Avenir Book" charset="0"/>
                <a:cs typeface="Avenir Book" charset="0"/>
              </a:rPr>
              <a:t>06.58.14.60.98</a:t>
            </a:r>
          </a:p>
          <a:p>
            <a:pPr marL="0" indent="0" algn="r">
              <a:buNone/>
            </a:pPr>
            <a:r>
              <a:rPr lang="fr-FR" sz="1600" dirty="0">
                <a:solidFill>
                  <a:schemeClr val="tx1">
                    <a:lumMod val="85000"/>
                    <a:lumOff val="15000"/>
                  </a:schemeClr>
                </a:solidFill>
                <a:latin typeface="Avenir Book" charset="0"/>
                <a:ea typeface="Avenir Book" charset="0"/>
                <a:cs typeface="Avenir Book" charset="0"/>
              </a:rPr>
              <a:t>sophieegly@cultureandco.org </a:t>
            </a: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r>
              <a:rPr lang="fr-FR" sz="1600" b="0" i="0" kern="1200" dirty="0">
                <a:solidFill>
                  <a:schemeClr val="tx1">
                    <a:lumMod val="85000"/>
                    <a:lumOff val="15000"/>
                  </a:schemeClr>
                </a:solidFill>
                <a:latin typeface="Avenir Heavy" charset="0"/>
                <a:ea typeface="Avenir Heavy" charset="0"/>
                <a:cs typeface="Avenir Heavy" charset="0"/>
              </a:rPr>
              <a:t>www.cultureandco.org</a:t>
            </a:r>
          </a:p>
          <a:p>
            <a:endParaRPr lang="fr-FR" sz="2400" dirty="0"/>
          </a:p>
        </p:txBody>
      </p:sp>
      <p:cxnSp>
        <p:nvCxnSpPr>
          <p:cNvPr id="11" name="Connecteur droit 10"/>
          <p:cNvCxnSpPr/>
          <p:nvPr userDrawn="1"/>
        </p:nvCxnSpPr>
        <p:spPr>
          <a:xfrm flipV="1">
            <a:off x="11912580" y="2948948"/>
            <a:ext cx="0" cy="768085"/>
          </a:xfrm>
          <a:prstGeom prst="line">
            <a:avLst/>
          </a:prstGeom>
          <a:ln w="9525">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cxnSp>
        <p:nvCxnSpPr>
          <p:cNvPr id="13" name="Connecteur droit 12"/>
          <p:cNvCxnSpPr/>
          <p:nvPr userDrawn="1"/>
        </p:nvCxnSpPr>
        <p:spPr>
          <a:xfrm flipV="1">
            <a:off x="11912580" y="4094272"/>
            <a:ext cx="0" cy="768085"/>
          </a:xfrm>
          <a:prstGeom prst="line">
            <a:avLst/>
          </a:prstGeom>
          <a:ln w="9525">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cxnSp>
        <p:nvCxnSpPr>
          <p:cNvPr id="15" name="Connecteur droit 14"/>
          <p:cNvCxnSpPr/>
          <p:nvPr userDrawn="1"/>
        </p:nvCxnSpPr>
        <p:spPr>
          <a:xfrm flipV="1">
            <a:off x="11912580" y="5588271"/>
            <a:ext cx="0" cy="1269735"/>
          </a:xfrm>
          <a:prstGeom prst="line">
            <a:avLst/>
          </a:prstGeom>
          <a:ln w="12700">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33635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7369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740935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121484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603220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144080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07ED0-E93D-40A4-A87C-B1BC756A0A41}" type="slidenum">
              <a:rPr lang="fr-FR" smtClean="0"/>
              <a:t>‹N°›</a:t>
            </a:fld>
            <a:endParaRPr lang="fr-FR" dirty="0"/>
          </a:p>
        </p:txBody>
      </p:sp>
    </p:spTree>
    <p:extLst>
      <p:ext uri="{BB962C8B-B14F-4D97-AF65-F5344CB8AC3E}">
        <p14:creationId xmlns:p14="http://schemas.microsoft.com/office/powerpoint/2010/main" val="16878574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7"/>
            <a:ext cx="10972800" cy="706091"/>
          </a:xfrm>
          <a:prstGeom prst="rect">
            <a:avLst/>
          </a:prstGeom>
        </p:spPr>
        <p:txBody>
          <a:bodyPr vert="horz" lIns="91436" tIns="45718" rIns="91436" bIns="45718" rtlCol="0" anchor="ctr">
            <a:normAutofit/>
          </a:bodyPr>
          <a:lstStyle/>
          <a:p>
            <a:r>
              <a:rPr lang="fr-FR" dirty="0"/>
              <a:t>CLIQUEZ ET MODIFIEZ LE TITRE</a:t>
            </a:r>
          </a:p>
        </p:txBody>
      </p:sp>
      <p:sp>
        <p:nvSpPr>
          <p:cNvPr id="3" name="Espace réservé du texte 2"/>
          <p:cNvSpPr>
            <a:spLocks noGrp="1"/>
          </p:cNvSpPr>
          <p:nvPr>
            <p:ph type="body" idx="1"/>
          </p:nvPr>
        </p:nvSpPr>
        <p:spPr>
          <a:xfrm>
            <a:off x="609600" y="1268761"/>
            <a:ext cx="10972800" cy="4857403"/>
          </a:xfrm>
          <a:prstGeom prst="rect">
            <a:avLst/>
          </a:prstGeom>
        </p:spPr>
        <p:txBody>
          <a:bodyPr vert="horz" lIns="91436" tIns="45718" rIns="91436" bIns="45718"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609600" y="6356352"/>
            <a:ext cx="2844800" cy="365125"/>
          </a:xfrm>
          <a:prstGeom prst="rect">
            <a:avLst/>
          </a:prstGeom>
        </p:spPr>
        <p:txBody>
          <a:bodyPr vert="horz" lIns="91436" tIns="45718" rIns="91436" bIns="45718" rtlCol="0" anchor="ctr"/>
          <a:lstStyle>
            <a:lvl1pPr algn="l">
              <a:defRPr sz="1333">
                <a:solidFill>
                  <a:schemeClr val="tx1">
                    <a:tint val="75000"/>
                  </a:schemeClr>
                </a:solidFill>
                <a:latin typeface="Avenir Book"/>
                <a:cs typeface="Avenir Book"/>
              </a:defRPr>
            </a:lvl1pPr>
          </a:lstStyle>
          <a:p>
            <a:fld id="{0582C65C-57E3-9145-9A71-D9C08256713B}" type="datetime1">
              <a:rPr lang="fr-FR" smtClean="0"/>
              <a:pPr/>
              <a:t>31/01/2025</a:t>
            </a:fld>
            <a:endParaRPr lang="fr-FR" dirty="0"/>
          </a:p>
        </p:txBody>
      </p:sp>
      <p:sp>
        <p:nvSpPr>
          <p:cNvPr id="5" name="Espace réservé du pied de page 4"/>
          <p:cNvSpPr>
            <a:spLocks noGrp="1"/>
          </p:cNvSpPr>
          <p:nvPr>
            <p:ph type="ftr" sz="quarter" idx="3"/>
          </p:nvPr>
        </p:nvSpPr>
        <p:spPr>
          <a:xfrm>
            <a:off x="4165600" y="6356352"/>
            <a:ext cx="3860800" cy="365125"/>
          </a:xfrm>
          <a:prstGeom prst="rect">
            <a:avLst/>
          </a:prstGeom>
        </p:spPr>
        <p:txBody>
          <a:bodyPr vert="horz" lIns="91436" tIns="45718" rIns="91436" bIns="45718" rtlCol="0" anchor="ctr"/>
          <a:lstStyle>
            <a:lvl1pPr algn="ctr">
              <a:defRPr sz="1333">
                <a:solidFill>
                  <a:schemeClr val="tx1">
                    <a:tint val="75000"/>
                  </a:schemeClr>
                </a:solidFill>
                <a:latin typeface="Avenir Book"/>
                <a:cs typeface="Avenir Book"/>
              </a:defRPr>
            </a:lvl1pPr>
          </a:lstStyle>
          <a:p>
            <a:endParaRPr lang="fr-FR" dirty="0"/>
          </a:p>
        </p:txBody>
      </p:sp>
      <p:sp>
        <p:nvSpPr>
          <p:cNvPr id="6" name="Espace réservé du numéro de diapositive 5"/>
          <p:cNvSpPr>
            <a:spLocks noGrp="1"/>
          </p:cNvSpPr>
          <p:nvPr>
            <p:ph type="sldNum" sz="quarter" idx="4"/>
          </p:nvPr>
        </p:nvSpPr>
        <p:spPr>
          <a:xfrm>
            <a:off x="8737600" y="6356352"/>
            <a:ext cx="2844800" cy="365125"/>
          </a:xfrm>
          <a:prstGeom prst="rect">
            <a:avLst/>
          </a:prstGeom>
        </p:spPr>
        <p:txBody>
          <a:bodyPr vert="horz" lIns="91436" tIns="45718" rIns="91436" bIns="45718" rtlCol="0" anchor="ctr"/>
          <a:lstStyle>
            <a:lvl1pPr algn="r">
              <a:defRPr sz="1333">
                <a:solidFill>
                  <a:schemeClr val="tx1">
                    <a:tint val="75000"/>
                  </a:schemeClr>
                </a:solidFill>
                <a:latin typeface="Avenir Book"/>
                <a:cs typeface="Avenir Book"/>
              </a:defRPr>
            </a:lvl1p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313164189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 id="2147483694" r:id="rId31"/>
    <p:sldLayoutId id="2147483695" r:id="rId32"/>
    <p:sldLayoutId id="2147483696" r:id="rId33"/>
    <p:sldLayoutId id="2147483697" r:id="rId34"/>
    <p:sldLayoutId id="2147483698" r:id="rId35"/>
  </p:sldLayoutIdLst>
  <p:hf hdr="0" ftr="0" dt="0"/>
  <p:txStyles>
    <p:titleStyle>
      <a:lvl1pPr algn="l" defTabSz="609555" rtl="0" eaLnBrk="1" latinLnBrk="0" hangingPunct="1">
        <a:spcBef>
          <a:spcPct val="0"/>
        </a:spcBef>
        <a:buNone/>
        <a:defRPr sz="2667" b="0" kern="1200">
          <a:solidFill>
            <a:srgbClr val="000000"/>
          </a:solidFill>
          <a:latin typeface="Avenir Book"/>
          <a:ea typeface="+mj-ea"/>
          <a:cs typeface="Avenir Book"/>
        </a:defRPr>
      </a:lvl1pPr>
    </p:titleStyle>
    <p:bodyStyle>
      <a:lvl1pPr marL="457167" indent="-457167" algn="l" defTabSz="609555" rtl="0" eaLnBrk="1" latinLnBrk="0" hangingPunct="1">
        <a:spcBef>
          <a:spcPct val="20000"/>
        </a:spcBef>
        <a:buFont typeface="Arial"/>
        <a:buChar char="•"/>
        <a:defRPr sz="1600" b="1" kern="1200">
          <a:solidFill>
            <a:schemeClr val="tx1">
              <a:lumMod val="85000"/>
              <a:lumOff val="15000"/>
            </a:schemeClr>
          </a:solidFill>
          <a:latin typeface="+mn-lt"/>
          <a:ea typeface="+mn-ea"/>
          <a:cs typeface="Avenir Heavy"/>
        </a:defRPr>
      </a:lvl1pPr>
      <a:lvl2pPr marL="1312237" indent="-353458"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2pPr>
      <a:lvl3pPr marL="1523887"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3pPr>
      <a:lvl4pPr marL="2133440"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4pPr>
      <a:lvl5pPr marL="2742994"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fr-FR"/>
      </a:defPPr>
      <a:lvl1pPr marL="0" algn="l" defTabSz="609555" rtl="0" eaLnBrk="1" latinLnBrk="0" hangingPunct="1">
        <a:defRPr sz="2400" kern="1200">
          <a:solidFill>
            <a:schemeClr val="tx1"/>
          </a:solidFill>
          <a:latin typeface="+mn-lt"/>
          <a:ea typeface="+mn-ea"/>
          <a:cs typeface="+mn-cs"/>
        </a:defRPr>
      </a:lvl1pPr>
      <a:lvl2pPr marL="609555" algn="l" defTabSz="609555" rtl="0" eaLnBrk="1" latinLnBrk="0" hangingPunct="1">
        <a:defRPr sz="2400" kern="1200">
          <a:solidFill>
            <a:schemeClr val="tx1"/>
          </a:solidFill>
          <a:latin typeface="+mn-lt"/>
          <a:ea typeface="+mn-ea"/>
          <a:cs typeface="+mn-cs"/>
        </a:defRPr>
      </a:lvl2pPr>
      <a:lvl3pPr marL="1219110" algn="l" defTabSz="609555" rtl="0" eaLnBrk="1" latinLnBrk="0" hangingPunct="1">
        <a:defRPr sz="2400" kern="1200">
          <a:solidFill>
            <a:schemeClr val="tx1"/>
          </a:solidFill>
          <a:latin typeface="+mn-lt"/>
          <a:ea typeface="+mn-ea"/>
          <a:cs typeface="+mn-cs"/>
        </a:defRPr>
      </a:lvl3pPr>
      <a:lvl4pPr marL="1828664" algn="l" defTabSz="609555" rtl="0" eaLnBrk="1" latinLnBrk="0" hangingPunct="1">
        <a:defRPr sz="2400" kern="1200">
          <a:solidFill>
            <a:schemeClr val="tx1"/>
          </a:solidFill>
          <a:latin typeface="+mn-lt"/>
          <a:ea typeface="+mn-ea"/>
          <a:cs typeface="+mn-cs"/>
        </a:defRPr>
      </a:lvl4pPr>
      <a:lvl5pPr marL="2438218" algn="l" defTabSz="609555" rtl="0" eaLnBrk="1" latinLnBrk="0" hangingPunct="1">
        <a:defRPr sz="2400" kern="1200">
          <a:solidFill>
            <a:schemeClr val="tx1"/>
          </a:solidFill>
          <a:latin typeface="+mn-lt"/>
          <a:ea typeface="+mn-ea"/>
          <a:cs typeface="+mn-cs"/>
        </a:defRPr>
      </a:lvl5pPr>
      <a:lvl6pPr marL="3047772" algn="l" defTabSz="609555" rtl="0" eaLnBrk="1" latinLnBrk="0" hangingPunct="1">
        <a:defRPr sz="2400" kern="1200">
          <a:solidFill>
            <a:schemeClr val="tx1"/>
          </a:solidFill>
          <a:latin typeface="+mn-lt"/>
          <a:ea typeface="+mn-ea"/>
          <a:cs typeface="+mn-cs"/>
        </a:defRPr>
      </a:lvl6pPr>
      <a:lvl7pPr marL="3657327" algn="l" defTabSz="609555" rtl="0" eaLnBrk="1" latinLnBrk="0" hangingPunct="1">
        <a:defRPr sz="2400" kern="1200">
          <a:solidFill>
            <a:schemeClr val="tx1"/>
          </a:solidFill>
          <a:latin typeface="+mn-lt"/>
          <a:ea typeface="+mn-ea"/>
          <a:cs typeface="+mn-cs"/>
        </a:defRPr>
      </a:lvl7pPr>
      <a:lvl8pPr marL="4266880" algn="l" defTabSz="609555" rtl="0" eaLnBrk="1" latinLnBrk="0" hangingPunct="1">
        <a:defRPr sz="2400" kern="1200">
          <a:solidFill>
            <a:schemeClr val="tx1"/>
          </a:solidFill>
          <a:latin typeface="+mn-lt"/>
          <a:ea typeface="+mn-ea"/>
          <a:cs typeface="+mn-cs"/>
        </a:defRPr>
      </a:lvl8pPr>
      <a:lvl9pPr marL="4876435" algn="l" defTabSz="60955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hyperlink" Target="https://www.legifrance.gouv.fr/jorf/id/JORFTEXT000042128488" TargetMode="External"/><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5049A5AD-EA39-4A7D-B70B-413FA6EE9E80}"/>
              </a:ext>
            </a:extLst>
          </p:cNvPr>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7813927" y="5406189"/>
            <a:ext cx="3517799" cy="766146"/>
          </a:xfrm>
          <a:prstGeom prst="rect">
            <a:avLst/>
          </a:prstGeom>
        </p:spPr>
      </p:pic>
      <p:sp>
        <p:nvSpPr>
          <p:cNvPr id="10" name="Titre 1">
            <a:extLst>
              <a:ext uri="{FF2B5EF4-FFF2-40B4-BE49-F238E27FC236}">
                <a16:creationId xmlns:a16="http://schemas.microsoft.com/office/drawing/2014/main" id="{21BB7ADA-2DB9-48FA-9AF3-DF77CFBF1144}"/>
              </a:ext>
            </a:extLst>
          </p:cNvPr>
          <p:cNvSpPr txBox="1">
            <a:spLocks/>
          </p:cNvSpPr>
          <p:nvPr/>
        </p:nvSpPr>
        <p:spPr>
          <a:xfrm>
            <a:off x="7988167" y="6172335"/>
            <a:ext cx="3169320" cy="6829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000" b="1" dirty="0">
                <a:solidFill>
                  <a:schemeClr val="bg1">
                    <a:lumMod val="50000"/>
                  </a:schemeClr>
                </a:solidFill>
                <a:latin typeface="Arial Nova Cond" panose="020B0506020202020204" pitchFamily="34" charset="0"/>
              </a:rPr>
              <a:t>ARP Astrance, S.A au capital de 83 148€</a:t>
            </a:r>
          </a:p>
          <a:p>
            <a:pPr algn="ctr"/>
            <a:r>
              <a:rPr lang="fr-FR" sz="1000" b="1" dirty="0">
                <a:solidFill>
                  <a:schemeClr val="bg1">
                    <a:lumMod val="50000"/>
                  </a:schemeClr>
                </a:solidFill>
                <a:latin typeface="Arial Nova Cond" panose="020B0506020202020204" pitchFamily="34" charset="0"/>
              </a:rPr>
              <a:t>9 avenue Percier 75008 Paris </a:t>
            </a:r>
          </a:p>
          <a:p>
            <a:pPr algn="ctr"/>
            <a:r>
              <a:rPr lang="fr-FR" sz="1000" b="1" dirty="0">
                <a:solidFill>
                  <a:schemeClr val="bg1">
                    <a:lumMod val="50000"/>
                  </a:schemeClr>
                </a:solidFill>
                <a:latin typeface="Arial Nova Cond" panose="020B0506020202020204" pitchFamily="34" charset="0"/>
              </a:rPr>
              <a:t>Numéro de Siret : 388 212 698 00079</a:t>
            </a:r>
          </a:p>
        </p:txBody>
      </p:sp>
      <p:sp>
        <p:nvSpPr>
          <p:cNvPr id="9" name="ZoneTexte 8">
            <a:extLst>
              <a:ext uri="{FF2B5EF4-FFF2-40B4-BE49-F238E27FC236}">
                <a16:creationId xmlns:a16="http://schemas.microsoft.com/office/drawing/2014/main" id="{543A2F95-9E85-4965-B6F1-7DF5FDBC097E}"/>
              </a:ext>
            </a:extLst>
          </p:cNvPr>
          <p:cNvSpPr txBox="1"/>
          <p:nvPr/>
        </p:nvSpPr>
        <p:spPr>
          <a:xfrm>
            <a:off x="7030911" y="1951490"/>
            <a:ext cx="5083832" cy="2600712"/>
          </a:xfrm>
          <a:prstGeom prst="rect">
            <a:avLst/>
          </a:prstGeom>
          <a:noFill/>
        </p:spPr>
        <p:txBody>
          <a:bodyPr wrap="square" rtlCol="0">
            <a:spAutoFit/>
          </a:bodyPr>
          <a:lstStyle/>
          <a:p>
            <a:pPr algn="ctr"/>
            <a:endParaRPr lang="fr-FR" b="1" cap="all" dirty="0">
              <a:latin typeface="Century Gothic" panose="020B0502020202020204" pitchFamily="34" charset="0"/>
            </a:endParaRPr>
          </a:p>
          <a:p>
            <a:pPr algn="ctr"/>
            <a:r>
              <a:rPr lang="fr-FR" b="1" cap="all" dirty="0">
                <a:latin typeface="Century Gothic" panose="020B0502020202020204" pitchFamily="34" charset="0"/>
              </a:rPr>
              <a:t>rénovation du site de SERRIS CCI 77 </a:t>
            </a:r>
          </a:p>
          <a:p>
            <a:pPr algn="ctr"/>
            <a:endParaRPr lang="fr-FR" sz="2000" b="1" cap="all" dirty="0">
              <a:solidFill>
                <a:srgbClr val="DAB272"/>
              </a:solidFill>
              <a:latin typeface="Century Gothic" panose="020B0502020202020204" pitchFamily="34" charset="0"/>
            </a:endParaRPr>
          </a:p>
          <a:p>
            <a:pPr algn="ctr"/>
            <a:r>
              <a:rPr lang="fr-FR" sz="1600" b="1" cap="all" dirty="0">
                <a:solidFill>
                  <a:srgbClr val="DAB272"/>
                </a:solidFill>
                <a:latin typeface="Century Gothic" panose="020B0502020202020204" pitchFamily="34" charset="0"/>
              </a:rPr>
              <a:t>AMO </a:t>
            </a:r>
          </a:p>
          <a:p>
            <a:pPr algn="ctr"/>
            <a:r>
              <a:rPr lang="fr-FR" sz="1600" b="1" cap="all" dirty="0">
                <a:solidFill>
                  <a:srgbClr val="DAB272"/>
                </a:solidFill>
                <a:latin typeface="Century Gothic" panose="020B0502020202020204" pitchFamily="34" charset="0"/>
              </a:rPr>
              <a:t>Programmation</a:t>
            </a:r>
          </a:p>
          <a:p>
            <a:pPr algn="ctr"/>
            <a:endParaRPr lang="fr-FR" sz="1600" b="1" cap="all" dirty="0">
              <a:solidFill>
                <a:srgbClr val="DAB272"/>
              </a:solidFill>
              <a:latin typeface="Century Gothic" panose="020B0502020202020204" pitchFamily="34" charset="0"/>
            </a:endParaRPr>
          </a:p>
          <a:p>
            <a:pPr algn="ctr"/>
            <a:r>
              <a:rPr lang="fr-FR" sz="1600" b="1" cap="all" dirty="0">
                <a:latin typeface="Arial Nova Cond" panose="020B0506020202020204" pitchFamily="34" charset="0"/>
                <a:cs typeface="Times New Roman" panose="02020603050405020304" pitchFamily="18" charset="0"/>
              </a:rPr>
              <a:t>Programme technique détaillé</a:t>
            </a:r>
          </a:p>
          <a:p>
            <a:pPr algn="ctr"/>
            <a:endParaRPr lang="fr-FR" sz="1600" b="1" cap="all" dirty="0">
              <a:latin typeface="Arial Nova Cond" panose="020B0506020202020204" pitchFamily="34" charset="0"/>
              <a:cs typeface="Times New Roman" panose="02020603050405020304" pitchFamily="18" charset="0"/>
            </a:endParaRPr>
          </a:p>
          <a:p>
            <a:pPr algn="ctr"/>
            <a:r>
              <a:rPr lang="fr-FR" sz="1600" b="1" cap="all" dirty="0">
                <a:latin typeface="Arial Nova Cond" panose="020B0506020202020204" pitchFamily="34" charset="0"/>
                <a:cs typeface="Times New Roman" panose="02020603050405020304" pitchFamily="18" charset="0"/>
              </a:rPr>
              <a:t>Version 2</a:t>
            </a:r>
          </a:p>
          <a:p>
            <a:pPr algn="ctr"/>
            <a:r>
              <a:rPr lang="fr-FR" sz="1100" b="1">
                <a:latin typeface="Arial Nova Cond" panose="020B0506020202020204" pitchFamily="34" charset="0"/>
                <a:cs typeface="Times New Roman" panose="02020603050405020304" pitchFamily="18" charset="0"/>
              </a:rPr>
              <a:t>Janvier 2025</a:t>
            </a:r>
            <a:endParaRPr lang="fr-FR" sz="1100" b="1" dirty="0">
              <a:latin typeface="Arial Nova Cond" panose="020B0506020202020204" pitchFamily="34" charset="0"/>
              <a:cs typeface="Times New Roman" panose="02020603050405020304" pitchFamily="18" charset="0"/>
            </a:endParaRPr>
          </a:p>
        </p:txBody>
      </p:sp>
      <p:pic>
        <p:nvPicPr>
          <p:cNvPr id="3" name="Image 2">
            <a:extLst>
              <a:ext uri="{FF2B5EF4-FFF2-40B4-BE49-F238E27FC236}">
                <a16:creationId xmlns:a16="http://schemas.microsoft.com/office/drawing/2014/main" id="{FD8DE187-7EE9-4CC3-BD7A-40E0C5103F13}"/>
              </a:ext>
            </a:extLst>
          </p:cNvPr>
          <p:cNvPicPr>
            <a:picLocks noChangeAspect="1"/>
          </p:cNvPicPr>
          <p:nvPr/>
        </p:nvPicPr>
        <p:blipFill>
          <a:blip r:embed="rId4"/>
          <a:stretch>
            <a:fillRect/>
          </a:stretch>
        </p:blipFill>
        <p:spPr>
          <a:xfrm>
            <a:off x="7505901" y="649505"/>
            <a:ext cx="4133852" cy="904280"/>
          </a:xfrm>
          <a:prstGeom prst="rect">
            <a:avLst/>
          </a:prstGeom>
        </p:spPr>
      </p:pic>
      <p:pic>
        <p:nvPicPr>
          <p:cNvPr id="11" name="Image 10">
            <a:extLst>
              <a:ext uri="{FF2B5EF4-FFF2-40B4-BE49-F238E27FC236}">
                <a16:creationId xmlns:a16="http://schemas.microsoft.com/office/drawing/2014/main" id="{3962F7DF-DA57-44B5-B387-4A4A5D50C105}"/>
              </a:ext>
            </a:extLst>
          </p:cNvPr>
          <p:cNvPicPr>
            <a:picLocks noChangeAspect="1"/>
          </p:cNvPicPr>
          <p:nvPr/>
        </p:nvPicPr>
        <p:blipFill rotWithShape="1">
          <a:blip r:embed="rId5"/>
          <a:srcRect l="10531" r="12690"/>
          <a:stretch/>
        </p:blipFill>
        <p:spPr>
          <a:xfrm>
            <a:off x="0" y="0"/>
            <a:ext cx="7030911" cy="686808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428445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E4CEF-AE0E-C489-AEB7-CC367A8297A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E69F71A6-5342-E556-15A6-FF5EFD13305C}"/>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D204180F-A61A-B2FA-9695-E145B6A5342F}"/>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10</a:t>
            </a:fld>
            <a:endParaRPr lang="fr-FR" dirty="0"/>
          </a:p>
        </p:txBody>
      </p:sp>
      <p:pic>
        <p:nvPicPr>
          <p:cNvPr id="14" name="Image 13">
            <a:extLst>
              <a:ext uri="{FF2B5EF4-FFF2-40B4-BE49-F238E27FC236}">
                <a16:creationId xmlns:a16="http://schemas.microsoft.com/office/drawing/2014/main" id="{04ABC6CD-227E-481E-9C33-C57D9770AB79}"/>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8EE8C857-7D94-50FE-D22E-7201313D1F4F}"/>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Cadre réglementaire et normatif</a:t>
            </a:r>
          </a:p>
        </p:txBody>
      </p:sp>
      <p:sp>
        <p:nvSpPr>
          <p:cNvPr id="4" name="ZoneTexte 3">
            <a:extLst>
              <a:ext uri="{FF2B5EF4-FFF2-40B4-BE49-F238E27FC236}">
                <a16:creationId xmlns:a16="http://schemas.microsoft.com/office/drawing/2014/main" id="{1761B88E-1190-25B1-190F-035C7C61F59E}"/>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Classements et effectifs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graphicFrame>
        <p:nvGraphicFramePr>
          <p:cNvPr id="2" name="Tableau 1">
            <a:extLst>
              <a:ext uri="{FF2B5EF4-FFF2-40B4-BE49-F238E27FC236}">
                <a16:creationId xmlns:a16="http://schemas.microsoft.com/office/drawing/2014/main" id="{153C88E2-66CF-5FCB-6207-D22382863605}"/>
              </a:ext>
            </a:extLst>
          </p:cNvPr>
          <p:cNvGraphicFramePr>
            <a:graphicFrameLocks noGrp="1"/>
          </p:cNvGraphicFramePr>
          <p:nvPr>
            <p:extLst>
              <p:ext uri="{D42A27DB-BD31-4B8C-83A1-F6EECF244321}">
                <p14:modId xmlns:p14="http://schemas.microsoft.com/office/powerpoint/2010/main" val="4188093526"/>
              </p:ext>
            </p:extLst>
          </p:nvPr>
        </p:nvGraphicFramePr>
        <p:xfrm>
          <a:off x="638175" y="2542511"/>
          <a:ext cx="5343525" cy="1385504"/>
        </p:xfrm>
        <a:graphic>
          <a:graphicData uri="http://schemas.openxmlformats.org/drawingml/2006/table">
            <a:tbl>
              <a:tblPr firstRow="1" firstCol="1" lastRow="1" lastCol="1" bandRow="1" bandCol="1">
                <a:tableStyleId>{0505E3EF-67EA-436B-97B2-0124C06EBD24}</a:tableStyleId>
              </a:tblPr>
              <a:tblGrid>
                <a:gridCol w="1616322">
                  <a:extLst>
                    <a:ext uri="{9D8B030D-6E8A-4147-A177-3AD203B41FA5}">
                      <a16:colId xmlns:a16="http://schemas.microsoft.com/office/drawing/2014/main" val="2313643203"/>
                    </a:ext>
                  </a:extLst>
                </a:gridCol>
                <a:gridCol w="3727203">
                  <a:extLst>
                    <a:ext uri="{9D8B030D-6E8A-4147-A177-3AD203B41FA5}">
                      <a16:colId xmlns:a16="http://schemas.microsoft.com/office/drawing/2014/main" val="1712127350"/>
                    </a:ext>
                  </a:extLst>
                </a:gridCol>
              </a:tblGrid>
              <a:tr h="692752">
                <a:tc>
                  <a:txBody>
                    <a:bodyPr/>
                    <a:lstStyle/>
                    <a:p>
                      <a:pPr algn="ctr">
                        <a:spcBef>
                          <a:spcPts val="600"/>
                        </a:spcBef>
                        <a:spcAft>
                          <a:spcPts val="600"/>
                        </a:spcAft>
                      </a:pPr>
                      <a:r>
                        <a:rPr lang="fr-FR" sz="1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Espaces communs</a:t>
                      </a: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AEAAAA"/>
                    </a:solidFill>
                  </a:tcPr>
                </a:tc>
                <a:tc>
                  <a:txBody>
                    <a:bodyPr/>
                    <a:lstStyle/>
                    <a:p>
                      <a:pPr algn="ctr">
                        <a:spcBef>
                          <a:spcPts val="600"/>
                        </a:spcBef>
                        <a:spcAft>
                          <a:spcPts val="600"/>
                        </a:spcAft>
                      </a:pPr>
                      <a:r>
                        <a:rPr lang="fr-FR" sz="1100" b="0" dirty="0">
                          <a:solidFill>
                            <a:sysClr val="windowText" lastClr="000000"/>
                          </a:solidFill>
                          <a:effectLst/>
                          <a:latin typeface="Arial" panose="020B0604020202020204" pitchFamily="34" charset="0"/>
                          <a:cs typeface="Arial" panose="020B0604020202020204" pitchFamily="34" charset="0"/>
                        </a:rPr>
                        <a:t>ERP L</a:t>
                      </a:r>
                      <a:endParaRPr lang="fr-FR" sz="11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E7E6E6"/>
                    </a:solidFill>
                  </a:tcPr>
                </a:tc>
                <a:extLst>
                  <a:ext uri="{0D108BD9-81ED-4DB2-BD59-A6C34878D82A}">
                    <a16:rowId xmlns:a16="http://schemas.microsoft.com/office/drawing/2014/main" val="2082289422"/>
                  </a:ext>
                </a:extLst>
              </a:tr>
              <a:tr h="692752">
                <a:tc>
                  <a:txBody>
                    <a:bodyPr/>
                    <a:lstStyle/>
                    <a:p>
                      <a:pPr algn="ctr">
                        <a:spcBef>
                          <a:spcPts val="600"/>
                        </a:spcBef>
                        <a:spcAft>
                          <a:spcPts val="600"/>
                        </a:spcAft>
                      </a:pPr>
                      <a:r>
                        <a:rPr lang="fr-FR" sz="1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Espaces propres à la CCI</a:t>
                      </a:r>
                      <a:br>
                        <a:rPr lang="fr-FR" sz="1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br>
                      <a:r>
                        <a:rPr lang="fr-FR" sz="1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Espaces propres aux entreprises locataires</a:t>
                      </a: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EAAAA"/>
                    </a:solidFill>
                  </a:tcPr>
                </a:tc>
                <a:tc>
                  <a:txBody>
                    <a:bodyPr/>
                    <a:lstStyle/>
                    <a:p>
                      <a:pPr algn="ctr">
                        <a:spcBef>
                          <a:spcPts val="600"/>
                        </a:spcBef>
                        <a:spcAft>
                          <a:spcPts val="600"/>
                        </a:spcAft>
                      </a:pPr>
                      <a:r>
                        <a:rPr lang="fr-FR" sz="11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ERP W et Code du travail</a:t>
                      </a: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extLst>
                  <a:ext uri="{0D108BD9-81ED-4DB2-BD59-A6C34878D82A}">
                    <a16:rowId xmlns:a16="http://schemas.microsoft.com/office/drawing/2014/main" val="708621575"/>
                  </a:ext>
                </a:extLst>
              </a:tr>
            </a:tbl>
          </a:graphicData>
        </a:graphic>
      </p:graphicFrame>
      <p:graphicFrame>
        <p:nvGraphicFramePr>
          <p:cNvPr id="6" name="Tableau 5">
            <a:extLst>
              <a:ext uri="{FF2B5EF4-FFF2-40B4-BE49-F238E27FC236}">
                <a16:creationId xmlns:a16="http://schemas.microsoft.com/office/drawing/2014/main" id="{8D0AE178-9DC9-63AC-69CD-599B1FAAB2DB}"/>
              </a:ext>
            </a:extLst>
          </p:cNvPr>
          <p:cNvGraphicFramePr>
            <a:graphicFrameLocks noGrp="1"/>
          </p:cNvGraphicFramePr>
          <p:nvPr>
            <p:extLst>
              <p:ext uri="{D42A27DB-BD31-4B8C-83A1-F6EECF244321}">
                <p14:modId xmlns:p14="http://schemas.microsoft.com/office/powerpoint/2010/main" val="4149352955"/>
              </p:ext>
            </p:extLst>
          </p:nvPr>
        </p:nvGraphicFramePr>
        <p:xfrm>
          <a:off x="6962775" y="1217937"/>
          <a:ext cx="3930316" cy="5284513"/>
        </p:xfrm>
        <a:graphic>
          <a:graphicData uri="http://schemas.openxmlformats.org/drawingml/2006/table">
            <a:tbl>
              <a:tblPr/>
              <a:tblGrid>
                <a:gridCol w="2346755">
                  <a:extLst>
                    <a:ext uri="{9D8B030D-6E8A-4147-A177-3AD203B41FA5}">
                      <a16:colId xmlns:a16="http://schemas.microsoft.com/office/drawing/2014/main" val="854449273"/>
                    </a:ext>
                  </a:extLst>
                </a:gridCol>
                <a:gridCol w="1583561">
                  <a:extLst>
                    <a:ext uri="{9D8B030D-6E8A-4147-A177-3AD203B41FA5}">
                      <a16:colId xmlns:a16="http://schemas.microsoft.com/office/drawing/2014/main" val="1878273384"/>
                    </a:ext>
                  </a:extLst>
                </a:gridCol>
              </a:tblGrid>
              <a:tr h="0">
                <a:tc>
                  <a:txBody>
                    <a:bodyPr/>
                    <a:lstStyle/>
                    <a:p>
                      <a:pPr algn="ctr" fontAlgn="ctr"/>
                      <a:endParaRPr lang="fr-FR" sz="1100" b="1" i="0" u="none" strike="noStrike" dirty="0">
                        <a:solidFill>
                          <a:schemeClr val="bg1"/>
                        </a:solidFill>
                        <a:effectLst/>
                        <a:latin typeface="Aptos Narrow" panose="020B0004020202020204" pitchFamily="34" charset="0"/>
                      </a:endParaRP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b="1" i="0" u="none" strike="noStrike" dirty="0">
                          <a:solidFill>
                            <a:schemeClr val="bg1"/>
                          </a:solidFill>
                          <a:effectLst/>
                          <a:latin typeface="Aptos Narrow" panose="020B0004020202020204" pitchFamily="34" charset="0"/>
                        </a:rPr>
                        <a:t>Effectif du bâtiment</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133528485"/>
                  </a:ext>
                </a:extLst>
              </a:tr>
              <a:tr h="0">
                <a:tc>
                  <a:txBody>
                    <a:bodyPr/>
                    <a:lstStyle/>
                    <a:p>
                      <a:pPr algn="ctr" fontAlgn="ctr"/>
                      <a:r>
                        <a:rPr lang="fr-FR" sz="1100" b="1" i="0" u="none" strike="noStrike" dirty="0">
                          <a:solidFill>
                            <a:schemeClr val="bg1"/>
                          </a:solidFill>
                          <a:effectLst/>
                          <a:latin typeface="Aptos Narrow" panose="020B0004020202020204" pitchFamily="34" charset="0"/>
                        </a:rPr>
                        <a:t>TOTAL GENERAL</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fontAlgn="ctr"/>
                      <a:r>
                        <a:rPr lang="fr-FR" sz="1100" b="1" i="0" u="none" strike="noStrike" dirty="0">
                          <a:solidFill>
                            <a:schemeClr val="bg1"/>
                          </a:solidFill>
                          <a:effectLst/>
                          <a:latin typeface="Aptos Narrow" panose="020B0004020202020204" pitchFamily="34" charset="0"/>
                        </a:rPr>
                        <a:t>694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231874720"/>
                  </a:ext>
                </a:extLst>
              </a:tr>
              <a:tr h="0">
                <a:tc>
                  <a:txBody>
                    <a:bodyPr/>
                    <a:lstStyle/>
                    <a:p>
                      <a:pPr algn="ctr" fontAlgn="ctr"/>
                      <a:r>
                        <a:rPr lang="fr-FR" sz="1100" b="1" i="0" u="none" strike="noStrike" dirty="0">
                          <a:solidFill>
                            <a:srgbClr val="000000"/>
                          </a:solidFill>
                          <a:effectLst/>
                          <a:latin typeface="Aptos Narrow" panose="020B0004020202020204" pitchFamily="34" charset="0"/>
                        </a:rPr>
                        <a:t>Public extérieur</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ctr"/>
                      <a:r>
                        <a:rPr lang="fr-FR" sz="1100" b="1" i="0" u="none" strike="noStrike" dirty="0">
                          <a:solidFill>
                            <a:srgbClr val="000000"/>
                          </a:solidFill>
                          <a:effectLst/>
                          <a:latin typeface="Aptos Narrow" panose="020B0004020202020204" pitchFamily="34" charset="0"/>
                        </a:rPr>
                        <a:t>460</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698606343"/>
                  </a:ext>
                </a:extLst>
              </a:tr>
              <a:tr h="0">
                <a:tc>
                  <a:txBody>
                    <a:bodyPr/>
                    <a:lstStyle/>
                    <a:p>
                      <a:pPr algn="ctr" fontAlgn="ctr"/>
                      <a:r>
                        <a:rPr lang="fr-FR" sz="1100" b="1" i="0" u="none" strike="noStrike" dirty="0">
                          <a:solidFill>
                            <a:srgbClr val="000000"/>
                          </a:solidFill>
                          <a:effectLst/>
                          <a:latin typeface="Aptos Narrow" panose="020B0004020202020204" pitchFamily="34" charset="0"/>
                        </a:rPr>
                        <a:t>Entreprises locataires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ctr"/>
                      <a:r>
                        <a:rPr lang="fr-FR" sz="1100" b="1" i="0" u="none" strike="noStrike" dirty="0">
                          <a:solidFill>
                            <a:srgbClr val="000000"/>
                          </a:solidFill>
                          <a:effectLst/>
                          <a:latin typeface="Aptos Narrow" panose="020B0004020202020204" pitchFamily="34" charset="0"/>
                        </a:rPr>
                        <a:t>138</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459111326"/>
                  </a:ext>
                </a:extLst>
              </a:tr>
              <a:tr h="0">
                <a:tc>
                  <a:txBody>
                    <a:bodyPr/>
                    <a:lstStyle/>
                    <a:p>
                      <a:pPr algn="ctr" fontAlgn="ctr"/>
                      <a:r>
                        <a:rPr lang="fr-FR" sz="1100" b="1" i="0" u="none" strike="noStrike" dirty="0">
                          <a:solidFill>
                            <a:srgbClr val="000000"/>
                          </a:solidFill>
                          <a:effectLst/>
                          <a:latin typeface="Aptos Narrow" panose="020B0004020202020204" pitchFamily="34" charset="0"/>
                        </a:rPr>
                        <a:t>Services de la CCI</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ctr"/>
                      <a:r>
                        <a:rPr lang="fr-FR" sz="1100" b="1" i="0" u="none" strike="noStrike" dirty="0">
                          <a:solidFill>
                            <a:srgbClr val="000000"/>
                          </a:solidFill>
                          <a:effectLst/>
                          <a:latin typeface="Aptos Narrow" panose="020B0004020202020204" pitchFamily="34" charset="0"/>
                        </a:rPr>
                        <a:t>96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403624644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Présidence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rgbClr val="000000"/>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31107554"/>
                  </a:ext>
                </a:extLst>
              </a:tr>
              <a:tr h="270809">
                <a:tc>
                  <a:txBody>
                    <a:bodyPr/>
                    <a:lstStyle/>
                    <a:p>
                      <a:pPr algn="ctr" fontAlgn="ctr"/>
                      <a:r>
                        <a:rPr lang="fr-FR" sz="1100" b="1" i="0" u="none" strike="noStrike" dirty="0">
                          <a:solidFill>
                            <a:srgbClr val="000000"/>
                          </a:solidFill>
                          <a:effectLst/>
                          <a:latin typeface="Aptos Narrow" panose="020B0004020202020204" pitchFamily="34" charset="0"/>
                        </a:rPr>
                        <a:t>Direction générale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rgbClr val="000000"/>
                          </a:solidFill>
                          <a:effectLst/>
                          <a:latin typeface="Aptos Narrow" panose="020B0004020202020204" pitchFamily="34" charset="0"/>
                        </a:rPr>
                        <a:t>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5392922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Direction du développement commercial</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7</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45234610"/>
                  </a:ext>
                </a:extLst>
              </a:tr>
              <a:tr h="289108">
                <a:tc>
                  <a:txBody>
                    <a:bodyPr/>
                    <a:lstStyle/>
                    <a:p>
                      <a:pPr algn="ctr" fontAlgn="ctr"/>
                      <a:r>
                        <a:rPr lang="fr-FR" sz="1100" b="1" i="0" u="none" strike="noStrike" dirty="0">
                          <a:solidFill>
                            <a:srgbClr val="000000"/>
                          </a:solidFill>
                          <a:effectLst/>
                          <a:latin typeface="Aptos Narrow" panose="020B0004020202020204" pitchFamily="34" charset="0"/>
                        </a:rPr>
                        <a:t>Point orientation apprentissage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41081645"/>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Stratégie de territoire et transition écologique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46312973"/>
                  </a:ext>
                </a:extLst>
              </a:tr>
              <a:tr h="171407">
                <a:tc>
                  <a:txBody>
                    <a:bodyPr/>
                    <a:lstStyle/>
                    <a:p>
                      <a:pPr algn="ctr" fontAlgn="ctr"/>
                      <a:r>
                        <a:rPr lang="fr-FR" sz="1100" b="1" i="0" u="none" strike="noStrike" dirty="0">
                          <a:solidFill>
                            <a:srgbClr val="000000"/>
                          </a:solidFill>
                          <a:effectLst/>
                          <a:latin typeface="Aptos Narrow" panose="020B0004020202020204" pitchFamily="34" charset="0"/>
                        </a:rPr>
                        <a:t>Données et analyses territoriales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8</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4435570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Compétitivité et croissance des PME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14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64952455"/>
                  </a:ext>
                </a:extLst>
              </a:tr>
              <a:tr h="171407">
                <a:tc>
                  <a:txBody>
                    <a:bodyPr/>
                    <a:lstStyle/>
                    <a:p>
                      <a:pPr algn="ctr" fontAlgn="ctr"/>
                      <a:r>
                        <a:rPr lang="fr-FR" sz="1100" b="1" i="0" u="none" strike="noStrike" dirty="0">
                          <a:solidFill>
                            <a:srgbClr val="000000"/>
                          </a:solidFill>
                          <a:effectLst/>
                          <a:latin typeface="Aptos Narrow" panose="020B0004020202020204" pitchFamily="34" charset="0"/>
                        </a:rPr>
                        <a:t>Opérations – entreprises et territoires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0365557"/>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Formalités et appui juridique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7</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34827919"/>
                  </a:ext>
                </a:extLst>
              </a:tr>
              <a:tr h="289108">
                <a:tc>
                  <a:txBody>
                    <a:bodyPr/>
                    <a:lstStyle/>
                    <a:p>
                      <a:pPr algn="ctr" fontAlgn="ctr"/>
                      <a:r>
                        <a:rPr lang="fr-FR" sz="1100" b="1" i="0" u="none" strike="noStrike" dirty="0">
                          <a:solidFill>
                            <a:srgbClr val="000000"/>
                          </a:solidFill>
                          <a:effectLst/>
                          <a:latin typeface="Aptos Narrow" panose="020B0004020202020204" pitchFamily="34" charset="0"/>
                        </a:rPr>
                        <a:t>Création et développement jeune entreprise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9</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51172269"/>
                  </a:ext>
                </a:extLst>
              </a:tr>
              <a:tr h="289108">
                <a:tc>
                  <a:txBody>
                    <a:bodyPr/>
                    <a:lstStyle/>
                    <a:p>
                      <a:pPr algn="ctr" fontAlgn="ctr"/>
                      <a:r>
                        <a:rPr lang="fr-FR" sz="1100" b="1" i="0" u="none" strike="noStrike" dirty="0">
                          <a:solidFill>
                            <a:srgbClr val="000000"/>
                          </a:solidFill>
                          <a:effectLst/>
                          <a:latin typeface="Aptos Narrow" panose="020B0004020202020204" pitchFamily="34" charset="0"/>
                        </a:rPr>
                        <a:t>Formation continue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2</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05159913"/>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Juridique et conformité</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22927534"/>
                  </a:ext>
                </a:extLst>
              </a:tr>
              <a:tr h="172044">
                <a:tc>
                  <a:txBody>
                    <a:bodyPr/>
                    <a:lstStyle/>
                    <a:p>
                      <a:pPr algn="ctr" fontAlgn="ctr"/>
                      <a:r>
                        <a:rPr lang="fr-FR" sz="1100" b="1" i="0" u="none" strike="noStrike" dirty="0">
                          <a:solidFill>
                            <a:srgbClr val="000000"/>
                          </a:solidFill>
                          <a:effectLst/>
                          <a:latin typeface="Aptos Narrow" panose="020B0004020202020204" pitchFamily="34" charset="0"/>
                        </a:rPr>
                        <a:t>Ressources humaines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05625453"/>
                  </a:ext>
                </a:extLst>
              </a:tr>
              <a:tr h="289108">
                <a:tc>
                  <a:txBody>
                    <a:bodyPr/>
                    <a:lstStyle/>
                    <a:p>
                      <a:pPr algn="ctr" fontAlgn="ctr"/>
                      <a:r>
                        <a:rPr lang="fr-FR" sz="1100" b="1" i="0" u="none" strike="noStrike" dirty="0">
                          <a:solidFill>
                            <a:srgbClr val="000000"/>
                          </a:solidFill>
                          <a:effectLst/>
                          <a:latin typeface="Aptos Narrow" panose="020B0004020202020204" pitchFamily="34" charset="0"/>
                        </a:rPr>
                        <a:t>Administration générale et performance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10</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52292666"/>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Hospitalité</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rgbClr val="000000"/>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80233226"/>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Immobilier</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rgbClr val="000000"/>
                          </a:solidFill>
                          <a:effectLst/>
                          <a:latin typeface="Aptos Narrow" panose="020B0004020202020204" pitchFamily="34" charset="0"/>
                        </a:rPr>
                        <a:t>2</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09990481"/>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Hygiène, sécurité et environnement</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rgbClr val="000000"/>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8937051"/>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Vie institutionnelle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8560664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Marketing stratégique / </a:t>
                      </a:r>
                    </a:p>
                    <a:p>
                      <a:pPr algn="ctr" fontAlgn="ctr"/>
                      <a:r>
                        <a:rPr lang="fr-FR" sz="1100" b="1" i="0" u="none" strike="noStrike" dirty="0">
                          <a:solidFill>
                            <a:srgbClr val="000000"/>
                          </a:solidFill>
                          <a:effectLst/>
                          <a:latin typeface="Aptos Narrow" panose="020B0004020202020204" pitchFamily="34" charset="0"/>
                        </a:rPr>
                        <a:t>Communication digitale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fr-FR" sz="1100" b="0" i="0" u="none" strike="noStrike" dirty="0">
                          <a:solidFill>
                            <a:schemeClr val="tx1"/>
                          </a:solidFill>
                          <a:effectLst/>
                          <a:latin typeface="Aptos Narrow" panose="020B0004020202020204" pitchFamily="34" charset="0"/>
                        </a:rPr>
                        <a:t>5</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0195028"/>
                  </a:ext>
                </a:extLst>
              </a:tr>
            </a:tbl>
          </a:graphicData>
        </a:graphic>
      </p:graphicFrame>
    </p:spTree>
    <p:extLst>
      <p:ext uri="{BB962C8B-B14F-4D97-AF65-F5344CB8AC3E}">
        <p14:creationId xmlns:p14="http://schemas.microsoft.com/office/powerpoint/2010/main" val="1700928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11AF3-B893-7746-58FA-9461E8228E2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671D692B-CF23-D715-351B-23BE329E56E4}"/>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0B934FFC-D5A4-BC9D-F9C7-C97779B242F8}"/>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11</a:t>
            </a:fld>
            <a:endParaRPr lang="fr-FR" dirty="0"/>
          </a:p>
        </p:txBody>
      </p:sp>
      <p:pic>
        <p:nvPicPr>
          <p:cNvPr id="14" name="Image 13">
            <a:extLst>
              <a:ext uri="{FF2B5EF4-FFF2-40B4-BE49-F238E27FC236}">
                <a16:creationId xmlns:a16="http://schemas.microsoft.com/office/drawing/2014/main" id="{9BB9E9CA-2F1E-871B-9E84-469CB9323339}"/>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C08641B3-43F4-AE00-26B8-7F1461B1C77D}"/>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Cadre réglementaire et normatif</a:t>
            </a:r>
          </a:p>
        </p:txBody>
      </p:sp>
      <p:sp>
        <p:nvSpPr>
          <p:cNvPr id="3" name="ZoneTexte 2">
            <a:extLst>
              <a:ext uri="{FF2B5EF4-FFF2-40B4-BE49-F238E27FC236}">
                <a16:creationId xmlns:a16="http://schemas.microsoft.com/office/drawing/2014/main" id="{FDD1FB19-9F93-DEB5-5392-AC1E9A3FDC11}"/>
              </a:ext>
            </a:extLst>
          </p:cNvPr>
          <p:cNvSpPr txBox="1"/>
          <p:nvPr/>
        </p:nvSpPr>
        <p:spPr>
          <a:xfrm>
            <a:off x="268448" y="1258877"/>
            <a:ext cx="11585196" cy="5238792"/>
          </a:xfrm>
          <a:prstGeom prst="rect">
            <a:avLst/>
          </a:prstGeom>
          <a:noFill/>
        </p:spPr>
        <p:txBody>
          <a:bodyPr wrap="square" numCol="2" spcCol="360000" rtlCol="0">
            <a:noAutofit/>
          </a:bodyPr>
          <a:lstStyle/>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Maître d’Œuvre étudiera le cadre réglementaire et normatif concernant les ambitions environnementales et la réglementation énergétique en vigueur (RE Existant) pour répondre aux besoins de la CCI.</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Ambitions environnementales</a:t>
            </a:r>
            <a:endPar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rénové sera vertueux et respectera les exigences de la RT Existant, ainsi que du décret tertiaire (objectif 2030, soit une réduction de la consommation énergétique de -40%).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rénové visera des performances équilibrées et élevées, sans toutefois s’inscrire dans une démarche de labellisation.</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defRPr/>
            </a:pP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Gestion des eaux pluviales et Imperméabilisation des sols :</a:t>
            </a:r>
          </a:p>
          <a:p>
            <a:pPr marL="171450" indent="-171450" algn="just">
              <a:buFontTx/>
              <a:buChar char="-"/>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projet devra garantir la gestion des eaux pluviales à la parcelle, en favorisant l’infiltration (selon la capacité infiltrante du terrain naturel) et en privilégiant une réutilisation en corrélation avec les besoins d’usage: arrosage in situ, etc. </a:t>
            </a:r>
          </a:p>
          <a:p>
            <a:pPr algn="just">
              <a:defRPr/>
            </a:pPr>
            <a:endParaRPr lang="fr-FR" sz="1200" dirty="0">
              <a:solidFill>
                <a:prstClr val="black"/>
              </a:solidFill>
            </a:endParaRPr>
          </a:p>
          <a:p>
            <a:pPr marL="171450" indent="-171450" algn="just">
              <a:buFont typeface="Arial" panose="020B0604020202020204" pitchFamily="34" charset="0"/>
              <a:buChar char="•"/>
              <a:defRPr/>
            </a:pP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Biodiversité :</a:t>
            </a:r>
          </a:p>
          <a:p>
            <a:pPr marL="171450" indent="-171450" algn="just">
              <a:buFontTx/>
              <a:buChar char="-"/>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parvis seront aménagés comme supports de la biodiversité. </a:t>
            </a:r>
          </a:p>
          <a:p>
            <a:pPr marL="171450" indent="-171450" algn="just">
              <a:buFontTx/>
              <a:buChar char="-"/>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projet pourra accueillir des aménagements spécifiques pour développer l’habitat des espèces.</a:t>
            </a:r>
          </a:p>
          <a:p>
            <a:pPr algn="just">
              <a:defRPr/>
            </a:pPr>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lvl="1" algn="just">
              <a:defRPr/>
            </a:pPr>
            <a:endParaRPr lang="fr-FR" sz="1200" b="0" dirty="0">
              <a:solidFill>
                <a:srgbClr val="000000"/>
              </a:solidFill>
              <a:latin typeface="Calibri"/>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defRPr/>
            </a:pP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Qualité de l’air :</a:t>
            </a:r>
          </a:p>
          <a:p>
            <a:pPr marL="171450" indent="-171450" algn="just">
              <a:buFontTx/>
              <a:buChar char="-"/>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matériaux qualitatifs, biosourcés et/ou géosourcés et peu émissifs seront privilégiés. Pour tous les revêtements (sol, murs, plafond, menuiseries extérieures, isolation), les matériaux sains avec une étiquette sanitaire A+ sont privilégiés.</a:t>
            </a:r>
          </a:p>
          <a:p>
            <a:pPr marR="0" lvl="0" algn="just" defTabSz="914400" rtl="0" eaLnBrk="1" fontAlgn="auto" latinLnBrk="0" hangingPunct="1">
              <a:lnSpc>
                <a:spcPct val="100000"/>
              </a:lnSpc>
              <a:spcBef>
                <a:spcPts val="0"/>
              </a:spcBef>
              <a:spcAft>
                <a:spcPts val="0"/>
              </a:spcAft>
              <a:buClrTx/>
              <a:buSzTx/>
              <a:tabLst/>
              <a:defRPr/>
            </a:pPr>
            <a:endParaRPr kumimoji="0" lang="fr-FR" sz="1200" b="0" i="0" u="none" strike="noStrike" kern="1200" cap="none" spc="0" normalizeH="0" baseline="0" noProof="0" dirty="0">
              <a:ln>
                <a:noFill/>
              </a:ln>
              <a:solidFill>
                <a:srgbClr val="000000"/>
              </a:solidFill>
              <a:effectLst/>
              <a:uLnTx/>
              <a:uFillTx/>
              <a:latin typeface="Calibri"/>
              <a:ea typeface="Open Sans" panose="020B0606030504020204" pitchFamily="34" charset="0"/>
              <a:cs typeface="Arial" panose="020B0604020202020204" pitchFamily="34" charset="0"/>
            </a:endParaRPr>
          </a:p>
          <a:p>
            <a:pPr marL="171450" marR="0" lvl="0" indent="-171450" algn="just" fontAlgn="auto">
              <a:lnSpc>
                <a:spcPct val="100000"/>
              </a:lnSpc>
              <a:spcBef>
                <a:spcPts val="0"/>
              </a:spcBef>
              <a:spcAft>
                <a:spcPts val="0"/>
              </a:spcAft>
              <a:buClrTx/>
              <a:buSzTx/>
              <a:buFont typeface="Arial" panose="020B0604020202020204" pitchFamily="34" charset="0"/>
              <a:buChar char="•"/>
              <a:tabLst/>
              <a:defRPr/>
            </a:pP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Réemploi :</a:t>
            </a:r>
          </a:p>
          <a:p>
            <a:pPr marL="171450" marR="0" lvl="0" indent="-171450" algn="just" fontAlgn="auto">
              <a:lnSpc>
                <a:spcPct val="100000"/>
              </a:lnSpc>
              <a:spcBef>
                <a:spcPts val="0"/>
              </a:spcBef>
              <a:spcAft>
                <a:spcPts val="0"/>
              </a:spcAft>
              <a:buClrTx/>
              <a:buSzTx/>
              <a:buFontTx/>
              <a:buChar char="-"/>
              <a:tabLst/>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réemploi sera privilégié pour certains aspects du projet : structures de stockage, plateformes, mobilier, éléments d’aménagement intérieur, etc…</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E47F296B-83BC-D4F5-CB02-BBD3CBCCAF96}"/>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Réglementation énergétique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813645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12</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Principes généraux</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3841252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EC487-A030-AF5A-2BE1-7A232A2D31F7}"/>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7F4245B5-7109-4563-A375-434EBE50EC03}"/>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732F14A9-9F1B-7832-27F1-B5CFB5A2278A}"/>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13</a:t>
            </a:fld>
            <a:endParaRPr lang="fr-FR" dirty="0"/>
          </a:p>
        </p:txBody>
      </p:sp>
      <p:pic>
        <p:nvPicPr>
          <p:cNvPr id="14" name="Image 13">
            <a:extLst>
              <a:ext uri="{FF2B5EF4-FFF2-40B4-BE49-F238E27FC236}">
                <a16:creationId xmlns:a16="http://schemas.microsoft.com/office/drawing/2014/main" id="{A620E6F4-B08E-8515-9449-9FF953FCC124}"/>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D807C224-2C13-92D2-CEBB-0FD7943C8B85}"/>
              </a:ext>
            </a:extLst>
          </p:cNvPr>
          <p:cNvSpPr txBox="1"/>
          <p:nvPr/>
        </p:nvSpPr>
        <p:spPr>
          <a:xfrm>
            <a:off x="193803" y="182010"/>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Principes généraux</a:t>
            </a:r>
          </a:p>
        </p:txBody>
      </p:sp>
      <p:sp>
        <p:nvSpPr>
          <p:cNvPr id="3" name="ZoneTexte 2">
            <a:extLst>
              <a:ext uri="{FF2B5EF4-FFF2-40B4-BE49-F238E27FC236}">
                <a16:creationId xmlns:a16="http://schemas.microsoft.com/office/drawing/2014/main" id="{FEA5B6AB-95D8-9817-8B82-FF9D31F2C787}"/>
              </a:ext>
            </a:extLst>
          </p:cNvPr>
          <p:cNvSpPr txBox="1"/>
          <p:nvPr/>
        </p:nvSpPr>
        <p:spPr>
          <a:xfrm>
            <a:off x="268448" y="1258877"/>
            <a:ext cx="11585196" cy="5238792"/>
          </a:xfrm>
          <a:prstGeom prst="rect">
            <a:avLst/>
          </a:prstGeom>
          <a:noFill/>
        </p:spPr>
        <p:txBody>
          <a:bodyPr wrap="square" numCol="2" spcCol="360000" rtlCol="0">
            <a:noAutofit/>
          </a:bodyPr>
          <a:lstStyle/>
          <a:p>
            <a:pPr algn="just"/>
            <a:r>
              <a:rPr lang="fr-FR" sz="1200" dirty="0">
                <a:latin typeface="Arial" panose="020B0604020202020204" pitchFamily="34" charset="0"/>
                <a:ea typeface="Open Sans" panose="020B0606030504020204" pitchFamily="34" charset="0"/>
                <a:cs typeface="Arial" panose="020B0604020202020204" pitchFamily="34" charset="0"/>
              </a:rPr>
              <a:t>Les indications qui suivent ont pour objet d’expliciter et de résumer les attentes et exigences minimales de la CCI en matière d’équipements et de traitement des différents locaux.</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Les </a:t>
            </a:r>
            <a:r>
              <a:rPr lang="fr-FR" sz="1200" b="1" dirty="0">
                <a:latin typeface="Arial" panose="020B0604020202020204" pitchFamily="34" charset="0"/>
                <a:ea typeface="Open Sans" panose="020B0606030504020204" pitchFamily="34" charset="0"/>
                <a:cs typeface="Arial" panose="020B0604020202020204" pitchFamily="34" charset="0"/>
              </a:rPr>
              <a:t>Fiches Espaces </a:t>
            </a:r>
            <a:r>
              <a:rPr lang="fr-FR" sz="1200" dirty="0">
                <a:latin typeface="Arial" panose="020B0604020202020204" pitchFamily="34" charset="0"/>
                <a:ea typeface="Open Sans" panose="020B0606030504020204" pitchFamily="34" charset="0"/>
                <a:cs typeface="Arial" panose="020B0604020202020204" pitchFamily="34" charset="0"/>
              </a:rPr>
              <a:t>complètent et précisent les prescriptions techniques pour chaque espace et répertorient les éléments immobiliers et mobiliers à considérer ou non.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Il appartiendra aux concepteurs de se </a:t>
            </a:r>
            <a:r>
              <a:rPr lang="fr-FR" sz="1200" b="1" dirty="0">
                <a:latin typeface="Arial" panose="020B0604020202020204" pitchFamily="34" charset="0"/>
                <a:ea typeface="Open Sans" panose="020B0606030504020204" pitchFamily="34" charset="0"/>
                <a:cs typeface="Arial" panose="020B0604020202020204" pitchFamily="34" charset="0"/>
              </a:rPr>
              <a:t>conformer aux exigences réglementaires </a:t>
            </a:r>
            <a:r>
              <a:rPr lang="fr-FR" sz="1200" dirty="0">
                <a:latin typeface="Arial" panose="020B0604020202020204" pitchFamily="34" charset="0"/>
                <a:ea typeface="Open Sans" panose="020B0606030504020204" pitchFamily="34" charset="0"/>
                <a:cs typeface="Arial" panose="020B0604020202020204" pitchFamily="34" charset="0"/>
              </a:rPr>
              <a:t>en vigueur et d’apporter les compléments nécessaires au respect des contraintes fixées par tous les textes et réglementations.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A l’heure actuelle </a:t>
            </a:r>
            <a:r>
              <a:rPr lang="fr-FR" sz="1200" b="1" dirty="0">
                <a:latin typeface="Arial" panose="020B0604020202020204" pitchFamily="34" charset="0"/>
                <a:ea typeface="Open Sans" panose="020B0606030504020204" pitchFamily="34" charset="0"/>
                <a:cs typeface="Arial" panose="020B0604020202020204" pitchFamily="34" charset="0"/>
              </a:rPr>
              <a:t>aucun label précis </a:t>
            </a:r>
            <a:r>
              <a:rPr lang="fr-FR" sz="1200" dirty="0">
                <a:latin typeface="Arial" panose="020B0604020202020204" pitchFamily="34" charset="0"/>
                <a:ea typeface="Open Sans" panose="020B0606030504020204" pitchFamily="34" charset="0"/>
                <a:cs typeface="Arial" panose="020B0604020202020204" pitchFamily="34" charset="0"/>
              </a:rPr>
              <a:t>n’a été défini en tant qu’objectif à atteindre. Cependant, la prise en compte du bâtiment existant et de ses potentiels environnementaux est un enjeu fondamental.</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Plans :</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Les plans justifieront l’organisation optimisée des locaux en permettant de :</a:t>
            </a:r>
          </a:p>
          <a:p>
            <a:pPr marL="171450" indent="-171450" algn="just">
              <a:buFont typeface="Arial" panose="020B0604020202020204" pitchFamily="34" charset="0"/>
              <a:buChar char="−"/>
            </a:pPr>
            <a:r>
              <a:rPr lang="fr-FR" sz="1200" dirty="0">
                <a:latin typeface="Arial" panose="020B0604020202020204" pitchFamily="34" charset="0"/>
                <a:ea typeface="Open Sans" panose="020B0606030504020204" pitchFamily="34" charset="0"/>
                <a:cs typeface="Arial" panose="020B0604020202020204" pitchFamily="34" charset="0"/>
              </a:rPr>
              <a:t>Permettre un éclairage naturel de qualité dans les locaux,</a:t>
            </a:r>
          </a:p>
          <a:p>
            <a:pPr marL="171450" indent="-171450" algn="just">
              <a:buFont typeface="Arial" panose="020B0604020202020204" pitchFamily="34" charset="0"/>
              <a:buChar char="−"/>
            </a:pPr>
            <a:r>
              <a:rPr lang="fr-FR" sz="1200" dirty="0">
                <a:latin typeface="Arial" panose="020B0604020202020204" pitchFamily="34" charset="0"/>
                <a:ea typeface="Open Sans" panose="020B0606030504020204" pitchFamily="34" charset="0"/>
                <a:cs typeface="Arial" panose="020B0604020202020204" pitchFamily="34" charset="0"/>
              </a:rPr>
              <a:t>Maximiser les espaces plantés et de pleine terre pour participer à l’infiltration des eaux pluviales et au développement de la biodiversité,</a:t>
            </a:r>
          </a:p>
          <a:p>
            <a:pPr marL="171450" indent="-171450" algn="just">
              <a:buFont typeface="Arial" panose="020B0604020202020204" pitchFamily="34" charset="0"/>
              <a:buChar char="−"/>
            </a:pPr>
            <a:r>
              <a:rPr lang="fr-FR" sz="1200" dirty="0">
                <a:latin typeface="Arial" panose="020B0604020202020204" pitchFamily="34" charset="0"/>
                <a:ea typeface="Open Sans" panose="020B0606030504020204" pitchFamily="34" charset="0"/>
                <a:cs typeface="Arial" panose="020B0604020202020204" pitchFamily="34" charset="0"/>
              </a:rPr>
              <a:t>Proposer des espaces qualitatifs extérieurs (ensoleillement et abrités du vent) pour travailler et/ou faire une pause.</a:t>
            </a: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FD7EC4FA-F6BE-3542-BCE9-2BA51B9F5B6A}"/>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Préliminaire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572608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CFF0C-4FBB-0C14-DFEB-8C45E6217E0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D33DF246-951B-B81E-F0AF-F42B7F9D6148}"/>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39076586-E444-0180-E70E-B13FB2DF8A6C}"/>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14</a:t>
            </a:fld>
            <a:endParaRPr lang="fr-FR" dirty="0"/>
          </a:p>
        </p:txBody>
      </p:sp>
      <p:pic>
        <p:nvPicPr>
          <p:cNvPr id="14" name="Image 13">
            <a:extLst>
              <a:ext uri="{FF2B5EF4-FFF2-40B4-BE49-F238E27FC236}">
                <a16:creationId xmlns:a16="http://schemas.microsoft.com/office/drawing/2014/main" id="{86613887-E045-A625-D1F9-C1DAD055DBCF}"/>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F8D3A1A2-E416-1AA4-90D4-73F880377C97}"/>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Principes généraux</a:t>
            </a:r>
          </a:p>
        </p:txBody>
      </p:sp>
      <p:sp>
        <p:nvSpPr>
          <p:cNvPr id="3" name="ZoneTexte 2">
            <a:extLst>
              <a:ext uri="{FF2B5EF4-FFF2-40B4-BE49-F238E27FC236}">
                <a16:creationId xmlns:a16="http://schemas.microsoft.com/office/drawing/2014/main" id="{41E98099-882F-C145-4940-0A32B688A0D0}"/>
              </a:ext>
            </a:extLst>
          </p:cNvPr>
          <p:cNvSpPr txBox="1"/>
          <p:nvPr/>
        </p:nvSpPr>
        <p:spPr>
          <a:xfrm>
            <a:off x="268448" y="1258877"/>
            <a:ext cx="11585196" cy="5562518"/>
          </a:xfrm>
          <a:prstGeom prst="rect">
            <a:avLst/>
          </a:prstGeom>
          <a:noFill/>
        </p:spPr>
        <p:txBody>
          <a:bodyPr wrap="square" numCol="2" spcCol="360000" rtlCol="0">
            <a:noAutofit/>
          </a:bodyPr>
          <a:lstStyle/>
          <a:p>
            <a:pPr algn="just"/>
            <a:r>
              <a:rPr lang="fr-FR" sz="1200" dirty="0">
                <a:latin typeface="Arial" panose="020B0604020202020204" pitchFamily="34" charset="0"/>
                <a:cs typeface="Arial" panose="020B0604020202020204" pitchFamily="34" charset="0"/>
              </a:rPr>
              <a:t>Les caractéristiques et performances à atteindre par local, sont détaillées dans les </a:t>
            </a:r>
            <a:r>
              <a:rPr lang="fr-FR" sz="1200" b="1" dirty="0">
                <a:latin typeface="Arial" panose="020B0604020202020204" pitchFamily="34" charset="0"/>
                <a:cs typeface="Arial" panose="020B0604020202020204" pitchFamily="34" charset="0"/>
              </a:rPr>
              <a:t>Fiches Espaces</a:t>
            </a:r>
            <a:r>
              <a:rPr lang="fr-FR" sz="1200" dirty="0">
                <a:latin typeface="Arial" panose="020B0604020202020204" pitchFamily="34" charset="0"/>
                <a:cs typeface="Arial" panose="020B0604020202020204" pitchFamily="34" charset="0"/>
              </a:rPr>
              <a:t>.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Il pourra être envisagé (mais non obligatoire) de suivre une démarche environnementale orientée vers certains labels tels que : </a:t>
            </a:r>
          </a:p>
          <a:p>
            <a:pPr marL="628650" lvl="1" indent="-171450" algn="just">
              <a:buFont typeface="Wingdings" panose="05000000000000000000" pitchFamily="2" charset="2"/>
              <a:buChar char="§"/>
            </a:pPr>
            <a:r>
              <a:rPr lang="fr-FR" sz="1200" dirty="0">
                <a:latin typeface="Arial" panose="020B0604020202020204" pitchFamily="34" charset="0"/>
                <a:cs typeface="Arial" panose="020B0604020202020204" pitchFamily="34" charset="0"/>
              </a:rPr>
              <a:t>Labels Circolab et Cycle Up =&gt; label focalisé sur le réemploi des matériaux</a:t>
            </a:r>
          </a:p>
          <a:p>
            <a:pPr marL="628650" lvl="1" indent="-171450" algn="just">
              <a:buFont typeface="Wingdings" panose="05000000000000000000" pitchFamily="2" charset="2"/>
              <a:buChar char="§"/>
            </a:pPr>
            <a:r>
              <a:rPr lang="fr-FR" sz="1200" dirty="0">
                <a:latin typeface="Arial" panose="020B0604020202020204" pitchFamily="34" charset="0"/>
                <a:cs typeface="Arial" panose="020B0604020202020204" pitchFamily="34" charset="0"/>
              </a:rPr>
              <a:t>Label « Produit Biosourcé » =&gt; label focalisé sur la quantité de matière biosourcée mise en œuvre sur le projet pour la zone bureaux</a:t>
            </a:r>
            <a:endPar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algn="just"/>
            <a:endPar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algn="just"/>
            <a:r>
              <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Durabilité, Modularité &amp; Adaptabilité de l’ouvrage dans le temps : </a:t>
            </a:r>
          </a:p>
          <a:p>
            <a:pPr algn="just"/>
            <a:endParaRPr lang="fr-FR" sz="1200" dirty="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fr-FR" sz="1200" b="1" dirty="0">
                <a:latin typeface="Arial" panose="020B0604020202020204" pitchFamily="34" charset="0"/>
                <a:cs typeface="Arial" panose="020B0604020202020204" pitchFamily="34" charset="0"/>
              </a:rPr>
              <a:t>Durabilité</a:t>
            </a:r>
            <a:r>
              <a:rPr lang="fr-FR" sz="1200" dirty="0">
                <a:latin typeface="Arial" panose="020B0604020202020204" pitchFamily="34" charset="0"/>
                <a:cs typeface="Arial" panose="020B0604020202020204" pitchFamily="34" charset="0"/>
              </a:rPr>
              <a:t> : </a:t>
            </a:r>
          </a:p>
          <a:p>
            <a:pPr algn="just"/>
            <a:r>
              <a:rPr lang="fr-FR" sz="1200" dirty="0">
                <a:latin typeface="Arial" panose="020B0604020202020204" pitchFamily="34" charset="0"/>
                <a:cs typeface="Arial" panose="020B0604020202020204" pitchFamily="34" charset="0"/>
              </a:rPr>
              <a:t>La conception devra garantir que la durée de vie des matériaux/équipements utilisés correspond à la durée de vie prévisionnelle du bâtiment. Dans un usage normal : </a:t>
            </a:r>
          </a:p>
          <a:p>
            <a:pPr marL="628650" lvl="1" indent="-171450" algn="just">
              <a:buFont typeface="Wingdings" panose="05000000000000000000" pitchFamily="2" charset="2"/>
              <a:buChar char="§"/>
            </a:pPr>
            <a:r>
              <a:rPr lang="fr-FR" sz="1200" dirty="0">
                <a:latin typeface="Arial" panose="020B0604020202020204" pitchFamily="34" charset="0"/>
                <a:cs typeface="Arial" panose="020B0604020202020204" pitchFamily="34" charset="0"/>
              </a:rPr>
              <a:t>Équipements 20 ans </a:t>
            </a:r>
          </a:p>
          <a:p>
            <a:pPr marL="628650" lvl="1" indent="-171450" algn="just">
              <a:buFont typeface="Wingdings" panose="05000000000000000000" pitchFamily="2" charset="2"/>
              <a:buChar char="§"/>
            </a:pPr>
            <a:r>
              <a:rPr lang="fr-FR" sz="1200" dirty="0">
                <a:latin typeface="Arial" panose="020B0604020202020204" pitchFamily="34" charset="0"/>
                <a:cs typeface="Arial" panose="020B0604020202020204" pitchFamily="34" charset="0"/>
              </a:rPr>
              <a:t>Produits de second œuvre : 10 ans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matériaux / équipements choisis seront par définition : </a:t>
            </a:r>
          </a:p>
          <a:p>
            <a:pPr marL="628650" lvl="1" indent="-171450" algn="just">
              <a:buFont typeface="Arial" panose="020B0604020202020204" pitchFamily="34" charset="0"/>
              <a:buChar char="•"/>
            </a:pPr>
            <a:r>
              <a:rPr lang="fr-FR" sz="1200" dirty="0">
                <a:latin typeface="Arial" panose="020B0604020202020204" pitchFamily="34" charset="0"/>
                <a:cs typeface="Arial" panose="020B0604020202020204" pitchFamily="34" charset="0"/>
              </a:rPr>
              <a:t>Pérennes dans le temps, et la pérennité sera par exemple réellement atteinte avec des mécanismes de fixation de façade et de commande simples</a:t>
            </a:r>
          </a:p>
          <a:p>
            <a:pPr marL="628650" lvl="1" indent="-171450" algn="just">
              <a:buFont typeface="Arial" panose="020B0604020202020204" pitchFamily="34" charset="0"/>
              <a:buChar char="•"/>
            </a:pPr>
            <a:r>
              <a:rPr lang="fr-FR" sz="1200" dirty="0">
                <a:latin typeface="Arial" panose="020B0604020202020204" pitchFamily="34" charset="0"/>
                <a:cs typeface="Arial" panose="020B0604020202020204" pitchFamily="34" charset="0"/>
              </a:rPr>
              <a:t>Robustes</a:t>
            </a:r>
          </a:p>
          <a:p>
            <a:pPr marL="628650" lvl="1" indent="-171450" algn="just">
              <a:buFont typeface="Arial" panose="020B0604020202020204" pitchFamily="34" charset="0"/>
              <a:buChar char="•"/>
            </a:pPr>
            <a:r>
              <a:rPr lang="fr-FR" sz="1200" dirty="0">
                <a:latin typeface="Arial" panose="020B0604020202020204" pitchFamily="34" charset="0"/>
                <a:cs typeface="Arial" panose="020B0604020202020204" pitchFamily="34" charset="0"/>
              </a:rPr>
              <a:t>Adaptés à l’usage</a:t>
            </a:r>
          </a:p>
          <a:p>
            <a:pPr algn="just"/>
            <a:endParaRPr lang="fr-FR" sz="1200" dirty="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fr-FR" sz="1200" b="1" dirty="0">
                <a:latin typeface="Arial" panose="020B0604020202020204" pitchFamily="34" charset="0"/>
                <a:cs typeface="Arial" panose="020B0604020202020204" pitchFamily="34" charset="0"/>
              </a:rPr>
              <a:t>Modularité</a:t>
            </a:r>
            <a:r>
              <a:rPr lang="fr-FR" sz="1200" dirty="0">
                <a:latin typeface="Arial" panose="020B0604020202020204" pitchFamily="34" charset="0"/>
                <a:cs typeface="Arial" panose="020B0604020202020204" pitchFamily="34" charset="0"/>
              </a:rPr>
              <a:t> : </a:t>
            </a:r>
          </a:p>
          <a:p>
            <a:pPr algn="just"/>
            <a:r>
              <a:rPr lang="fr-FR" sz="1200" dirty="0">
                <a:latin typeface="Arial" panose="020B0604020202020204" pitchFamily="34" charset="0"/>
                <a:cs typeface="Arial" panose="020B0604020202020204" pitchFamily="34" charset="0"/>
              </a:rPr>
              <a:t>Les modes d’aménagement choisis devront privilégier la modularité afin de permettre l’adaptabilité du bâtiment aux métiers présents et futurs. L’aménagement devra répondre aux ambitions de flexibilité et de maintenance.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Sur la base de cette demande, la maitrise d’œuvre pourra justifier ses choix d’aménagement en vue d’une optimisation du coût, de la rapidité d’exécution, des réparations, etc.</a:t>
            </a:r>
          </a:p>
          <a:p>
            <a:pPr algn="just"/>
            <a:endParaRPr lang="fr-FR" sz="120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Choix constructif limitant l’impact environnemental de l’ouvrage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est demandé le recours à des matériels standardisés et la non-prolifération de systèmes différents pour remplir une même fonction. En outre les équipements seront sélectionnés pour leur robustesse et leur pérennité.</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matériaux choisis pour le projet architectural pourront privilégier le réemploi, par exemple en déployant des familles de matériaux issus d’une filière de réemploi.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les matériaux neufs mis en place, le groupement favorisera des matériaux biosourcés et/ou géosourcés avant d’utiliser des matériaux conventionnels.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tous les cas, le meilleur compromis technique, environnemental, économique doit être réalisé et justifié s’il privilégie la filière dite conventionnelle.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petit matériel courant tel que l’appareillage électrique, la robinetterie, la quincaillerie, devra être conçu dans un grand souci d’accessibilité et de standardisation. Son remplacement devra pouvoir s’effectuer très aisément.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Quantité et qualité de bois mis en œuvre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Tout le bois mis en œuvre sur le projet devra être certifié FSC ou PEFC.</a:t>
            </a:r>
          </a:p>
          <a:p>
            <a:pPr algn="just"/>
            <a:endParaRPr lang="fr-FR" sz="1200" dirty="0">
              <a:latin typeface="Arial" panose="020B0604020202020204" pitchFamily="34" charset="0"/>
              <a:cs typeface="Arial" panose="020B0604020202020204" pitchFamily="34" charset="0"/>
            </a:endParaRP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8B75DD45-10BD-8AB2-CD11-165B8184552C}"/>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Conception Bas carbone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96064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72082"/>
            <a:ext cx="11585196" cy="5159269"/>
          </a:xfrm>
          <a:prstGeom prst="rect">
            <a:avLst/>
          </a:prstGeom>
          <a:noFill/>
        </p:spPr>
        <p:txBody>
          <a:bodyPr wrap="square" numCol="2" spcCol="360000" rtlCol="0">
            <a:noAutofit/>
          </a:bodyPr>
          <a:lstStyle>
            <a:defPPr>
              <a:defRPr lang="fr-FR"/>
            </a:defPPr>
            <a:lvl1pPr algn="just">
              <a:defRPr sz="1200" b="1" u="sng" kern="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defRPr>
            </a:lvl1pPr>
            <a:lvl2pPr marL="628650" lvl="1" indent="-171450">
              <a:buFont typeface="Wingdings" panose="05000000000000000000" pitchFamily="2" charset="2"/>
              <a:buChar char="§"/>
              <a:defRPr sz="1200">
                <a:latin typeface="Arial" panose="020B0604020202020204" pitchFamily="34" charset="0"/>
                <a:ea typeface="Open Sans" panose="020B0606030504020204" pitchFamily="34" charset="0"/>
                <a:cs typeface="Arial" panose="020B0604020202020204" pitchFamily="34" charset="0"/>
              </a:defRPr>
            </a:lvl2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Afin de réaliser l’ouvrage le plus performant sur le point énergétique, il convient de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 privilégier les solutions low-tech pour les équipements,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Améliorer l’aptitude du bâtiment à réduire ses besoins énergétiques, en été comme en hiver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fr-FR" b="0" u="none" kern="1200" dirty="0">
                <a:solidFill>
                  <a:prstClr val="black"/>
                </a:solidFill>
                <a:ea typeface="Open Sans" panose="020B0606030504020204" pitchFamily="34" charset="0"/>
              </a:rPr>
              <a:t>Assurer le confort été sur le bâtiment</a:t>
            </a: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Améliorer l’imperméabilité à l’air de l’enveloppe.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a:defRPr/>
            </a:pPr>
            <a:r>
              <a:rPr lang="fr-FR" b="0" u="none" kern="1200" dirty="0">
                <a:solidFill>
                  <a:prstClr val="black"/>
                </a:solidFill>
                <a:ea typeface="Open Sans" panose="020B0606030504020204" pitchFamily="34" charset="0"/>
              </a:rPr>
              <a:t>Pour l’ensemble du bâti, la maîtrise d’œuvre recherchera par son projet à optimiser au mieux la conception pour diminuer les besoins d’énergies nécessaires à l’utilisation de l’ouvrage, tout en assurant le confort thermique des locaux et un bon niveau d’éclairage.</a:t>
            </a:r>
          </a:p>
          <a:p>
            <a:pPr>
              <a:defRPr/>
            </a:pPr>
            <a:endParaRPr lang="fr-FR" b="0" u="none" kern="1200" dirty="0">
              <a:solidFill>
                <a:prstClr val="black"/>
              </a:solidFill>
              <a:ea typeface="Open Sans" panose="020B0606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En cas de modification du système de chauffage, une étude justificative et spécifique à l'opération du choix du système de chauffage devra être réalisée.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Cette démarche de conception aboutira à une réduction significative des consommations d’énergie.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Etanchéité à l’air des constructions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lvl="0">
              <a:defRPr/>
            </a:pPr>
            <a:r>
              <a:rPr lang="fr-FR" b="0" u="none" kern="1200" dirty="0">
                <a:solidFill>
                  <a:prstClr val="black"/>
                </a:solidFill>
                <a:ea typeface="Open Sans" panose="020B0606030504020204" pitchFamily="34" charset="0"/>
              </a:rPr>
              <a:t>En cas de modifications des façades et de changement des menuiseries,</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 les points de vigilance suivants devront être traités afin d’</a:t>
            </a:r>
            <a:r>
              <a:rPr lang="fr-FR" b="0" u="none" kern="1200" dirty="0">
                <a:solidFill>
                  <a:prstClr val="black"/>
                </a:solidFill>
                <a:ea typeface="Open Sans" panose="020B0606030504020204" pitchFamily="34" charset="0"/>
              </a:rPr>
              <a:t>assurer un niveau de perméabilité le plus faible possible </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continuité de l’étanchéité à l’air sera assurée tout au long du contact entre volume chauffé et extérieur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courants d’air à l’intérieur du bâtiment, liés à l’ouverture des portes extérieures, seront étudiées et réduits au minimum afin de ne pas gêner le fonctionnement du bâtiment et le confort des usagers.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Pour ce qui est du classement européen AEV (perméabilité à l’air, étanchéité à l’eau et résistance au vent), la classe A4 (faible perméabilité) sera un minimum.</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passages de gaines et câbles électriques au travers de la peau étanche seront grandement limités (locaux électriques positionnés à l’intérieur du bâtiment, étanche à l’air).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Ces passages comme l’ensemble des points traversant la paroi feront l’objet d’un traitement approprié pour supprimer les sources de fuites d’air (calfeutrement, joint, adhésifs, etc…).</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Ces points seront anticipés dès la conception pour minimiser les sources de fuites et suivis avec une grande vigilance lors de l’exécution.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fr-FR" b="0" u="none" kern="1200" dirty="0">
              <a:solidFill>
                <a:prstClr val="black"/>
              </a:solidFill>
              <a:ea typeface="Open Sans" panose="020B0606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Ponts thermiques</a:t>
            </a: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Dès lors que les parois en contact avec l’extérieur font l’objet d’un travail d’isolation conséquent, les ponts thermiques représentent une part potentiellement très importante des déperditions de chaleur par l’enveloppe du bâtiment. La conception et la mise en œuvre seront faites dans un souci de minimiser ces sources de déperditions.</a:t>
            </a:r>
          </a:p>
          <a:p>
            <a:pPr marR="0" lvl="0" algn="just" defTabSz="914400" rtl="0" eaLnBrk="1" fontAlgn="auto" latinLnBrk="0" hangingPunct="1">
              <a:lnSpc>
                <a:spcPct val="100000"/>
              </a:lnSpc>
              <a:spcBef>
                <a:spcPts val="0"/>
              </a:spcBef>
              <a:spcAft>
                <a:spcPts val="0"/>
              </a:spcAft>
              <a:buClrTx/>
              <a:buSzTx/>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Performances énergétiques</a:t>
            </a:r>
          </a:p>
        </p:txBody>
      </p:sp>
    </p:spTree>
    <p:extLst>
      <p:ext uri="{BB962C8B-B14F-4D97-AF65-F5344CB8AC3E}">
        <p14:creationId xmlns:p14="http://schemas.microsoft.com/office/powerpoint/2010/main" val="1284543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Confort hygrothermique</a:t>
            </a:r>
          </a:p>
        </p:txBody>
      </p:sp>
      <p:sp>
        <p:nvSpPr>
          <p:cNvPr id="11" name="ZoneTexte 10">
            <a:extLst>
              <a:ext uri="{FF2B5EF4-FFF2-40B4-BE49-F238E27FC236}">
                <a16:creationId xmlns:a16="http://schemas.microsoft.com/office/drawing/2014/main" id="{143F3C55-4BE4-DA8C-8F25-D9CEE330ED05}"/>
              </a:ext>
            </a:extLst>
          </p:cNvPr>
          <p:cNvSpPr txBox="1"/>
          <p:nvPr/>
        </p:nvSpPr>
        <p:spPr>
          <a:xfrm>
            <a:off x="106435" y="1227374"/>
            <a:ext cx="11747209" cy="3939540"/>
          </a:xfrm>
          <a:prstGeom prst="rect">
            <a:avLst/>
          </a:prstGeom>
          <a:noFill/>
        </p:spPr>
        <p:txBody>
          <a:bodyPr wrap="square" numCol="2">
            <a:spAutoFit/>
          </a:bodyPr>
          <a:lstStyle/>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Afin de réaliser les conditions de confort hygrothermique, il convient :</a:t>
            </a: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D’améliorer l’aptitude du bâtiment à favoriser de bonnes conditions de confort hygrothermique,</a:t>
            </a:r>
            <a:r>
              <a:rPr kumimoji="0" lang="fr-FR" sz="1200" b="0" i="0" u="none" strike="noStrike" kern="1200" cap="none" spc="0" normalizeH="0" baseline="0" noProof="0" dirty="0">
                <a:ln>
                  <a:noFill/>
                </a:ln>
                <a:solidFill>
                  <a:prstClr val="black"/>
                </a:solidFill>
                <a:effectLst/>
                <a:highlight>
                  <a:srgbClr val="00FFFF"/>
                </a:highlight>
                <a:uLnTx/>
                <a:uFillTx/>
                <a:latin typeface="Calibri"/>
                <a:ea typeface="Open Sans" panose="020B0606030504020204" pitchFamily="34" charset="0"/>
                <a:cs typeface="+mn-cs"/>
              </a:rPr>
              <a:t> </a:t>
            </a:r>
            <a:endParaRPr kumimoji="0" lang="fr-FR" sz="1200" b="0" i="0" u="none" strike="noStrike" kern="1200" cap="none" spc="0" normalizeH="0" baseline="0" noProof="0" dirty="0">
              <a:ln>
                <a:noFill/>
              </a:ln>
              <a:solidFill>
                <a:prstClr val="black"/>
              </a:solidFill>
              <a:effectLst/>
              <a:highlight>
                <a:srgbClr val="00FFFF"/>
              </a:highlight>
              <a:uLnTx/>
              <a:uFillTx/>
              <a:latin typeface="Arial" panose="020B0604020202020204" pitchFamily="34" charset="0"/>
              <a:ea typeface="Open Sans" panose="020B0606030504020204" pitchFamily="34" charset="0"/>
              <a:cs typeface="Arial" panose="020B0604020202020204" pitchFamily="34" charset="0"/>
            </a:endParaRP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 regrouper les locaux à besoin hygrothermique homogène,</a:t>
            </a: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Définir / obtenir un niveau adéquat de température dans les espaces. Les caractéristiques et température de consigne à atteindre par local, sont détaillées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D’assurer la stabilité des températures en période d’occupation. Chaque occupant d’un espace soumis à occupation prolongée devra disposé d’un dispositif simple et réglementaire assurant le redémarrage du chauffage avant le début de la période d’occupation et le réglage pendant la durée d’occupation (+/-2°C par rapport à une température de consigne définie dans les fiches espaces),</a:t>
            </a: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 limiter la vitesse d’air à 0,15 m/s dans les locaux à occupation prolongée en hiver comme en été.</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352425" marR="0" lvl="0" indent="-171450" algn="just" defTabSz="914400" rtl="0" eaLnBrk="1" fontAlgn="auto" latinLnBrk="0" hangingPunct="1">
              <a:lnSpc>
                <a:spcPct val="100000"/>
              </a:lnSpc>
              <a:spcBef>
                <a:spcPts val="600"/>
              </a:spcBef>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 réduire le bruit afin d’assurer le confort acoustique dans les espaces. </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simulation thermique dynamique justifiant des températures de confort est demandé pour les zones à occupation prolongée (plus d’une heure en continue dans le même espace), afin d’évaluer le confort hygrothermique des locaux où cela est un enjeu. </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s’agira d’optimiser le potentiel bioclimatique afin de garantir des ambiances thermiques homogènes, en hiver comme en été. Il devra être possible de gérer les inconforts ponctuels. Par exemple : en ayant recours au rafraîchissement nocturne, à la ventilation naturelle, à la prise en compte du rayonnement du soleil via des dispositions manuelles et sectorisées.</a:t>
            </a:r>
          </a:p>
          <a:p>
            <a:pPr marL="180975" marR="0" lvl="0" indent="0" algn="just" defTabSz="914400" rtl="0" eaLnBrk="1" fontAlgn="auto" latinLnBrk="0" hangingPunct="1">
              <a:lnSpc>
                <a:spcPct val="100000"/>
              </a:lnSpc>
              <a:spcBef>
                <a:spcPts val="600"/>
              </a:spcBef>
              <a:spcAft>
                <a:spcPts val="60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180975" marR="0" lvl="0" indent="0" algn="just" defTabSz="914400" rtl="0" eaLnBrk="1" fontAlgn="auto" latinLnBrk="0" hangingPunct="1">
              <a:lnSpc>
                <a:spcPct val="100000"/>
              </a:lnSpc>
              <a:spcBef>
                <a:spcPts val="600"/>
              </a:spcBef>
              <a:spcAft>
                <a:spcPts val="60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80975" marR="0" lvl="0" indent="0" algn="just" defTabSz="914400" rtl="0" eaLnBrk="1" fontAlgn="auto" latinLnBrk="0" hangingPunct="1">
              <a:lnSpc>
                <a:spcPct val="100000"/>
              </a:lnSpc>
              <a:spcBef>
                <a:spcPts val="600"/>
              </a:spcBef>
              <a:spcAft>
                <a:spcPts val="60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180975" marR="0" lvl="0" indent="0" algn="just" defTabSz="914400" rtl="0" eaLnBrk="1" fontAlgn="auto" latinLnBrk="0" hangingPunct="1">
              <a:lnSpc>
                <a:spcPct val="100000"/>
              </a:lnSpc>
              <a:spcBef>
                <a:spcPts val="600"/>
              </a:spcBef>
              <a:spcAft>
                <a:spcPts val="60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1221415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Confort visuel</a:t>
            </a:r>
          </a:p>
        </p:txBody>
      </p:sp>
      <p:sp>
        <p:nvSpPr>
          <p:cNvPr id="11" name="ZoneTexte 10">
            <a:extLst>
              <a:ext uri="{FF2B5EF4-FFF2-40B4-BE49-F238E27FC236}">
                <a16:creationId xmlns:a16="http://schemas.microsoft.com/office/drawing/2014/main" id="{143F3C55-4BE4-DA8C-8F25-D9CEE330ED05}"/>
              </a:ext>
            </a:extLst>
          </p:cNvPr>
          <p:cNvSpPr txBox="1"/>
          <p:nvPr/>
        </p:nvSpPr>
        <p:spPr>
          <a:xfrm>
            <a:off x="106435" y="1227374"/>
            <a:ext cx="11747209" cy="5594096"/>
          </a:xfrm>
          <a:prstGeom prst="rect">
            <a:avLst/>
          </a:prstGeom>
          <a:noFill/>
        </p:spPr>
        <p:txBody>
          <a:bodyPr wrap="square" numCol="2">
            <a:spAutoFit/>
          </a:bodyPr>
          <a:lstStyle/>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Afin de réaliser les conditions de confort visuel, il convient d’assurer :</a:t>
            </a:r>
          </a:p>
          <a:p>
            <a:pPr marL="352425" marR="0" lvl="0" indent="-1714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éclairage naturel optimal en termes de confort afin de profiter au mieux de la lumière naturelle dans les espaces le nécessitant. Le concepteur doit assurer un niveau d’éclairement suffisant pour les tâches visuelles à accomplir et limiter les risques d’éblouissement produits par le soleil (direct ou indirect).</a:t>
            </a:r>
          </a:p>
          <a:p>
            <a:pPr marL="352425" marR="0" lvl="0" indent="-1714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éclairage artificiel satisfaisant devra être prévu en l’absence ou en complément de lumière naturelle : obtention d’un niveau d’éclairement artificiel suffisant, limitation des risques d’éblouissement par les luminaires, qualité de la lumière émise en termes de rendu des couleurs et de couleur apparente.</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caractéristiques et performances d’éclairage à atteindre par local, sont détaillées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 </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étude en autonomie en lumière jour est demandé pour les zones à occupation prolongée (plus d’une heure en continue dans le même espace) dans les locaux propres à la CCI, afin de justifier l’apport de lumière naturelle dans les locaux. </a:t>
            </a:r>
          </a:p>
          <a:p>
            <a:pPr marL="180975" algn="just">
              <a:spcBef>
                <a:spcPts val="600"/>
              </a:spcBef>
              <a:spcAft>
                <a:spcPts val="600"/>
              </a:spcAft>
            </a:pPr>
            <a:r>
              <a:rPr lang="fr-FR" sz="1200" dirty="0">
                <a:latin typeface="Arial" panose="020B0604020202020204" pitchFamily="34" charset="0"/>
                <a:cs typeface="Arial" panose="020B0604020202020204" pitchFamily="34" charset="0"/>
              </a:rPr>
              <a:t>Les couleurs clairs seront privilégiées, le cloisonnement devra être limité le plus possible.</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conviendra donc de : </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Limiter la pollution visuelle nocturne : </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modification de l’éclairage extérieur, afin de préserver la biodiversité autour du et sur le site et réduire le gaspillage énergétique propre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à la CCI</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l’éclairage extérieur (sauf éclairage de sécurité) sera automatiquement éteint entre 22h00 et 07h00.</a:t>
            </a:r>
          </a:p>
          <a:p>
            <a:pPr marL="177800" marR="0" lvl="2" indent="0" algn="just" defTabSz="914400" rtl="0" eaLnBrk="1" fontAlgn="auto" latinLnBrk="0" hangingPunct="1">
              <a:lnSpc>
                <a:spcPts val="1600"/>
              </a:lnSpc>
              <a:spcBef>
                <a:spcPts val="1200"/>
              </a:spcBef>
              <a:spcAft>
                <a:spcPts val="600"/>
              </a:spcAft>
              <a:buClr>
                <a:srgbClr val="92D050"/>
              </a:buClr>
              <a:buSzTx/>
              <a:buFontTx/>
              <a:buNone/>
              <a:tabLst>
                <a:tab pos="673100" algn="l"/>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Fournir un é</a:t>
            </a: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clairage naturel</a:t>
            </a: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 suffisant et de qualité : </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naturel participant largement à la qualité de vie et au confort des usagers, tous les locaux à occupation prolongée devront impérativement disposer d’accès à la lumière naturelle et à des vues sur l’extérieur à l’exception des locaux de stockage et autres locaux techniques de type chaufferie.</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l’autonomie en lumière jour des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bureaux</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l’objectif est de respecter un pourcentage compris entre 10 et 45% de temps sur les heures de jour de la période d’occupation avec plus de 300 lux sur 60% de la surface de plan utile. </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On veillera à supprimer l'éblouissement des usagers et la perturbation de l’activité de travail (réfléchissement sur parois murales, sol et plafond de travail). L’obtention d’un éclairage uniforme dans la plupart des locaux devra être un objectif constant. </a:t>
            </a:r>
          </a:p>
          <a:p>
            <a:pPr marL="177800" marR="0" lvl="0" indent="0" algn="just" defTabSz="914400" rtl="0" eaLnBrk="1" fontAlgn="auto" latinLnBrk="0" hangingPunct="1">
              <a:lnSpc>
                <a:spcPts val="1600"/>
              </a:lnSpc>
              <a:spcBef>
                <a:spcPts val="0"/>
              </a:spcBef>
              <a:spcAft>
                <a:spcPts val="600"/>
              </a:spcAft>
              <a:buClrTx/>
              <a:buSzTx/>
              <a:buFontTx/>
              <a:buNone/>
              <a:tabLst/>
              <a:defRPr/>
            </a:pPr>
            <a:r>
              <a:rPr lang="fr-FR" sz="1200" b="1" dirty="0">
                <a:solidFill>
                  <a:prstClr val="black"/>
                </a:solidFill>
                <a:latin typeface="Arial" panose="020B0604020202020204" pitchFamily="34" charset="0"/>
                <a:ea typeface="Open Sans" panose="020B0606030504020204" pitchFamily="34" charset="0"/>
                <a:cs typeface="Arial" panose="020B0604020202020204" pitchFamily="34" charset="0"/>
              </a:rPr>
              <a:t>Une attention particulière sera porter sur l’aile A du bâtiment</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plus sombre que l’aile B. En particulier les salles côté rue, assombries par les arbres et auvents présents.</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est recommandé de favoriser l'éclairage naturel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circulations centrales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qui en sont actuellement dépourvues,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dès lors que la maîtrise des coûts est garantie.</a:t>
            </a:r>
          </a:p>
          <a:p>
            <a:pPr marL="180975"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sources d’éclairage naturel éventuelles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sanitaires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et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vestiaires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devront être pourvues d’une protection discrétionnaire et positionnée en hauteur.</a:t>
            </a:r>
          </a:p>
        </p:txBody>
      </p:sp>
    </p:spTree>
    <p:extLst>
      <p:ext uri="{BB962C8B-B14F-4D97-AF65-F5344CB8AC3E}">
        <p14:creationId xmlns:p14="http://schemas.microsoft.com/office/powerpoint/2010/main" val="487542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3988837"/>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highlight>
                <a:srgbClr val="FFE699"/>
              </a:highligh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Confort visuel</a:t>
            </a:r>
          </a:p>
        </p:txBody>
      </p:sp>
      <p:sp>
        <p:nvSpPr>
          <p:cNvPr id="9" name="ZoneTexte 8">
            <a:extLst>
              <a:ext uri="{FF2B5EF4-FFF2-40B4-BE49-F238E27FC236}">
                <a16:creationId xmlns:a16="http://schemas.microsoft.com/office/drawing/2014/main" id="{0430419A-48CE-A6F8-39FB-4BED7B36A458}"/>
              </a:ext>
            </a:extLst>
          </p:cNvPr>
          <p:cNvSpPr txBox="1"/>
          <p:nvPr/>
        </p:nvSpPr>
        <p:spPr>
          <a:xfrm>
            <a:off x="106435" y="1128364"/>
            <a:ext cx="11585196" cy="5049396"/>
          </a:xfrm>
          <a:prstGeom prst="rect">
            <a:avLst/>
          </a:prstGeom>
          <a:noFill/>
        </p:spPr>
        <p:txBody>
          <a:bodyPr wrap="square" numCol="2">
            <a:spAutoFit/>
          </a:bodyPr>
          <a:lstStyle/>
          <a:p>
            <a:pPr marL="177800" marR="0" lvl="2" indent="0" algn="just" defTabSz="914400" rtl="0" eaLnBrk="1" fontAlgn="auto" latinLnBrk="0" hangingPunct="1">
              <a:lnSpc>
                <a:spcPts val="1600"/>
              </a:lnSpc>
              <a:spcBef>
                <a:spcPts val="1200"/>
              </a:spcBef>
              <a:spcAft>
                <a:spcPts val="600"/>
              </a:spcAft>
              <a:buClr>
                <a:srgbClr val="92D050"/>
              </a:buClr>
              <a:buSzTx/>
              <a:buFontTx/>
              <a:buNone/>
              <a:tabLst>
                <a:tab pos="673100" algn="l"/>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Fournir un é</a:t>
            </a: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clairage </a:t>
            </a: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a</a:t>
            </a: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rtificiel</a:t>
            </a: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 complémentaire et sécuritaire :</a:t>
            </a: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 </a:t>
            </a: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endParaRPr>
          </a:p>
          <a:p>
            <a:pPr marL="177800" marR="0" lvl="2" indent="0" algn="just" defTabSz="914400" rtl="0" eaLnBrk="1" fontAlgn="auto" latinLnBrk="0" hangingPunct="1">
              <a:lnSpc>
                <a:spcPts val="1600"/>
              </a:lnSpc>
              <a:spcBef>
                <a:spcPts val="1200"/>
              </a:spcBef>
              <a:spcAft>
                <a:spcPts val="600"/>
              </a:spcAft>
              <a:buClr>
                <a:srgbClr val="92D050"/>
              </a:buClr>
              <a:buSzTx/>
              <a:buFontTx/>
              <a:buNone/>
              <a:tabLst>
                <a:tab pos="673100" algn="l"/>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complément de l’apport en lumière naturel, l’éclairage artificiel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sera un complément à l’éclairage naturel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locaux. Il s’adaptera donc en fonction de la présence des utilisateurs et des apports d’éclairage naturel.</a:t>
            </a:r>
          </a:p>
          <a:p>
            <a:pPr marL="177800" marR="0" lvl="2" indent="0" algn="just" defTabSz="914400" rtl="0" eaLnBrk="1" fontAlgn="auto" latinLnBrk="0" hangingPunct="1">
              <a:lnSpc>
                <a:spcPts val="1600"/>
              </a:lnSpc>
              <a:spcBef>
                <a:spcPts val="1200"/>
              </a:spcBef>
              <a:spcAft>
                <a:spcPts val="600"/>
              </a:spcAft>
              <a:buClr>
                <a:srgbClr val="92D050"/>
              </a:buClr>
              <a:buSzTx/>
              <a:buFontTx/>
              <a:buNone/>
              <a:tabLst>
                <a:tab pos="673100" algn="l"/>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On attachera une importance particulière à la prévention de tout phénomène d’éblouissement (fourniture de grilles de défilement sur les luminaires, …) ainsi qu’aux dispositions prises pour permettre aux usagers de maîtriser leur ambiance visuelle. Les préconisations de la norme 12464-1 seront respectées, notamment : </a:t>
            </a:r>
          </a:p>
          <a:p>
            <a:pPr marL="349250" marR="0" lvl="2" indent="-171450" algn="just" defTabSz="914400" rtl="0" eaLnBrk="1" fontAlgn="auto" latinLnBrk="0" hangingPunct="1">
              <a:lnSpc>
                <a:spcPts val="1600"/>
              </a:lnSpc>
              <a:spcBef>
                <a:spcPts val="1200"/>
              </a:spcBef>
              <a:spcAft>
                <a:spcPts val="600"/>
              </a:spcAft>
              <a:buClrTx/>
              <a:buSzTx/>
              <a:buFont typeface="Arial" panose="020B0604020202020204" pitchFamily="34" charset="0"/>
              <a:buChar char="•"/>
              <a:tabLst>
                <a:tab pos="673100" algn="l"/>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L’éclairage choisi devra être diffus et indirect, pour éviter tout éblouissement (UGR&lt;19 pour les bureaux et salles de réunion). </a:t>
            </a:r>
          </a:p>
          <a:p>
            <a:pPr marL="349250" marR="0" lvl="0" indent="-171450" algn="just" defTabSz="914400" rtl="0" eaLnBrk="1" fontAlgn="auto" latinLnBrk="0" hangingPunct="1">
              <a:lnSpc>
                <a:spcPts val="1600"/>
              </a:lnSpc>
              <a:spcBef>
                <a:spcPts val="0"/>
              </a:spcBef>
              <a:spcAft>
                <a:spcPts val="600"/>
              </a:spcAft>
              <a:buClrTx/>
              <a:buSzTx/>
              <a:buFont typeface="Arial" panose="020B0604020202020204" pitchFamily="34" charset="0"/>
              <a:buChar char="•"/>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Une étude d’éclairement artificiel sera réalisée pour justifier l’atteinte d’éclairement moyen du site. </a:t>
            </a:r>
          </a:p>
          <a:p>
            <a:pPr marL="349250" marR="0" lvl="0" indent="-171450" algn="just" defTabSz="914400" rtl="0" eaLnBrk="1" fontAlgn="auto" latinLnBrk="0" hangingPunct="1">
              <a:lnSpc>
                <a:spcPts val="1600"/>
              </a:lnSpc>
              <a:spcBef>
                <a:spcPts val="0"/>
              </a:spcBef>
              <a:spcAft>
                <a:spcPts val="600"/>
              </a:spcAft>
              <a:buClrTx/>
              <a:buSzTx/>
              <a:buFont typeface="Arial" panose="020B0604020202020204" pitchFamily="34" charset="0"/>
              <a:buChar char="•"/>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 nombre de luminaires dans chaque pièce sera optimisé et réduit au minimum nécessaire pour répondre aux besoins.</a:t>
            </a:r>
          </a:p>
          <a:p>
            <a:pPr marL="177800" marR="0" lvl="0" indent="0" algn="just" defTabSz="914400" rtl="0" eaLnBrk="1" fontAlgn="auto" latinLnBrk="0" hangingPunct="1">
              <a:lnSpc>
                <a:spcPts val="1600"/>
              </a:lnSpc>
              <a:spcBef>
                <a:spcPts val="0"/>
              </a:spcBef>
              <a:spcAft>
                <a:spcPts val="60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Bien étudié, l’éclairage peut servir de ligne guide</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avertir des dangers et contribuer à améliorer la signalétique et la sécurité des lieux : éclairage des marches, plans inclinés, plinthes et obstacles lorsqu’ils se trouvent dans la pénombre. </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générant des bruits parasites sera proscrit.</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devra pouvoir être géré manuellement par les utilisateurs pour les zones à occupation prolongée et de manière automatique pour les zones de passages. Tout éclairage artificiel (sauf l’éclairage de sécurité intérieur) devra être coupé automatiquement entre 21h00 et 06h00 du matin.</a:t>
            </a:r>
          </a:p>
          <a:p>
            <a:pPr marL="177800" marR="0" lvl="0" indent="0" algn="just" defTabSz="914400" rtl="0" eaLnBrk="1" fontAlgn="auto" latinLnBrk="0" hangingPunct="1">
              <a:lnSpc>
                <a:spcPts val="1600"/>
              </a:lnSpc>
              <a:spcBef>
                <a:spcPts val="0"/>
              </a:spcBef>
              <a:spcAft>
                <a:spcPts val="60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 zoning de l’éclairage artificiel des circulations doit permettre d’éclairer simultanément toute la longueur de chaque circulation verticale. </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Prévoir un é</a:t>
            </a:r>
            <a:r>
              <a:rPr kumimoji="0" lang="x-none"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clairage de sécurité</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disjoncteur différentiel assurera globalement la continuité de service. </a:t>
            </a:r>
          </a:p>
          <a:p>
            <a:pPr marL="177800" marR="0" lvl="0" indent="0" algn="just" defTabSz="914400" rtl="0" eaLnBrk="1" fontAlgn="auto" latinLnBrk="0" hangingPunct="1">
              <a:lnSpc>
                <a:spcPts val="1600"/>
              </a:lnSpc>
              <a:spcBef>
                <a:spcPts val="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besoin d’éclairage de sécurité s’applique également aux circulations.</a:t>
            </a:r>
          </a:p>
          <a:p>
            <a:pPr marL="514350" marR="0" lvl="0" indent="-1714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t>
            </a:r>
            <a:r>
              <a:rPr kumimoji="0" lang="x-none"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’éclairage de sécurité sera réalisé sur batterie</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514350" marR="0" lvl="0" indent="-171450" algn="just"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x-none"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de balisage permettra la reconnaissance des obstacles, la signalisation des cheminements et l’indication des changements de direction</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177800" marR="0" lvl="0" indent="0" algn="just" defTabSz="914400" rtl="0" eaLnBrk="1" fontAlgn="auto" latinLnBrk="0" hangingPunct="1">
              <a:lnSpc>
                <a:spcPts val="1600"/>
              </a:lnSpc>
              <a:spcBef>
                <a:spcPts val="0"/>
              </a:spcBef>
              <a:spcAft>
                <a:spcPts val="60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3300507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04FE-016A-69F2-B59F-2BF32AC41A7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AE6F471D-FFB0-CFDF-A1A4-FBB820B853F8}"/>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5BC5CA2C-C962-07A7-0EB8-20820C34E6AA}"/>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19</a:t>
            </a:fld>
            <a:endParaRPr lang="fr-FR" dirty="0"/>
          </a:p>
        </p:txBody>
      </p:sp>
      <p:pic>
        <p:nvPicPr>
          <p:cNvPr id="14" name="Image 13">
            <a:extLst>
              <a:ext uri="{FF2B5EF4-FFF2-40B4-BE49-F238E27FC236}">
                <a16:creationId xmlns:a16="http://schemas.microsoft.com/office/drawing/2014/main" id="{CDD93CC1-0CE3-870A-66AB-9FF983EF16AE}"/>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3B838947-B80A-88DC-6B8D-4DD0966B2675}"/>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Principes généraux</a:t>
            </a:r>
          </a:p>
        </p:txBody>
      </p:sp>
      <p:sp>
        <p:nvSpPr>
          <p:cNvPr id="3" name="ZoneTexte 2">
            <a:extLst>
              <a:ext uri="{FF2B5EF4-FFF2-40B4-BE49-F238E27FC236}">
                <a16:creationId xmlns:a16="http://schemas.microsoft.com/office/drawing/2014/main" id="{FFA79EAE-E7ED-A88B-9151-D6CA7332878D}"/>
              </a:ext>
            </a:extLst>
          </p:cNvPr>
          <p:cNvSpPr txBox="1"/>
          <p:nvPr/>
        </p:nvSpPr>
        <p:spPr>
          <a:xfrm>
            <a:off x="268448" y="1258877"/>
            <a:ext cx="11585196" cy="5238792"/>
          </a:xfrm>
          <a:prstGeom prst="rect">
            <a:avLst/>
          </a:prstGeom>
          <a:noFill/>
        </p:spPr>
        <p:txBody>
          <a:bodyPr wrap="square" numCol="2" spcCol="360000" rtlCol="0">
            <a:noAutofit/>
          </a:bodyPr>
          <a:lstStyle/>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Afin de réaliser les conditions de confort acoustique, il convient de mettre en place des mesures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Permettant de limiter les nuisances issues de l’extérieur envers les riverains et les occupants du site,</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d’assurer un confort acoustique intérieur pour les utilisateurs du site.</a:t>
            </a:r>
          </a:p>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Les caractéristiques et performances acoustiques à atteindre par local, sont détaillées dans les </a:t>
            </a:r>
            <a:r>
              <a:rPr lang="fr-FR" sz="1200" b="1"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Fiches Espaces</a:t>
            </a:r>
            <a:r>
              <a:rPr lang="fr-FR" sz="120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 </a:t>
            </a:r>
          </a:p>
          <a:p>
            <a:pPr algn="just"/>
            <a:endParaRPr lang="fr-FR" sz="1200" u="none" kern="1200" dirty="0">
              <a:solidFill>
                <a:schemeClr val="tx1"/>
              </a:solidFill>
              <a:latin typeface="Arial" panose="020B0604020202020204" pitchFamily="34" charset="0"/>
              <a:ea typeface="Open Sans" panose="020B0606030504020204" pitchFamily="34" charset="0"/>
              <a:cs typeface="Arial" panose="020B0604020202020204" pitchFamily="34" charset="0"/>
            </a:endParaRPr>
          </a:p>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Une </a:t>
            </a:r>
            <a:r>
              <a:rPr lang="fr-FR" sz="1200" b="1"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étude acoustique </a:t>
            </a: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spécifique devra être menée par un acousticien qualifié, pour justifier des solutions identifiées afin d’atteindre les objectifs fixés et de respecter l'Arrêté du 13 avril 2017 relatif aux caractéristiques acoustiques des bâtiments existants lors de travaux de rénovation importants.</a:t>
            </a:r>
          </a:p>
          <a:p>
            <a:pPr marL="177800" lvl="2" algn="just">
              <a:lnSpc>
                <a:spcPts val="1600"/>
              </a:lnSpc>
              <a:spcBef>
                <a:spcPts val="1200"/>
              </a:spcBef>
              <a:spcAft>
                <a:spcPts val="600"/>
              </a:spcAft>
              <a:buClr>
                <a:srgbClr val="92D050"/>
              </a:buClr>
              <a:tabLst>
                <a:tab pos="673100" algn="l"/>
              </a:tabLst>
            </a:pPr>
            <a:r>
              <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Ambiance acoustique extérieure :</a:t>
            </a:r>
            <a:endParaRPr lang="fr-FR" sz="1200" b="1" u="sng" kern="0" dirty="0">
              <a:solidFill>
                <a:srgbClr val="267A37"/>
              </a:solidFill>
              <a:effectLst>
                <a:glow>
                  <a:srgbClr val="000000"/>
                </a:glow>
                <a:outerShdw sx="0" sy="0">
                  <a:srgbClr val="000000"/>
                </a:outerShdw>
                <a:reflection stA="0" endPos="0" fadeDir="0" sx="0" sy="0"/>
              </a:effectLst>
              <a:highlight>
                <a:srgbClr val="00FFFF"/>
              </a:highlight>
              <a:latin typeface="Arial" panose="020B0604020202020204" pitchFamily="34" charset="0"/>
              <a:cs typeface="Arial" panose="020B0604020202020204" pitchFamily="34" charset="0"/>
            </a:endParaRPr>
          </a:p>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Afin de créer une ambiance extérieure acoustique satisfaisante et limiter les nuisances pour les riverains, le projet devra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Prendre en compte les bruits des installations et des équipements techniques de l'opération afin de les positionner correctement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Porter attention aux circulations sur la parcelle et à leurs impacts acoustiques (éviter la proximité avec les locaux à activité calme, zones d’entrée/sortie des stationnements, etc.)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Prendre en compte les nuisances des activités de la parcelle qui peuvent être bruyantes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Prendre des dispositions dans l’aménagement de la parcelle pour limiter les nuisances acoustiques des aires extérieures, des équipements et des activités du bâtiment sur les riverains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Localiser judicieusement les espaces extérieurs bruyants (entrées, voiries, livraisons, déchets, etc., équipements et locaux d’activités) pour minimiser la gêne sur les riverains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Respecter la réglementation en vigueur concernant les bruits d’émergence.</a:t>
            </a:r>
          </a:p>
          <a:p>
            <a:pPr marL="177800" lvl="2" algn="just">
              <a:lnSpc>
                <a:spcPts val="1600"/>
              </a:lnSpc>
              <a:spcBef>
                <a:spcPts val="1200"/>
              </a:spcBef>
              <a:spcAft>
                <a:spcPts val="600"/>
              </a:spcAft>
              <a:buClr>
                <a:srgbClr val="92D050"/>
              </a:buClr>
              <a:tabLst>
                <a:tab pos="673100" algn="l"/>
              </a:tabLst>
            </a:pPr>
            <a:r>
              <a:rPr lang="fr-FR" sz="1200" b="1" u="sng" kern="0" dirty="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Ambiance acoustique intérieure : </a:t>
            </a:r>
          </a:p>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Le maître d’œuvre </a:t>
            </a:r>
            <a:r>
              <a:rPr lang="fr-FR" sz="1200" dirty="0">
                <a:latin typeface="Arial" panose="020B0604020202020204" pitchFamily="34" charset="0"/>
                <a:ea typeface="Open Sans" panose="020B0606030504020204" pitchFamily="34" charset="0"/>
                <a:cs typeface="Arial" panose="020B0604020202020204" pitchFamily="34" charset="0"/>
              </a:rPr>
              <a:t>devra </a:t>
            </a: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regrouper au maximum les locaux selon leur sensibilité acoustique et le besoin de concentration des utilisateurs.</a:t>
            </a:r>
          </a:p>
          <a:p>
            <a:pPr algn="just"/>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Les éléments suivants devront également être pris en compte :</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Isolation acoustique (plafonds et parois absorbants) pour les bruits aériens, routiers et les bruits d’équipement,</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Choix d’équipements peu bruyants,</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Choix de revêtements de sol diminuant les bruits de chocs et minimisant l’effet de résonance,</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Le traitement de l’isolation acoustique entre les espaces sensibles (bureaux, salle de réunion) et les zones de circulation et de travail sera rigoureusement étudié par l’acousticien. Il établira un document précisant les hypothèses d’aménagement qui conditionnent l’atteinte de cette performance.</a:t>
            </a:r>
          </a:p>
          <a:p>
            <a:pPr marL="171450" indent="-171450" algn="just">
              <a:buFont typeface="Wingdings" panose="05000000000000000000" pitchFamily="2" charset="2"/>
              <a:buChar char="§"/>
            </a:pPr>
            <a:r>
              <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rPr>
              <a:t>Les réseaux aérauliques seront étudiés de façon à ne pas constituer une source de nuisance ou de propagation du bruit (limitation du débit d’air, pièges à son, …).</a:t>
            </a:r>
            <a:r>
              <a:rPr lang="fr-FR" sz="1200" dirty="0">
                <a:latin typeface="Arial" panose="020B0604020202020204" pitchFamily="34" charset="0"/>
                <a:ea typeface="Open Sans" panose="020B0606030504020204" pitchFamily="34" charset="0"/>
                <a:cs typeface="Arial" panose="020B0604020202020204" pitchFamily="34" charset="0"/>
              </a:rPr>
              <a:t> En particulier, le système CVC ne produira pas d’inconfort acoustique. </a:t>
            </a:r>
            <a:endParaRPr lang="fr-FR" sz="1200" b="0" u="none" kern="1200" dirty="0">
              <a:solidFill>
                <a:schemeClr val="tx1"/>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6BDEFA8F-2FB9-5F31-ECA4-CBE6F5C784D2}"/>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Confort acoustique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1221342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2</a:t>
            </a:fld>
            <a:endParaRPr lang="fr-FR" dirty="0"/>
          </a:p>
        </p:txBody>
      </p:sp>
      <p:sp>
        <p:nvSpPr>
          <p:cNvPr id="3" name="ZoneTexte 2">
            <a:extLst>
              <a:ext uri="{FF2B5EF4-FFF2-40B4-BE49-F238E27FC236}">
                <a16:creationId xmlns:a16="http://schemas.microsoft.com/office/drawing/2014/main" id="{C9E3E023-BC6F-AD75-C3D9-0A9C4CA6A64B}"/>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Sommaire</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4" name="Connecteur droit 3">
            <a:extLst>
              <a:ext uri="{FF2B5EF4-FFF2-40B4-BE49-F238E27FC236}">
                <a16:creationId xmlns:a16="http://schemas.microsoft.com/office/drawing/2014/main" id="{63BCEAFC-8C8B-F2AD-C3BD-89F0620F82E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5" name="ZoneTexte 4">
            <a:extLst>
              <a:ext uri="{FF2B5EF4-FFF2-40B4-BE49-F238E27FC236}">
                <a16:creationId xmlns:a16="http://schemas.microsoft.com/office/drawing/2014/main" id="{4240BAD4-20E8-629F-95B5-BE8725008AFB}"/>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rPr>
              <a:t>Programme technique détaillé</a:t>
            </a:r>
          </a:p>
        </p:txBody>
      </p:sp>
      <p:sp>
        <p:nvSpPr>
          <p:cNvPr id="7" name="ZoneTexte 6">
            <a:extLst>
              <a:ext uri="{FF2B5EF4-FFF2-40B4-BE49-F238E27FC236}">
                <a16:creationId xmlns:a16="http://schemas.microsoft.com/office/drawing/2014/main" id="{5E1CDD73-75E3-AF1A-5FA3-DE3EDAB1CEB4}"/>
              </a:ext>
            </a:extLst>
          </p:cNvPr>
          <p:cNvSpPr txBox="1"/>
          <p:nvPr/>
        </p:nvSpPr>
        <p:spPr>
          <a:xfrm>
            <a:off x="260059" y="1213589"/>
            <a:ext cx="11662714" cy="5111709"/>
          </a:xfrm>
          <a:prstGeom prst="rect">
            <a:avLst/>
          </a:prstGeom>
          <a:noFill/>
        </p:spPr>
        <p:txBody>
          <a:bodyPr wrap="square" numCol="2" spcCol="360000" rtlCol="0">
            <a:noAutofit/>
          </a:bodyPr>
          <a:lstStyle/>
          <a:p>
            <a:pPr marL="457200" indent="-457200">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Préambule</a:t>
            </a:r>
          </a:p>
          <a:p>
            <a:pPr marL="457200" indent="-457200">
              <a:buFont typeface="+mj-lt"/>
              <a:buAutoNum type="arabicPeriod"/>
            </a:pPr>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Contexte et enjeux			P.5</a:t>
            </a:r>
          </a:p>
          <a:p>
            <a:pPr marL="914400" lvl="1" indent="-4572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Contextes et objectifs du projet</a:t>
            </a:r>
          </a:p>
          <a:p>
            <a:pPr marL="914400" lvl="1" indent="-4572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Enjeux du projet</a:t>
            </a:r>
          </a:p>
          <a:p>
            <a:pPr algn="just"/>
            <a:endParaRPr lang="fr-FR" sz="1000" dirty="0">
              <a:latin typeface="Arial" panose="020B0604020202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Cadre réglementaire normatif		P.8</a:t>
            </a:r>
          </a:p>
          <a:p>
            <a:pPr marL="914400" lvl="1" indent="-4572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Généralités</a:t>
            </a:r>
          </a:p>
          <a:p>
            <a:pPr marL="914400" lvl="1" indent="-4572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Classements et effectifs</a:t>
            </a:r>
          </a:p>
          <a:p>
            <a:pPr marL="914400" lvl="1" indent="-4572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Réglementation énergétique et ambitions environnementales</a:t>
            </a:r>
          </a:p>
          <a:p>
            <a:pPr lvl="1" algn="just"/>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Principes généraux			P.12</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Préliminaires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Conception bas carbone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Performances énergétiques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Confort hygrothermique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Confort visuel</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Confort acoustique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Qualité de l’air intérieur</a:t>
            </a:r>
          </a:p>
          <a:p>
            <a:pPr marL="685800" lvl="1" indent="-228600">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Gestion des déchets de chantier, d’activité et d’exploitation-maintenance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Biodiversité</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Gestion des eaux</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Accessibilité</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Sécurité/sureté</a:t>
            </a:r>
          </a:p>
          <a:p>
            <a:pPr lvl="1" algn="just"/>
            <a:endParaRPr lang="fr-FR" sz="1000" dirty="0">
              <a:solidFill>
                <a:srgbClr val="FF0000"/>
              </a:solidFill>
              <a:latin typeface="Arial" panose="020B0604020202020204" pitchFamily="34" charset="0"/>
              <a:cs typeface="Arial" panose="020B0604020202020204" pitchFamily="34" charset="0"/>
            </a:endParaRPr>
          </a:p>
          <a:p>
            <a:pPr lvl="1" algn="just"/>
            <a:endParaRPr lang="fr-FR" sz="1000" dirty="0">
              <a:solidFill>
                <a:srgbClr val="FF0000"/>
              </a:solidFill>
              <a:latin typeface="Arial" panose="020B0604020202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cs typeface="Arial" panose="020B0604020202020204" pitchFamily="34" charset="0"/>
              </a:rPr>
              <a:t>Détails par lots</a:t>
            </a:r>
            <a:r>
              <a:rPr lang="fr-FR" sz="1400" dirty="0">
                <a:latin typeface="Arial" panose="020B0604020202020204" pitchFamily="34" charset="0"/>
                <a:ea typeface="Open Sans" panose="020B0606030504020204" pitchFamily="34" charset="0"/>
                <a:cs typeface="Arial" panose="020B0604020202020204" pitchFamily="34" charset="0"/>
              </a:rPr>
              <a:t>				P.29</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Gros œuvre – Infrastructures et superstructures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Gros œuvre – Menuiseries extérieures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Gros œuvre – Isolation et étanchéité</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Gros œuvre – Revêtements de façades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Gros œuvre – Charpente / Couverture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Second œuvre – Cloisons / Doublages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Second œuvre – Revêtements de sol</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Second œuvre – Revêtements de murs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Second œuvre – Plafond et faux plafond</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Second œuvre – Menuiseries intérieurs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Chauffage-Ventilation-Climatisation/Rafraichissement</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Plomberie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Courants faibles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Courants forts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GTB</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Lots techniques – Ascenseurs et monte-charges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Signalétique</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Voiries – Réseaux divers</a:t>
            </a:r>
          </a:p>
          <a:p>
            <a:pPr marL="685800" lvl="1" indent="-228600" algn="just">
              <a:buFont typeface="+mj-lt"/>
              <a:buAutoNum type="alphaUcPeriod"/>
            </a:pP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Espaces verts</a:t>
            </a:r>
          </a:p>
          <a:p>
            <a:pPr marL="457200" indent="-457200" algn="just">
              <a:buFont typeface="+mj-lt"/>
              <a:buAutoNum type="arabicPeriod"/>
            </a:pPr>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Organisation, pilotage de l’opération 		P.54</a:t>
            </a:r>
          </a:p>
          <a:p>
            <a:pPr algn="just"/>
            <a:endParaRPr lang="fr-F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4623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28363"/>
            <a:ext cx="11585196" cy="5156687"/>
          </a:xfrm>
          <a:prstGeom prst="rect">
            <a:avLst/>
          </a:prstGeom>
          <a:noFill/>
        </p:spPr>
        <p:txBody>
          <a:bodyPr wrap="square" numCol="2" spcCol="360000" rtlCol="0">
            <a:noAutofit/>
          </a:bodyPr>
          <a:lstStyle>
            <a:defPPr>
              <a:defRPr lang="fr-FR"/>
            </a:defPPr>
            <a:lvl1pPr algn="just">
              <a:defRPr sz="1200" b="0" u="none">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defRPr>
            </a:lvl1pPr>
            <a:lvl2pPr marL="628650" lvl="1" indent="-171450">
              <a:buFont typeface="Wingdings" panose="05000000000000000000" pitchFamily="2" charset="2"/>
              <a:buChar char="§"/>
              <a:defRPr sz="1200">
                <a:latin typeface="Arial" panose="020B0604020202020204" pitchFamily="34" charset="0"/>
                <a:ea typeface="Open Sans" panose="020B0606030504020204" pitchFamily="34" charset="0"/>
                <a:cs typeface="Arial" panose="020B0604020202020204" pitchFamily="34" charset="0"/>
              </a:defRPr>
            </a:lvl2pPr>
            <a:lvl3pPr marL="177800" lvl="2" algn="just">
              <a:lnSpc>
                <a:spcPts val="1600"/>
              </a:lnSpc>
              <a:spcBef>
                <a:spcPts val="1200"/>
              </a:spcBef>
              <a:spcAft>
                <a:spcPts val="600"/>
              </a:spcAft>
              <a:buClr>
                <a:srgbClr val="92D050"/>
              </a:buClr>
              <a:tabLst>
                <a:tab pos="673100" algn="l"/>
              </a:tabLst>
              <a:defRPr sz="1200" b="1" u="sng" kern="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defRPr>
            </a:lvl3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Afin d’assurer une qualité de l’air intérieur optimal aux usagers, il convient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D’identifier la qualité de l’air extérieur du site, la qualité d’air intérieur souhaitée et donc le niveau et la qualité de ventilation des locaux à prévoir.</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 mettre en œuvre des matériaux et équipements sains.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caractéristiques sanitaires et débits d’air à atteindre par local, sont détaillées dans les </a:t>
            </a:r>
            <a:r>
              <a:rPr kumimoji="0" lang="fr-FR" sz="1200" b="1"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Des mesures de débits d’air dans chaque local représentatif type devront être réalisées pour justifier l’atteinte des exigences fixées.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Des mesures de qualité d’air pourront être réalisées pour justifier des concentrations en composés organiques volatils et en formaldéhyde à  la livraison du site. Ces mesures seront à réaliser à condition de garantir l’enveloppe budgétaire de l’opération fixée.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Choix du système de ventilation et niveau de performance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norme européenne EN 16798-3:2017 relative à la performance énergétique et à la ventilation des bâtiments devra être respectée. Elle définit les exigences de performance pour les systèmes de ventilation et de climatisation (Modules M5-1, M5-4). Grâce à cette norme et à la définition du niveau de qualité pour l’air neuf (ODA) ainsi que du niveau de qualité souhaité au soufflage (SUP), le niveau de filtration sera déterminé.</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Des solutions de filtration de l’air ambiant seront mises en place.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prises d’air neuf du bâtiment seront implantées de façon à limiter le transfert de pollution atmosphérique vers l’air intérieur.</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Impact sanitaire des produits de construction vis-à-vis de la qualité d’air intérieur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 choix des matériaux s’orientera vers des matériaux peu émissifs en COV et formaldéhyde. Les matériaux de revêtements intérieurs devront être en plus sélectionnés en fonction de leurs caractéristiques sanitaires. Ainsi, les exigences suivantes devront être respectées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S’assurer que les produits en contact avec l’air intérieur (revêtements intérieurs, isolants thermiques, matériaux acoustiques) ne dégagent pas de particules et de fibres cancérogènes (CMR1a et 1B).</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S’assurer que les produits de construction en contact avec l’air intérieur ont été choisis en fonction de leurs impacts sanitaires. L’étiquette sanitaire A+ défini par le décret n°2011-321 du 23 mars 2011 est donc requise pour tous les matériaux en contact direct avec l’intérieur et recommandé pour tous les autres matériaux mis en œuvre sur le site.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Connaître l'impact sanitaire des produits de construction vis-à-vis de la qualité d’air intérieur pour tous les produits suivants :</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Peintures et revêtement muraux</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Adhésifs et joints</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Revêtements de sol</a:t>
            </a:r>
          </a:p>
          <a:p>
            <a:pPr marL="628650" marR="0" lvl="1"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Isolants thermiques et acoustiques (y compris plafonds)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Qualité de l’air intérieur</a:t>
            </a:r>
          </a:p>
        </p:txBody>
      </p:sp>
    </p:spTree>
    <p:extLst>
      <p:ext uri="{BB962C8B-B14F-4D97-AF65-F5344CB8AC3E}">
        <p14:creationId xmlns:p14="http://schemas.microsoft.com/office/powerpoint/2010/main" val="4135489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159600" y="1176349"/>
            <a:ext cx="11585196" cy="5200048"/>
          </a:xfrm>
          <a:prstGeom prst="rect">
            <a:avLst/>
          </a:prstGeom>
          <a:noFill/>
        </p:spPr>
        <p:txBody>
          <a:bodyPr wrap="square" numCol="2" spcCol="360000" rtlCol="0">
            <a:noAutofit/>
          </a:bodyPr>
          <a:lstStyle>
            <a:defPPr>
              <a:defRPr lang="fr-FR"/>
            </a:defPPr>
            <a:lvl1pPr marL="180975" algn="just">
              <a:spcBef>
                <a:spcPts val="600"/>
              </a:spcBef>
              <a:spcAft>
                <a:spcPts val="600"/>
              </a:spcAft>
              <a:defRPr sz="1200">
                <a:latin typeface="Arial" panose="020B0604020202020204" pitchFamily="34" charset="0"/>
                <a:ea typeface="Open Sans" panose="020B0606030504020204" pitchFamily="34" charset="0"/>
                <a:cs typeface="Arial" panose="020B0604020202020204" pitchFamily="34" charset="0"/>
              </a:defRPr>
            </a:lvl1pPr>
            <a:lvl2pPr marL="628650" lvl="1" indent="-171450" algn="just">
              <a:buFont typeface="Wingdings" panose="05000000000000000000" pitchFamily="2" charset="2"/>
              <a:buChar char="§"/>
              <a:defRPr sz="1200">
                <a:latin typeface="Arial" panose="020B0604020202020204" pitchFamily="34" charset="0"/>
                <a:ea typeface="Open Sans" panose="020B0606030504020204" pitchFamily="34" charset="0"/>
                <a:cs typeface="Arial" panose="020B0604020202020204" pitchFamily="34" charset="0"/>
              </a:defRPr>
            </a:lvl2pPr>
          </a:lstStyle>
          <a:p>
            <a:pPr marL="180975" marR="0" lvl="0" indent="0" algn="just" defTabSz="914400" rtl="0" eaLnBrk="1" fontAlgn="auto" latinLnBrk="0" hangingPunct="1">
              <a:lnSpc>
                <a:spcPct val="100000"/>
              </a:lnSpc>
              <a:spcBef>
                <a:spcPts val="600"/>
              </a:spcBef>
              <a:spcAft>
                <a:spcPts val="60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Gestion des déchets de chantier, d’activité et d’exploitation maintenance</a:t>
            </a:r>
          </a:p>
        </p:txBody>
      </p:sp>
      <p:sp>
        <p:nvSpPr>
          <p:cNvPr id="4" name="ZoneTexte 3">
            <a:extLst>
              <a:ext uri="{FF2B5EF4-FFF2-40B4-BE49-F238E27FC236}">
                <a16:creationId xmlns:a16="http://schemas.microsoft.com/office/drawing/2014/main" id="{C43B957E-2B5C-E54F-CB81-E34CA4775510}"/>
              </a:ext>
            </a:extLst>
          </p:cNvPr>
          <p:cNvSpPr txBox="1"/>
          <p:nvPr/>
        </p:nvSpPr>
        <p:spPr>
          <a:xfrm>
            <a:off x="264986" y="1128363"/>
            <a:ext cx="11585196" cy="5588477"/>
          </a:xfrm>
          <a:prstGeom prst="rect">
            <a:avLst/>
          </a:prstGeom>
          <a:noFill/>
        </p:spPr>
        <p:txBody>
          <a:bodyPr wrap="square" numCol="2" spcCol="360000" rtlCol="0">
            <a:noAutofit/>
          </a:bodyPr>
          <a:lstStyle>
            <a:defPPr>
              <a:defRPr lang="fr-FR"/>
            </a:defPPr>
            <a:lvl1pPr algn="just">
              <a:defRPr sz="1200" b="0" u="none">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defRPr>
            </a:lvl1pPr>
            <a:lvl2pPr marL="628650" lvl="1" indent="-171450">
              <a:buFont typeface="Wingdings" panose="05000000000000000000" pitchFamily="2" charset="2"/>
              <a:buChar char="§"/>
              <a:defRPr sz="1200">
                <a:latin typeface="Arial" panose="020B0604020202020204" pitchFamily="34" charset="0"/>
                <a:ea typeface="Open Sans" panose="020B0606030504020204" pitchFamily="34" charset="0"/>
                <a:cs typeface="Arial" panose="020B0604020202020204" pitchFamily="34" charset="0"/>
              </a:defRPr>
            </a:lvl2pPr>
            <a:lvl3pPr marL="177800" lvl="2" algn="just">
              <a:lnSpc>
                <a:spcPts val="1600"/>
              </a:lnSpc>
              <a:spcBef>
                <a:spcPts val="1200"/>
              </a:spcBef>
              <a:spcAft>
                <a:spcPts val="600"/>
              </a:spcAft>
              <a:buClr>
                <a:srgbClr val="92D050"/>
              </a:buClr>
              <a:tabLst>
                <a:tab pos="673100" algn="l"/>
              </a:tabLst>
              <a:defRPr sz="1200" b="1" u="sng" kern="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defRPr>
            </a:lvl3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Gestion des déchets de chantier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Des dispositions techniques et organisationnelles seront prises pour favoriser la réduction à la source des déchets et seront justifiés dans la charte de chantier à faibles nuisances.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 décret n°2021-950, entré en vigueur le 16 juillet 2021 concernant le tri des 7 flux sur chantier devra être respecté. De plus, une estimation de la quantité de déchets devra être réalisée en amont du démarrage du chantier puis un bilan de la quantité de déchets réellement produits devra être réalisé à la fin du chantier pour les flux : métal, plastique, verre, bois, papier/carton, déchets de fraction minérale, déchets de plâtre, DIB, déchets dangereux.</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valorisation de 75% des déchets de construction dont 50% de valorisation matière devra être respectée.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valorisation de 90% des déchets de démolition dont 50% de valorisation matière devra être respectée.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terres excavées du site devront au maximum être réutilisée sur site.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Gestion des déchets d’activité et d’exploitation-maintenance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Afin de gérer le plus efficacement possible les déchets d’activité, il conviendra :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D’optimiser la valorisation des déchets d’activité,</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 mettre en œuvre un système de gestion des déchets d’activités adapté et suffisamment dimensionné, intégrant notamment la zone de tri spécifique au projet.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highlight>
                <a:srgbClr val="00FFFF"/>
              </a:highligh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En </a:t>
            </a:r>
            <a:r>
              <a:rPr lang="fr-FR" dirty="0">
                <a:solidFill>
                  <a:prstClr val="black"/>
                </a:solidFill>
              </a:rPr>
              <a:t>cas de modification du local poubelle pour respecter les surfaces et/ou les contraintes techniques, sa </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conception et son positionnement devra faciliter les opérations de collecte. Il sera abrité pour protéger des intempéries.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Il s’agira de faciliter le tri sélectif à la source et de respecter les conditions hygiéniques.</a:t>
            </a:r>
            <a:r>
              <a:rPr lang="fr-FR" dirty="0">
                <a:solidFill>
                  <a:prstClr val="black"/>
                </a:solidFill>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hauteur de l’appentis de protection devra être suffisante pour assurer le remplissage des bennes de collecte sans déplacement de la benne ni dégradation de l’abri.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rPr>
              <a:t>Le local devra être  :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 revêtements de surface adaptés tel que du carrelage et de la peinture antifongique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Équipé d’’un point d’eau, d’un siphon de sol et d’une extraction d’air.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Les déchets polluants et dangereux seront implantés dans une zone spécifique avec les mesures règlementaires adaptées.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Des zones temporaires de stockage des déchets devront être prévues dans le bâti. Elles pourront également être carrelés, équipés d’un siphon de sol, d’un robinet de puisage et d’une extraction d’air.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 dimensionnement de toutes les zones déchets d’activité et d’exploitation-maintenance devra être justifié grâce à une estimation des quantités de déchets générées sur le site pendant toute sa durée de vie.</a:t>
            </a:r>
          </a:p>
        </p:txBody>
      </p:sp>
    </p:spTree>
    <p:extLst>
      <p:ext uri="{BB962C8B-B14F-4D97-AF65-F5344CB8AC3E}">
        <p14:creationId xmlns:p14="http://schemas.microsoft.com/office/powerpoint/2010/main" val="1062545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69999"/>
            <a:ext cx="11585196" cy="5212748"/>
          </a:xfrm>
          <a:prstGeom prst="rect">
            <a:avLst/>
          </a:prstGeom>
          <a:noFill/>
        </p:spPr>
        <p:txBody>
          <a:bodyPr wrap="square" numCol="2" spcCol="360000" rtlCol="0">
            <a:noAutofit/>
          </a:bodyPr>
          <a:lstStyle>
            <a:defPPr>
              <a:defRPr lang="fr-FR"/>
            </a:defPPr>
            <a:lvl1pPr algn="just">
              <a:defRPr sz="1200" b="1" u="sng" kern="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defRPr>
            </a:lvl1pPr>
            <a:lvl2pPr marL="628650" lvl="1" indent="-171450">
              <a:buFont typeface="Wingdings" panose="05000000000000000000" pitchFamily="2" charset="2"/>
              <a:buChar char="§"/>
              <a:defRPr sz="1200">
                <a:latin typeface="Arial" panose="020B0604020202020204" pitchFamily="34" charset="0"/>
                <a:ea typeface="Open Sans" panose="020B0606030504020204" pitchFamily="34" charset="0"/>
                <a:cs typeface="Arial" panose="020B0604020202020204" pitchFamily="34" charset="0"/>
              </a:defRPr>
            </a:lvl2pPr>
            <a:lvl3pPr marL="177800" lvl="2" algn="just">
              <a:lnSpc>
                <a:spcPts val="1600"/>
              </a:lnSpc>
              <a:spcBef>
                <a:spcPts val="1200"/>
              </a:spcBef>
              <a:spcAft>
                <a:spcPts val="600"/>
              </a:spcAft>
              <a:buClr>
                <a:srgbClr val="92D050"/>
              </a:buClr>
              <a:tabLst>
                <a:tab pos="673100" algn="l"/>
              </a:tabLst>
              <a:defRPr sz="1200" b="1" u="sng" kern="0">
                <a:solidFill>
                  <a:srgbClr val="267A37"/>
                </a:solidFill>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defRPr>
            </a:lvl3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L’intégration et la préservation de la biodiversité sur le site est un enjeu majeur de la CCI.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b="0" u="none" kern="1200" dirty="0">
                <a:solidFill>
                  <a:prstClr val="black"/>
                </a:solidFill>
                <a:ea typeface="Open Sans" panose="020B0606030504020204" pitchFamily="34" charset="0"/>
              </a:rPr>
              <a:t>L</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e potentiel écologique du projet se calculera notamment sur la base du taux de végétalisation de la parcelle et le nombre de strates végétales après la livraison.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Il est demandé d’améliorer le coefficient de biotope actuel du site.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Le coefficient de biotope du site est calculé selon les coefficients définis dans la slide suivante.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r>
              <a:rPr lang="fr-FR" b="0" u="none" dirty="0">
                <a:solidFill>
                  <a:schemeClr val="tx1"/>
                </a:solidFill>
                <a:effectLst>
                  <a:glow>
                    <a:srgbClr val="000000"/>
                  </a:glow>
                  <a:reflection stA="0" endPos="0" fadeDir="0" sx="0" sy="0"/>
                </a:effectLst>
              </a:rPr>
              <a:t>La </a:t>
            </a:r>
            <a:r>
              <a:rPr lang="fr-FR" u="none" dirty="0">
                <a:solidFill>
                  <a:schemeClr val="tx1"/>
                </a:solidFill>
                <a:effectLst>
                  <a:glow>
                    <a:srgbClr val="000000"/>
                  </a:glow>
                  <a:reflection stA="0" endPos="0" fadeDir="0" sx="0" sy="0"/>
                </a:effectLst>
              </a:rPr>
              <a:t>valorisation de  la nature et la gestion plus durable du site</a:t>
            </a:r>
            <a:r>
              <a:rPr lang="fr-FR" b="0" u="none" dirty="0">
                <a:solidFill>
                  <a:schemeClr val="tx1"/>
                </a:solidFill>
                <a:effectLst>
                  <a:glow>
                    <a:srgbClr val="000000"/>
                  </a:glow>
                  <a:reflection stA="0" endPos="0" fadeDir="0" sx="0" sy="0"/>
                </a:effectLst>
              </a:rPr>
              <a:t> sera un enjeu majeur. Le projet se veut exemplaire dans les rôles de décarbonations et de biodiversité, notamment en déminéralisant les parvis.</a:t>
            </a:r>
          </a:p>
          <a:p>
            <a:endParaRPr lang="fr-FR" sz="1000" b="0" u="none" dirty="0">
              <a:solidFill>
                <a:schemeClr val="tx1"/>
              </a:solidFill>
              <a:effectLst>
                <a:glow>
                  <a:srgbClr val="000000"/>
                </a:glow>
                <a:reflection stA="0" endPos="0" fadeDir="0" sx="0" sy="0"/>
              </a:effectLst>
            </a:endParaRPr>
          </a:p>
          <a:p>
            <a:pPr lvl="0">
              <a:defRPr/>
            </a:pPr>
            <a:r>
              <a:rPr lang="fr-FR" b="0" u="none" kern="1200" dirty="0">
                <a:solidFill>
                  <a:prstClr val="black"/>
                </a:solidFill>
                <a:ea typeface="Open Sans" panose="020B0606030504020204" pitchFamily="34" charset="0"/>
              </a:rPr>
              <a:t>Pour le réaménagement des parvis, le concepteur devra définir et quantifier les essences végétales à planter ou à supprimer en prenant en compte le potentiel allergisant des espèces et besoin de diversification végétale afin de respecter les pourcentages suivant dans l’aménagement final : </a:t>
            </a:r>
          </a:p>
          <a:p>
            <a:pPr marL="171450" lvl="0" indent="-171450">
              <a:buFont typeface="Wingdings" panose="05000000000000000000" pitchFamily="2" charset="2"/>
              <a:buChar char="§"/>
              <a:defRPr/>
            </a:pPr>
            <a:r>
              <a:rPr lang="fr-FR" b="0" u="none" kern="1200" dirty="0">
                <a:solidFill>
                  <a:prstClr val="black"/>
                </a:solidFill>
                <a:ea typeface="Open Sans" panose="020B0606030504020204" pitchFamily="34" charset="0"/>
              </a:rPr>
              <a:t>≤ 5% des essences à potentiel allergisant fort </a:t>
            </a:r>
          </a:p>
          <a:p>
            <a:pPr marL="171450" lvl="0" indent="-171450">
              <a:buFont typeface="Wingdings" panose="05000000000000000000" pitchFamily="2" charset="2"/>
              <a:buChar char="§"/>
              <a:defRPr/>
            </a:pPr>
            <a:r>
              <a:rPr lang="fr-FR" b="0" u="none" kern="1200" dirty="0">
                <a:solidFill>
                  <a:prstClr val="black"/>
                </a:solidFill>
                <a:ea typeface="Open Sans" panose="020B0606030504020204" pitchFamily="34" charset="0"/>
              </a:rPr>
              <a:t>≤ 15% des essences à potentiel allergisant moyen </a:t>
            </a:r>
          </a:p>
          <a:p>
            <a:pPr marL="171450" lvl="0" indent="-171450">
              <a:buFont typeface="Wingdings" panose="05000000000000000000" pitchFamily="2" charset="2"/>
              <a:buChar char="§"/>
              <a:defRPr/>
            </a:pPr>
            <a:r>
              <a:rPr lang="fr-FR" b="0" u="none" kern="1200" dirty="0">
                <a:solidFill>
                  <a:prstClr val="black"/>
                </a:solidFill>
                <a:ea typeface="Open Sans" panose="020B0606030504020204" pitchFamily="34" charset="0"/>
              </a:rPr>
              <a:t>≥ 80% des essences à potentiel allergisant faible ou nul. </a:t>
            </a:r>
          </a:p>
          <a:p>
            <a:pPr lvl="0">
              <a:defRPr/>
            </a:pPr>
            <a:endParaRPr lang="fr-FR" b="0" u="none" kern="1200" dirty="0">
              <a:solidFill>
                <a:prstClr val="black"/>
              </a:solidFill>
              <a:ea typeface="Open Sans" panose="020B0606030504020204" pitchFamily="34" charset="0"/>
            </a:endParaRPr>
          </a:p>
          <a:p>
            <a:pPr lvl="0">
              <a:defRPr/>
            </a:pPr>
            <a:r>
              <a:rPr lang="fr-FR" b="0" u="none" kern="1200" dirty="0">
                <a:solidFill>
                  <a:prstClr val="black"/>
                </a:solidFill>
                <a:ea typeface="Open Sans" panose="020B0606030504020204" pitchFamily="34" charset="0"/>
              </a:rPr>
              <a:t>Les essences implantées seront conformes aux réglementations locales en vigueur (PLU notamment).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b="0" u="none" kern="1200" dirty="0">
              <a:solidFill>
                <a:prstClr val="black"/>
              </a:solidFill>
              <a:ea typeface="Open Sans" panose="020B0606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b="0" u="none" kern="1200" dirty="0">
              <a:solidFill>
                <a:prstClr val="black"/>
              </a:solidFill>
              <a:ea typeface="Open Sans" panose="020B0606030504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La préservation et le développement de la faune locale</a:t>
            </a:r>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 est un enjeu qui devra être mis en avant.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r>
              <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rPr>
              <a:t>Pour favoriser le développement de la biodiversité, des éléments devront être aménagés au sein du site, en fonction des espèces identifiées sur le site : nichoirs, hôtels à insectes,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glow>
                  <a:srgbClr val="000000"/>
                </a:glow>
                <a:outerShdw sx="0" sy="0">
                  <a:srgbClr val="000000"/>
                </a:outerShdw>
                <a:reflection stA="0" endPos="0" fadeDir="0" sx="0" sy="0"/>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Biodiversité</a:t>
            </a:r>
          </a:p>
        </p:txBody>
      </p:sp>
    </p:spTree>
    <p:extLst>
      <p:ext uri="{BB962C8B-B14F-4D97-AF65-F5344CB8AC3E}">
        <p14:creationId xmlns:p14="http://schemas.microsoft.com/office/powerpoint/2010/main" val="3016985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159600" y="1034058"/>
            <a:ext cx="11843214" cy="5771739"/>
          </a:xfrm>
          <a:prstGeom prst="rect">
            <a:avLst/>
          </a:prstGeom>
          <a:noFill/>
        </p:spPr>
        <p:txBody>
          <a:bodyPr wrap="square" numCol="2" spcCol="360000" rtlCol="0">
            <a:noAutofit/>
          </a:bodyPr>
          <a:lstStyle/>
          <a:p>
            <a:pPr marL="0" marR="69215" lvl="0" indent="0" algn="just" defTabSz="914400" rtl="0" eaLnBrk="1" fontAlgn="auto" latinLnBrk="0" hangingPunct="1">
              <a:lnSpc>
                <a:spcPct val="115000"/>
              </a:lnSpc>
              <a:spcBef>
                <a:spcPts val="1045"/>
              </a:spcBef>
              <a:spcAft>
                <a:spcPts val="600"/>
              </a:spcAft>
              <a:buClrTx/>
              <a:buSzTx/>
              <a:buFontTx/>
              <a:buNone/>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La gestion de l’eau potable se fera, dans une vision de coût global et de performance environnementale, à travers plusieurs éléments stratégiques : un matériel adapté et économe en eau, le contrôle et le suivi des consommations, et la conception générale du site.</a:t>
            </a:r>
          </a:p>
          <a:p>
            <a:pPr marL="0" marR="69215" lvl="0" indent="0" algn="just" defTabSz="914400" rtl="0" eaLnBrk="1" fontAlgn="auto" latinLnBrk="0" hangingPunct="1">
              <a:lnSpc>
                <a:spcPct val="115000"/>
              </a:lnSpc>
              <a:spcBef>
                <a:spcPts val="1045"/>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Matériel économe en eau :</a:t>
            </a:r>
          </a:p>
          <a:p>
            <a:pPr marL="0" marR="69215" lvl="0" indent="0" algn="just" defTabSz="914400" rtl="0" eaLnBrk="1" fontAlgn="auto" latinLnBrk="0" hangingPunct="1">
              <a:lnSpc>
                <a:spcPct val="115000"/>
              </a:lnSpc>
              <a:spcBef>
                <a:spcPts val="1045"/>
              </a:spcBef>
              <a:spcAft>
                <a:spcPts val="600"/>
              </a:spcAft>
              <a:buClrTx/>
              <a:buSzTx/>
              <a:buFontTx/>
              <a:buNone/>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Si les appareils sanitaires existants sont modifiés, il sera mis en place des appareils sanitaires économes (réducteur de pression, chasses à double débit, robinetterie à débit limité,…) pour respecter en étude et en exploitation les objectifs de consommation exigés. Les appareils sanitaires seront au choix du maître d’œuvre. La robinetterie sera conforme à la norme NF, avec mitigeur temporisé et une garantie de fonctionnement de minimum 2 ans. Leur maintenance sera réduite au minimum.</a:t>
            </a:r>
          </a:p>
          <a:p>
            <a:pPr marL="0" indent="0" algn="just">
              <a:buFontTx/>
              <a:buNone/>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Le matériel hydro-économe respectera les débits suivants maximums :</a:t>
            </a:r>
          </a:p>
          <a:p>
            <a:pPr marL="171450"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WC : 3/6 L/chasse d’eau</a:t>
            </a:r>
          </a:p>
          <a:p>
            <a:pPr marL="171450"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Robinets : 3 L/min</a:t>
            </a:r>
          </a:p>
          <a:p>
            <a:pPr marL="171450"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Douches : 8 L/min</a:t>
            </a:r>
          </a:p>
          <a:p>
            <a:pPr marL="0" marR="69215" lvl="0" indent="0" algn="just" defTabSz="914400" rtl="0" eaLnBrk="1" fontAlgn="auto" latinLnBrk="0" hangingPunct="1">
              <a:lnSpc>
                <a:spcPct val="115000"/>
              </a:lnSpc>
              <a:spcBef>
                <a:spcPts val="1045"/>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Suivi et Contrôle de la consommation d’eau potable :</a:t>
            </a:r>
          </a:p>
          <a:p>
            <a:pPr marL="0" marR="69215" lvl="0" indent="0" algn="just" fontAlgn="auto">
              <a:lnSpc>
                <a:spcPct val="115000"/>
              </a:lnSpc>
              <a:spcBef>
                <a:spcPts val="1045"/>
              </a:spcBef>
              <a:spcAft>
                <a:spcPts val="600"/>
              </a:spcAft>
              <a:buClrTx/>
              <a:buSzTx/>
              <a:buFontTx/>
              <a:buNone/>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Le suivi des consommations et la détection des fuites est un levier de lutte contre le gaspillage d’eau. Un suivi aisé des consommations d’eau par poste devra être mis en place et un système de détection de fuite prévu. </a:t>
            </a:r>
          </a:p>
          <a:p>
            <a:pPr marL="0" marR="69215" lvl="0" indent="0" algn="just" fontAlgn="auto">
              <a:lnSpc>
                <a:spcPct val="115000"/>
              </a:lnSpc>
              <a:spcBef>
                <a:spcPts val="1045"/>
              </a:spcBef>
              <a:spcAft>
                <a:spcPts val="600"/>
              </a:spcAft>
              <a:buClrTx/>
              <a:buSzTx/>
              <a:buFontTx/>
              <a:buNone/>
              <a:tabLst/>
              <a:defRPr/>
            </a:pPr>
            <a:endPar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endParaRPr>
          </a:p>
          <a:p>
            <a:pPr marL="0" marR="69215" lvl="0" indent="0" algn="just" fontAlgn="auto">
              <a:lnSpc>
                <a:spcPct val="115000"/>
              </a:lnSpc>
              <a:spcBef>
                <a:spcPts val="1045"/>
              </a:spcBef>
              <a:spcAft>
                <a:spcPts val="600"/>
              </a:spcAft>
              <a:buClrTx/>
              <a:buSzTx/>
              <a:buFontTx/>
              <a:buNone/>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Plusieurs autres actions pourront être menées pour réaliser des économies sur la consommation d’eau potable :</a:t>
            </a:r>
          </a:p>
          <a:p>
            <a:pPr marL="171450" marR="0" lvl="0" indent="-171450" algn="just" fontAlgn="auto">
              <a:lnSpc>
                <a:spcPct val="100000"/>
              </a:lnSpc>
              <a:spcBef>
                <a:spcPts val="0"/>
              </a:spcBef>
              <a:spcAft>
                <a:spcPts val="0"/>
              </a:spcAft>
              <a:buClrTx/>
              <a:buSzTx/>
              <a:buFont typeface="Wingdings" panose="05000000000000000000" pitchFamily="2" charset="2"/>
              <a:buChar char="§"/>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Actions sur les compteurs :</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Effectuer régulièrement des relevés de compteurs pour surveiller les éventuelles fuites,</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Poser des compteurs et sous-compteurs pour avoir une analyse fine des consommations par type d’espaces, notamment pour séparé les zones CCI des zones louées</a:t>
            </a:r>
          </a:p>
          <a:p>
            <a:pPr marL="171450" marR="0" lvl="0" indent="-171450" algn="just" fontAlgn="auto">
              <a:lnSpc>
                <a:spcPct val="100000"/>
              </a:lnSpc>
              <a:spcBef>
                <a:spcPts val="0"/>
              </a:spcBef>
              <a:spcAft>
                <a:spcPts val="0"/>
              </a:spcAft>
              <a:buClrTx/>
              <a:buSzTx/>
              <a:buFont typeface="Wingdings" panose="05000000000000000000" pitchFamily="2" charset="2"/>
              <a:buChar char="§"/>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Actions sur les installations :</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Faire un diagnostic complet de la plomberie et des usages (fuites);</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Réaliser un entretien des installations et de la robinetterie,</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Traiter les fuites sur les réseaux apparents ou enterrés,</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Sélectionner des équipements sanitaires avec des matériels économes,</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Substituer les systèmes à eau perdue (climatiseur, fontaines) par des systèmes en circuit fermé.</a:t>
            </a:r>
          </a:p>
          <a:p>
            <a:pPr marL="171450" marR="0" lvl="0" indent="-171450" algn="just" fontAlgn="auto">
              <a:lnSpc>
                <a:spcPct val="100000"/>
              </a:lnSpc>
              <a:spcBef>
                <a:spcPts val="0"/>
              </a:spcBef>
              <a:spcAft>
                <a:spcPts val="0"/>
              </a:spcAft>
              <a:buClrTx/>
              <a:buSzTx/>
              <a:buFont typeface="Wingdings" panose="05000000000000000000" pitchFamily="2" charset="2"/>
              <a:buChar char="§"/>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Actions sur les espaces verts :</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Choisir des aménagements paysagers et des espèces végétales adaptés (résistants à la sécheresse).</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Récupérer les eaux de pluies du site afin d’arroser les plantes stockées par le service espaces verts (dès lors que la maîtrise des coûts est garantie).</a:t>
            </a:r>
          </a:p>
          <a:p>
            <a:pPr marL="171450" marR="0" lvl="0" indent="-171450" algn="just" fontAlgn="auto">
              <a:lnSpc>
                <a:spcPct val="100000"/>
              </a:lnSpc>
              <a:spcBef>
                <a:spcPts val="0"/>
              </a:spcBef>
              <a:spcAft>
                <a:spcPts val="0"/>
              </a:spcAft>
              <a:buClrTx/>
              <a:buSzTx/>
              <a:buFont typeface="Wingdings" panose="05000000000000000000" pitchFamily="2" charset="2"/>
              <a:buChar char="§"/>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Actions sur le matériel et les infrastructures :</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Pour le nettoyage des sols, adapter la technique (lavage manuel, autolaveuse) à la surface à nettoyer.</a:t>
            </a:r>
          </a:p>
          <a:p>
            <a:pPr marL="171450" marR="0" lvl="0" indent="-171450" algn="just" fontAlgn="auto">
              <a:lnSpc>
                <a:spcPct val="100000"/>
              </a:lnSpc>
              <a:spcBef>
                <a:spcPts val="0"/>
              </a:spcBef>
              <a:spcAft>
                <a:spcPts val="0"/>
              </a:spcAft>
              <a:buClrTx/>
              <a:buSzTx/>
              <a:buFont typeface="Wingdings" panose="05000000000000000000" pitchFamily="2" charset="2"/>
              <a:buChar char="§"/>
              <a:tabLst/>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Actions sur la ressource en eau :</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Installer des récupérateurs d'eau de pluie,</a:t>
            </a:r>
          </a:p>
          <a:p>
            <a:pPr marL="628650" lvl="2" indent="-171450" algn="just">
              <a:buFont typeface="Wingdings" panose="05000000000000000000" pitchFamily="2" charset="2"/>
              <a:buChar char="§"/>
              <a:defRPr/>
            </a:pP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Engager une réflexion sur la ressource : origine de la ressource employée, possibilité de la substituer.</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7819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Gestion de l’eau – Eau Potable</a:t>
            </a:r>
          </a:p>
        </p:txBody>
      </p:sp>
    </p:spTree>
    <p:extLst>
      <p:ext uri="{BB962C8B-B14F-4D97-AF65-F5344CB8AC3E}">
        <p14:creationId xmlns:p14="http://schemas.microsoft.com/office/powerpoint/2010/main" val="1830370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8448" y="1055078"/>
            <a:ext cx="11585196" cy="5771739"/>
          </a:xfrm>
          <a:prstGeom prst="rect">
            <a:avLst/>
          </a:prstGeom>
          <a:noFill/>
        </p:spPr>
        <p:txBody>
          <a:bodyPr wrap="square" numCol="2" spcCol="360000" rtlCol="0">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le cadre des travaux de rénovation, les solutions de gestion des eaux pluviales devront être adaptées aux contraintes spécifiques du site et aux caractéristiques existantes.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maîtrise d'œuvre devra évaluer les systèmes actuels de traitement des eaux pluviales et procéder aux mises aux normes nécessaires, si requis. Les eaux pluviales des toitures (propres) pourront être récupérées, stockées et réemployées. Leur captation doit être réalisée de manière à éviter tout contact avec les zones de circulation.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eaux pluviales provenant des voiries (sales) devront être traitées via des dispositifs appropriés (déshuileurs, séparateurs d’hydrocarbures) et pourront être infiltrées ou stockées pour des usages tels que l'arrosage ou les chasses d’eau, dans une perspective d'optimisation des coûts et de performance environnementale.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est recommandé d'éviter l'arrosage des espaces verts, sauf en cas d'utilisation d'eau non potable. La gestion des surfaces doit privilégier une perméabilisation adaptée, en tenant compte des contraintes d’accessibilité et de stationnement, tout en favorisant l'utilisation de techniques telles que la végétalisation des toitures et des surfaces perméables.</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Gestion des eaux – Eaux Pluviales</a:t>
            </a:r>
          </a:p>
        </p:txBody>
      </p:sp>
    </p:spTree>
    <p:extLst>
      <p:ext uri="{BB962C8B-B14F-4D97-AF65-F5344CB8AC3E}">
        <p14:creationId xmlns:p14="http://schemas.microsoft.com/office/powerpoint/2010/main" val="1133716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F6C0B00-2687-2C25-AAA4-DA33B23D3F81}"/>
              </a:ext>
            </a:extLst>
          </p:cNvPr>
          <p:cNvSpPr txBox="1"/>
          <p:nvPr/>
        </p:nvSpPr>
        <p:spPr>
          <a:xfrm>
            <a:off x="264985" y="1135729"/>
            <a:ext cx="11265569" cy="5581111"/>
          </a:xfrm>
          <a:prstGeom prst="rect">
            <a:avLst/>
          </a:prstGeom>
          <a:noFill/>
        </p:spPr>
        <p:txBody>
          <a:bodyPr wrap="square" numCol="2" spcCol="360000" rtlCol="0">
            <a:noAutofit/>
          </a:bodyPr>
          <a:lstStyle/>
          <a:p>
            <a:pPr algn="just">
              <a:spcBef>
                <a:spcPts val="600"/>
              </a:spcBef>
              <a:spcAft>
                <a:spcPts val="600"/>
              </a:spcAft>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Pour garantir des conditions d’accessibilité lors de la rénovation du bâtiment, il est essentiel d’assurer :</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Des accès facilitant la circulation sur l'ensemble du site, conformément aux réglementations ERP ou au code du travail, selon les typologies d’espaces concernés.</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L'accessibilité des équipements et des éléments de structure afin de faciliter l'exploitation et la maintenance, tout en préservant la qualité du site</a:t>
            </a:r>
            <a:r>
              <a:rPr lang="fr-FR" sz="1200" dirty="0">
                <a:solidFill>
                  <a:prstClr val="black"/>
                </a:solidFill>
                <a:effectLst>
                  <a:glow>
                    <a:srgbClr val="000000"/>
                  </a:glow>
                  <a:outerShdw sx="0" sy="0">
                    <a:srgbClr val="000000"/>
                  </a:outerShdw>
                  <a:reflection stA="0" endPos="0" fadeDir="0" sx="0" sy="0"/>
                </a:effectLst>
                <a:latin typeface="Arial" panose="020B0604020202020204" pitchFamily="34" charset="0"/>
                <a:ea typeface="Open Sans" panose="020B0606030504020204" pitchFamily="34" charset="0"/>
                <a:cs typeface="Arial" panose="020B0604020202020204" pitchFamily="34" charset="0"/>
              </a:rPr>
              <a:t>. </a:t>
            </a:r>
          </a:p>
          <a:p>
            <a:pPr algn="just">
              <a:spcBef>
                <a:spcPts val="600"/>
              </a:spcBef>
              <a:spcAft>
                <a:spcPts val="600"/>
              </a:spcAft>
            </a:pPr>
            <a:r>
              <a:rPr lang="fr-FR" sz="1200" dirty="0">
                <a:latin typeface="Arial" panose="020B0604020202020204" pitchFamily="34" charset="0"/>
                <a:ea typeface="Open Sans" panose="020B0606030504020204" pitchFamily="34" charset="0"/>
                <a:cs typeface="Arial" panose="020B0604020202020204" pitchFamily="34" charset="0"/>
              </a:rPr>
              <a:t>Les caractéristiques et performances d’accessibilité à atteindre par local sont détaillées dans les </a:t>
            </a:r>
            <a:r>
              <a:rPr lang="fr-FR" sz="1200" b="1" dirty="0">
                <a:latin typeface="Arial" panose="020B0604020202020204" pitchFamily="34" charset="0"/>
                <a:ea typeface="Open Sans" panose="020B0606030504020204" pitchFamily="34" charset="0"/>
                <a:cs typeface="Arial" panose="020B0604020202020204" pitchFamily="34" charset="0"/>
              </a:rPr>
              <a:t>Fiches Espaces.</a:t>
            </a:r>
          </a:p>
          <a:p>
            <a:pPr marL="180975" algn="just">
              <a:spcBef>
                <a:spcPts val="600"/>
              </a:spcBef>
              <a:spcAft>
                <a:spcPts val="600"/>
              </a:spcAft>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Facilité d’accès </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bâtiment devra être conforme aux normes d’accessibilité pour tous les types de handicap. Il est nécessaire de prévoir des mesures adaptées en fonction des déficiences suivantes :</a:t>
            </a:r>
          </a:p>
          <a:p>
            <a:pPr marL="171450" indent="-171450" algn="just">
              <a:spcAft>
                <a:spcPts val="600"/>
              </a:spcAft>
              <a:buFont typeface="Wingdings" panose="05000000000000000000" pitchFamily="2" charset="2"/>
              <a:buChar char="§"/>
              <a:defRPr/>
            </a:pPr>
            <a:r>
              <a:rPr lang="fr-FR" sz="1200" u="sng" dirty="0">
                <a:solidFill>
                  <a:prstClr val="black"/>
                </a:solidFill>
                <a:latin typeface="Arial" panose="020B0604020202020204" pitchFamily="34" charset="0"/>
                <a:ea typeface="Open Sans" panose="020B0606030504020204" pitchFamily="34" charset="0"/>
                <a:cs typeface="Arial" panose="020B0604020202020204" pitchFamily="34" charset="0"/>
              </a:rPr>
              <a:t>Handicap moteur :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Lors de la rénovation et en cas de modification des ascenseurs ou des sanitaires, ceux-ci devront être conformes aux normes PHMR et donc être installés à chaque niveau de plancher. Les accès au bâtiment ainsi que les circulations intérieures devront être traités de plain-pied ou avec des pentes conformes, sans ressaut. Les portes devront avoir des débattements adaptés à la manœuvre par une personne handicapée.</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sng"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Handicap mental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Prévoir une signalétique et des affichages simples et clairs, lisibilité des circulations, absence de lieux anxiogènes.</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sng"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Handicap visuel :</a:t>
            </a:r>
            <a:r>
              <a:rPr kumimoji="0" lang="fr-FR" sz="1200" b="0" i="0"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Prévoir des c</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ontrastes pour les nez de marche, les poignées de porte, les entrées, prévoir des mains courantes, des bandes de repérage sur les portes vitrées, des ascenseurs adaptés (touches en braille, indication vocale de l’étage). </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sng"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Handicap auditif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Prévoir la mise en place d’une boucle magnétique pour les systèmes de diffusion sonore, redondance des alarmes par voyants lumineux, limitation de la résonance par le choix des produits et matériaux.</a:t>
            </a:r>
            <a:endParaRPr kumimoji="0" lang="fr-FR" sz="1200" b="0" i="0" u="none" strike="noStrike" kern="1200" cap="none" spc="0" normalizeH="0" baseline="0" noProof="0" dirty="0">
              <a:ln>
                <a:noFill/>
              </a:ln>
              <a:solidFill>
                <a:prstClr val="black"/>
              </a:solidFill>
              <a:effectLst/>
              <a:highlight>
                <a:srgbClr val="C0C0C0"/>
              </a:highligh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spécificités suivantes devront être prises en compte : </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L’ensemble des accès piétons depuis la rue devra être accessible PHMR.</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L’ensemble des cheminements extérieurs entre le parking visiteur et la zone d’accueil du public du bâtiment devra être accessible. </a:t>
            </a:r>
          </a:p>
          <a:p>
            <a:pPr marL="171450" marR="0" lvl="0" indent="-171450" algn="just" defTabSz="914400" rtl="0" eaLnBrk="1" fontAlgn="auto" latinLnBrk="0" hangingPunct="1">
              <a:lnSpc>
                <a:spcPct val="100000"/>
              </a:lnSpc>
              <a:spcAft>
                <a:spcPts val="600"/>
              </a:spcAft>
              <a:buClrTx/>
              <a:buSzTx/>
              <a:buFont typeface="Wingdings" panose="05000000000000000000" pitchFamily="2" charset="2"/>
              <a:buChar char="§"/>
              <a:tabLst/>
              <a:defRPr/>
            </a:pP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cheminements extérieurs et l’espace de stationnement disposant de circulations en extérieur seront planes ou présentant un dévers limité. Si des contraintes de site existent, des rampes seront aménagées. Les revêtements de sol extérieurs seront choisis de manière à faciliter la circulation des personnes, et des places adaptées seront prévues.</a:t>
            </a:r>
          </a:p>
          <a:p>
            <a:pPr marL="171450" marR="0" lvl="0" indent="-171450" algn="just" defTabSz="914400" rtl="0" eaLnBrk="1" fontAlgn="auto" latinLnBrk="0" hangingPunct="1">
              <a:lnSpc>
                <a:spcPct val="100000"/>
              </a:lnSpc>
              <a:spcAft>
                <a:spcPts val="600"/>
              </a:spcAft>
              <a:buClrTx/>
              <a:buSzTx/>
              <a:buFont typeface="Wingdings" panose="05000000000000000000" pitchFamily="2" charset="2"/>
              <a:buChar char="§"/>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L’accès</a:t>
            </a: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principal au bâtiment sera digne, c’est-à-dire configuré de manière à éviter toute forme de discrimination (lié au handicap moteur, mental, visuel, auditif). Les dispositifs de communication et de contrôle d'accès devront être lisibles par tous, de même que les portes des entrées principales. Les seuils d'entrée devront être contrastés et facilement franchissables sans effort.</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Un espace </a:t>
            </a: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d’accueil convivial qui se caractérisera par un accueil situé visuellement à proximité directe des entrées, ainsi qu'un mobilier de banque d'accueil confortable.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t>
            </a: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’entrée principale disposera d’un SAS fermé avec portes automatiques. </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p:txBody>
      </p:sp>
      <p:sp>
        <p:nvSpPr>
          <p:cNvPr id="2" name="Espace réservé du numéro de diapositive 1"/>
          <p:cNvSpPr>
            <a:spLocks noGrp="1"/>
          </p:cNvSpPr>
          <p:nvPr>
            <p:ph type="sldNum" sz="quarter" idx="12"/>
          </p:nvPr>
        </p:nvSpPr>
        <p:spPr/>
        <p:txBody>
          <a:bodyPr/>
          <a:lstStyle/>
          <a:p>
            <a:fld id="{C83083A5-E7E5-1A42-9F33-431CAC519282}" type="slidenum">
              <a:rPr lang="fr-FR" smtClean="0"/>
              <a:pPr/>
              <a:t>25</a:t>
            </a:fld>
            <a:endParaRPr lang="fr-FR" dirty="0"/>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Accessibilité</a:t>
            </a:r>
          </a:p>
        </p:txBody>
      </p:sp>
    </p:spTree>
    <p:extLst>
      <p:ext uri="{BB962C8B-B14F-4D97-AF65-F5344CB8AC3E}">
        <p14:creationId xmlns:p14="http://schemas.microsoft.com/office/powerpoint/2010/main" val="963114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F6C0B00-2687-2C25-AAA4-DA33B23D3F81}"/>
              </a:ext>
            </a:extLst>
          </p:cNvPr>
          <p:cNvSpPr txBox="1"/>
          <p:nvPr/>
        </p:nvSpPr>
        <p:spPr>
          <a:xfrm>
            <a:off x="264985" y="1135729"/>
            <a:ext cx="11585197" cy="5581111"/>
          </a:xfrm>
          <a:prstGeom prst="rect">
            <a:avLst/>
          </a:prstGeom>
          <a:noFill/>
        </p:spPr>
        <p:txBody>
          <a:bodyPr wrap="square" numCol="2" spcCol="360000" rtlCol="0">
            <a:noAutofit/>
          </a:bodyPr>
          <a:lstStyle/>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A minima, un ascenseur et un escalier desserviront tous les niveaux d'usage. </a:t>
            </a: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t>
            </a:r>
            <a:r>
              <a:rPr kumimoji="0" lang="fr-FR" sz="120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es ascenseurs devront être conformes aux normes et offrir un confort optimal.</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cheminements intérieurs verticaux devront être adaptés pour respecter les normes d'accessibilité, en tenant compte des contraintes liées à la structure existante. </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Une évaluation des dispositifs de circulation verticale sera nécessaire pour garantir l'accessibilité à tous les niveaux du bâtiment. De même, les cheminements intérieurs horizontaux devront être aménagés pour assurer une circulation fluide et accessible, tout en prenant en considération les éléments architecturaux existants. </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Les lieux de travail seront conçus de manière à permettre l'adaptation des postes de travail aux personnes handicapées ou à rendre ultérieurement possible l'adaptation des postes de travail. D’une manière générale, on s’orientera un aménagement visant le confort d’usage bénéficiant à tous, déficients et non déficients. Les obstacles seront limités au maximum et les traitements visuels seront lisibles par tous (hauteur, contrastes, relief…). </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Les dispositifs d’usage courant seront facilement maniables (hauteur confortable, passage aisé des doigts, fonctionnement sans recours à la force). </a:t>
            </a:r>
          </a:p>
          <a:p>
            <a:pPr marL="171450" indent="-171450" algn="just">
              <a:spcAft>
                <a:spcPts val="600"/>
              </a:spcAft>
              <a:buFont typeface="Wingdings" panose="05000000000000000000" pitchFamily="2" charset="2"/>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 déplacement des personnes devra être aisée : il devra être utilisé de préférence des matériaux durs et réguliers, des revêtements de sol non sensibles aux traces de roues de fauteuil, lisses et non glissants. </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Facilité d’usage</a:t>
            </a:r>
          </a:p>
          <a:p>
            <a:pPr algn="just">
              <a:spcBef>
                <a:spcPts val="600"/>
              </a:spcBef>
              <a:spcAft>
                <a:spcPts val="600"/>
              </a:spcAf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L’objectif est d’assurer que les mouvements et les gestes ordinaires puissent s’effectuer sans difficulté, pour les visiteurs et personnes en situation de PHMR notamment. </a:t>
            </a:r>
          </a:p>
          <a:p>
            <a:pPr algn="just">
              <a:spcBef>
                <a:spcPts val="600"/>
              </a:spcBef>
              <a:spcAft>
                <a:spcPts val="600"/>
              </a:spcAf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pallier cela, les </a:t>
            </a:r>
            <a:r>
              <a:rPr kumimoji="0" lang="fr-FR" sz="1200" b="0" i="0" u="none" strike="noStrike" kern="1200" cap="none" spc="0" normalizeH="0" baseline="0" noProof="0" dirty="0">
                <a:ln>
                  <a:noFill/>
                </a:ln>
                <a:effectLst/>
                <a:uLnTx/>
                <a:uFillTx/>
                <a:latin typeface="Arial" panose="020B0604020202020204" pitchFamily="34" charset="0"/>
                <a:ea typeface="Open Sans" panose="020B0606030504020204" pitchFamily="34" charset="0"/>
                <a:cs typeface="Arial" panose="020B0604020202020204" pitchFamily="34" charset="0"/>
              </a:rPr>
              <a:t>dispositifs suivants devront être pris en compte :</a:t>
            </a:r>
            <a:endParaRPr lang="fr-FR" sz="1200" b="1" u="sng"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marL="171450" indent="-171450" algn="just">
              <a:spcAft>
                <a:spcPts val="600"/>
              </a:spcAft>
              <a:buFont typeface="Wingdings" panose="05000000000000000000" pitchFamily="2" charset="2"/>
              <a:buChar char="§"/>
              <a:defRPr/>
            </a:pPr>
            <a:r>
              <a:rPr lang="fr-FR" sz="1200" dirty="0">
                <a:latin typeface="Arial" panose="020B0604020202020204" pitchFamily="34" charset="0"/>
                <a:ea typeface="Open Sans" panose="020B0606030504020204" pitchFamily="34" charset="0"/>
                <a:cs typeface="Arial" panose="020B0604020202020204" pitchFamily="34" charset="0"/>
              </a:rPr>
              <a:t>Un dispositif tactile et visuel en amont de chaque volée d'escaliers descendant est nécessaire pour toutes les zones. </a:t>
            </a:r>
          </a:p>
          <a:p>
            <a:pPr marL="171450" indent="-171450" algn="just">
              <a:spcAft>
                <a:spcPts val="600"/>
              </a:spcAft>
              <a:buFont typeface="Wingdings" panose="05000000000000000000" pitchFamily="2" charset="2"/>
              <a:buChar char="§"/>
              <a:defRPr/>
            </a:pPr>
            <a:r>
              <a:rPr lang="fr-FR" sz="1200" dirty="0">
                <a:latin typeface="Arial" panose="020B0604020202020204" pitchFamily="34" charset="0"/>
                <a:ea typeface="Open Sans" panose="020B0606030504020204" pitchFamily="34" charset="0"/>
                <a:cs typeface="Arial" panose="020B0604020202020204" pitchFamily="34" charset="0"/>
              </a:rPr>
              <a:t>Il convient d'installer des repères ou des éléments remarquables pour rythmer le parcours et faciliter une orientation intuitive. </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1" i="0" u="sng" strike="noStrike" kern="0" cap="none" spc="0" normalizeH="0" baseline="0" noProof="0" dirty="0">
                <a:ln>
                  <a:noFill/>
                </a:ln>
                <a:solidFill>
                  <a:srgbClr val="267A37"/>
                </a:solidFill>
                <a:effectLst>
                  <a:glow>
                    <a:srgbClr val="000000"/>
                  </a:glow>
                  <a:outerShdw sx="0" sy="0">
                    <a:srgbClr val="000000"/>
                  </a:outerShdw>
                  <a:reflection stA="0" endPos="0" fadeDir="0" sx="0" sy="0"/>
                </a:effectLst>
                <a:uLnTx/>
                <a:uFillTx/>
                <a:latin typeface="Arial" panose="020B0604020202020204" pitchFamily="34" charset="0"/>
                <a:ea typeface="+mn-ea"/>
                <a:cs typeface="Arial" panose="020B0604020202020204" pitchFamily="34" charset="0"/>
              </a:rPr>
              <a:t>Accessibilité aux équipements</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Toutes les parties du bâtiment devront pouvoir être maintenues sans difficulté dans un état de propreté et d’entretien satisfaisant.</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Si des difficultés d’entretien sont recensés sur des éléments existants alors ceux-ci devront être remplacés par une solution plus facilement maintenable.</a:t>
            </a: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toitures devront </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être</a:t>
            </a: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 facilement accessibles</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 </a:t>
            </a: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éléments de structure nécessitant des interventions régulières devront comporter des dispositifs qui faciliteraient celles-ci.</a:t>
            </a: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éléments de construction d’accès diffici</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a:t>
            </a: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 ne </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nécessiteront </a:t>
            </a: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aucun entretien.</a:t>
            </a: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points suivants devront être accessible facilement pendant l’exploitation pour les interventions d’entretien / de maintenance : </a:t>
            </a:r>
          </a:p>
          <a:p>
            <a:pPr marL="628650" marR="0" lvl="1"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systèmes de chauffage/rafraîchissement, systèmes de ventilation, systèmes relatifs aux courants faibles/courants forts, systèmes de gestion de l’eau (exemple : murs fusibles, dimensionnements des accès, doubles portes, trappes d’accès etc.),</a:t>
            </a:r>
          </a:p>
          <a:p>
            <a:pPr marL="628650" marR="0" lvl="1"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terminaux (exemple : accès à hauteur d’Homme, par porte, etc.),</a:t>
            </a:r>
          </a:p>
          <a:p>
            <a:pPr marL="628650" marR="0" lvl="1" indent="-171450" algn="just" defTabSz="914400" rtl="0" eaLnBrk="1" fontAlgn="auto" latinLnBrk="0" hangingPunct="1">
              <a:spcAft>
                <a:spcPts val="60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Open Sans" panose="020B0606030504020204" pitchFamily="34" charset="0"/>
                <a:cs typeface="Arial" panose="020B0604020202020204" pitchFamily="34" charset="0"/>
              </a:rPr>
              <a:t>Les organes de réglage, de vidange et de secours (exemple : non encastrement des canalisations, regroupements des cheminements de réseaux, etc.),</a:t>
            </a:r>
          </a:p>
        </p:txBody>
      </p:sp>
      <p:sp>
        <p:nvSpPr>
          <p:cNvPr id="2" name="Espace réservé du numéro de diapositive 1"/>
          <p:cNvSpPr>
            <a:spLocks noGrp="1"/>
          </p:cNvSpPr>
          <p:nvPr>
            <p:ph type="sldNum" sz="quarter" idx="12"/>
          </p:nvPr>
        </p:nvSpPr>
        <p:spPr/>
        <p:txBody>
          <a:bodyPr/>
          <a:lstStyle/>
          <a:p>
            <a:fld id="{C83083A5-E7E5-1A42-9F33-431CAC519282}" type="slidenum">
              <a:rPr lang="fr-FR" smtClean="0"/>
              <a:pPr/>
              <a:t>26</a:t>
            </a:fld>
            <a:endParaRPr lang="fr-FR" dirty="0"/>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Accessibilité</a:t>
            </a:r>
          </a:p>
        </p:txBody>
      </p:sp>
    </p:spTree>
    <p:extLst>
      <p:ext uri="{BB962C8B-B14F-4D97-AF65-F5344CB8AC3E}">
        <p14:creationId xmlns:p14="http://schemas.microsoft.com/office/powerpoint/2010/main" val="1915345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28364"/>
            <a:ext cx="11585196" cy="5307748"/>
          </a:xfrm>
          <a:prstGeom prst="rect">
            <a:avLst/>
          </a:prstGeom>
          <a:noFill/>
        </p:spPr>
        <p:txBody>
          <a:bodyPr wrap="square" numCol="2" spcCol="360000" rtlCol="0">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Sécurité incendie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Système de Sécurité Incendie sera conforme aux normes et réglementations en vigueur. Une réalisation judicieuse du compartimentage des activités, le choix de matériaux résistants au feu, les dispositifs de désenfumage, les alarmes incendie, les moyens d’extinction (extincteurs portatifs, RIA, etc.) et leurs localisations (répartis visibles et accessibles) sont à prévoir dans le coût des travaux.</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 minima il sera installé des déclencheurs manuels près de chaque issue de secours. L’alarme sera produite par des diffuseurs sonores accompagnés de diffuseurs lumineux. Tous locaux et zones sensibles seront équipés de détection de fumée ou d’incendie.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conception des espaces devra permettre l’intervention rapide des pompiers.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Mesures de prévention :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dispositions des lieux, les techniques de construction, les matériaux et équipements utilisés devront être conçus pour éviter tout préjudice corporel aux utilisateurs et répondre aux dispositions des réglementations en vigueur.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objectifs à atteindre en matière de prévention et de lutte contre les incendies sont les suivantes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Assurer la protection des personnes directement menacées ou soumises à un risque indirect, ainsi que celle des sapeurs-pompiers. Cette protection facilitera l’évacuation en cas d’incendie.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Eviter les pertes en biens, pertes directes par l’action du feu et pertes indirectes par l’écroulement des bâtiments et action des moyens d’extinction.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Faciliter l’action des sapeurs-pompiers par une accessibilité aisée des différentes parties des bâtiments et en n’imposant pas aux services de secours une mise en œuvre de moyens trop lourds.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Prévoir des extincteurs appropriés aux différents risques, de dernière génération et conformes aux normes.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Afin d’assurer une évacuation simple, rapide et sûre :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Largeur et nombre des dégagements conformes,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Balisage des dégagements lisible et placé de façon à ce que l’usager aperçoive toujours au moins un signal,</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Absence de saillie ou obstacle gênant le flux de circulation,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Eclairage de sécurité permettant, en cas de défaillance de l’éclairage normal, d’évacuer facilement le bâtiment ainsi que d’assurer les manœuvres concernant la sécurité,</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Application de la réglementation spécifique handicapés (espaces d’attente sécurisés),</a:t>
            </a:r>
            <a:endParaRPr kumimoji="0" lang="fr-FR" sz="12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tests d’écoute et d’entente des alarmes en tout point de l’établissement seront réalisés, ainsi que des flashs lumineux,</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L’ensemble des locaux (y compris les vestiaires et les sanitaires) devront être équipés de système de flash pour les malentendants.</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Sécurité / Sureté</a:t>
            </a:r>
          </a:p>
        </p:txBody>
      </p:sp>
    </p:spTree>
    <p:extLst>
      <p:ext uri="{BB962C8B-B14F-4D97-AF65-F5344CB8AC3E}">
        <p14:creationId xmlns:p14="http://schemas.microsoft.com/office/powerpoint/2010/main" val="27188887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28363"/>
            <a:ext cx="11585196" cy="5307747"/>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Sécurité du site :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sécurisation de l’accès principal est comprise dans le périmètre des travaux et sera réalisée par la maîtrise d’œuvre, Un système de badge et de clés électroniques permettra de sécuriser les accès, ainsi que les espaces qui le nécessitent </a:t>
            </a:r>
            <a:r>
              <a:rPr kumimoji="0" lang="fr-FR" sz="1200" b="0" i="0" u="none" strike="noStrike" kern="1200" cap="none" spc="0" normalizeH="0" baseline="0" noProof="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(bureaux, etc.).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Aujourd’hui le bâtiment utilise des b</a:t>
            </a:r>
            <a:r>
              <a:rPr lang="fr-FR" sz="1200" dirty="0">
                <a:latin typeface="Arial" panose="020B0604020202020204" pitchFamily="34" charset="0"/>
                <a:cs typeface="Arial" panose="020B0604020202020204" pitchFamily="34" charset="0"/>
              </a:rPr>
              <a:t>adges intratone et des clés électronique winkaus. D’autres solutions pourront être proposées si pertinentes et si elles n’entrainent pas une majoration des coûts.</a:t>
            </a:r>
          </a:p>
          <a:p>
            <a:pPr algn="ju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 matériel proposé sera soumis à l’approbation de la CCI.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 pose d’un visiophone en entrée de site relié au bureau d’accueil est à prévoir pour l’accueil du public.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détail des contrôles d’accès de chaque espace est par ailleurs défini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systèmes de protection seront simples, efficaces et leur entretien facile.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Toutes les ouvertures des bâtiments situées au rez-de-chaussée seront munies de dispositifs à retardateur d'intrusion et d’un système d’alarme anti-intrusion et anti-vol déclenchant un signal sonore avec report d’informations.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Sécurité des personnes :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toitures terrasses ainsi que tous les organes relatifs aux réseaux d’eau, de gaz, d’électricité ou de chauffage seront inaccessibles aux personnes étrangères au service de maintenance.</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Principes généraux</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Sécurité / Sureté</a:t>
            </a:r>
          </a:p>
        </p:txBody>
      </p:sp>
    </p:spTree>
    <p:extLst>
      <p:ext uri="{BB962C8B-B14F-4D97-AF65-F5344CB8AC3E}">
        <p14:creationId xmlns:p14="http://schemas.microsoft.com/office/powerpoint/2010/main" val="2204384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29</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2454442" y="3429000"/>
            <a:ext cx="8445265"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Détails par lots</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05</a:t>
            </a:r>
          </a:p>
        </p:txBody>
      </p:sp>
    </p:spTree>
    <p:extLst>
      <p:ext uri="{BB962C8B-B14F-4D97-AF65-F5344CB8AC3E}">
        <p14:creationId xmlns:p14="http://schemas.microsoft.com/office/powerpoint/2010/main" val="1599284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2E3D-11BC-AFBA-5448-07A675039D87}"/>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DAD8CDB8-6995-D9BA-E505-AB4872507E5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37F7C278-F1BB-B7FC-FE73-906B9EBACE11}"/>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a:extLst>
              <a:ext uri="{FF2B5EF4-FFF2-40B4-BE49-F238E27FC236}">
                <a16:creationId xmlns:a16="http://schemas.microsoft.com/office/drawing/2014/main" id="{0EA1C1F3-08C2-2891-2FF4-FAEB3A8E8DD1}"/>
              </a:ext>
            </a:extLst>
          </p:cNvPr>
          <p:cNvSpPr>
            <a:spLocks noGrp="1"/>
          </p:cNvSpPr>
          <p:nvPr>
            <p:ph type="sldNum" sz="quarter" idx="12"/>
          </p:nvPr>
        </p:nvSpPr>
        <p:spPr>
          <a:xfrm>
            <a:off x="12111579" y="6505047"/>
            <a:ext cx="639256" cy="365125"/>
          </a:xfrm>
        </p:spPr>
        <p:txBody>
          <a:bodyPr/>
          <a:lstStyle/>
          <a:p>
            <a:fld id="{C83083A5-E7E5-1A42-9F33-431CAC519282}" type="slidenum">
              <a:rPr lang="fr-FR" smtClean="0"/>
              <a:pPr/>
              <a:t>3</a:t>
            </a:fld>
            <a:endParaRPr lang="fr-FR" dirty="0"/>
          </a:p>
        </p:txBody>
      </p:sp>
      <p:sp>
        <p:nvSpPr>
          <p:cNvPr id="9" name="Google Shape;256;p34">
            <a:extLst>
              <a:ext uri="{FF2B5EF4-FFF2-40B4-BE49-F238E27FC236}">
                <a16:creationId xmlns:a16="http://schemas.microsoft.com/office/drawing/2014/main" id="{0830CD1A-BBD7-8DD9-111B-FCE1ECABD1AB}"/>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Préambule</a:t>
            </a:r>
          </a:p>
        </p:txBody>
      </p:sp>
      <p:sp>
        <p:nvSpPr>
          <p:cNvPr id="11" name="Google Shape;258;p34">
            <a:extLst>
              <a:ext uri="{FF2B5EF4-FFF2-40B4-BE49-F238E27FC236}">
                <a16:creationId xmlns:a16="http://schemas.microsoft.com/office/drawing/2014/main" id="{86ECA89B-2CFC-BDBC-1513-5BE67FE00162}"/>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01</a:t>
            </a:r>
          </a:p>
        </p:txBody>
      </p:sp>
    </p:spTree>
    <p:extLst>
      <p:ext uri="{BB962C8B-B14F-4D97-AF65-F5344CB8AC3E}">
        <p14:creationId xmlns:p14="http://schemas.microsoft.com/office/powerpoint/2010/main" val="31417024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303402" y="1380492"/>
            <a:ext cx="11585196" cy="5247291"/>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Charges d'exploitation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étude structurelle sera réalisée, et ses recommandations devront être suivies notamment dans le cadre de la création du hall cathédral.</a:t>
            </a:r>
          </a:p>
          <a:p>
            <a:pPr algn="just">
              <a:defRPr/>
            </a:pP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Une étude des charges admissibles sur la passerelle créée dans le hall cathédral sera réalisée pour évaluer sa capacité portante. </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algn="just">
              <a:defRPr/>
            </a:pPr>
            <a:endParaRPr lang="fr-FR" sz="1200"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algn="just">
              <a:defRPr/>
            </a:pPr>
            <a:r>
              <a:rPr lang="fr-FR" sz="1200"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Les charges admissibles à prévoir dans les locaux sont précisées dans les </a:t>
            </a:r>
            <a:r>
              <a:rPr lang="fr-FR" sz="1200" b="1"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Fiches Espaces</a:t>
            </a:r>
            <a:r>
              <a:rPr lang="fr-FR" sz="1200"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a:t>
            </a:r>
            <a:endParaRPr kumimoji="0" lang="fr-FR" sz="12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charges à considérer dans les circulations dépendront des espaces qu'elles desserviront.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algn="just"/>
            <a:r>
              <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rPr>
              <a:t>Fondations : </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S/O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rPr>
              <a:t>Modes constructifs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S/O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algn="just"/>
            <a:r>
              <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rPr>
              <a:t>Menuiseries extérieures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En cas de modification des menuiseries existantes, le maître d’œuvre devra fournir à la maîtrise d’ouvrage les spécifications techniques de chaque menuiserie, en tenant compte des principes de sécurité des personnes.</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Une attention sera portée aux menuiseries existantes présentant des fuites. Elles seront remplacées si nécessaire et seront en accord avec les exigences de la réglementation urbaine.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rPr>
              <a:t>Protections solaires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Les locaux nécessitant une occultation sont précisés dans les </a:t>
            </a:r>
            <a:r>
              <a:rPr lang="fr-FR" sz="1200" b="1"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Fiches Espaces</a:t>
            </a:r>
            <a:r>
              <a:rPr lang="fr-FR" sz="1200"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a:t>
            </a:r>
          </a:p>
          <a:p>
            <a:pPr algn="just"/>
            <a:endParaRPr lang="fr-FR" sz="1200"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algn="just"/>
            <a:r>
              <a:rPr lang="fr-FR" sz="1200" kern="0" dirty="0">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En cas d’ajouts ou de modifications des protections solaires pour assurer le conforte visuel et d’été, elles devront être fiables, de qualité, faciles à entretenir et réglables par les utilisateurs, sans être fixes.</a:t>
            </a:r>
          </a:p>
          <a:p>
            <a:pPr algn="just"/>
            <a:endParaRPr lang="fr-FR" sz="1200"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endParaRPr>
          </a:p>
          <a:p>
            <a:pPr algn="just"/>
            <a:r>
              <a:rPr lang="fr-FR" sz="1200" strike="noStrike" kern="0" spc="0" dirty="0">
                <a:ln>
                  <a:noFill/>
                </a:ln>
                <a:effectLst>
                  <a:glow>
                    <a:srgbClr val="000000"/>
                  </a:glow>
                  <a:outerShdw sx="0" sy="0">
                    <a:srgbClr val="000000"/>
                  </a:outerShdw>
                  <a:reflection stA="0" endPos="0" fadeDir="0" sx="0" sy="0"/>
                </a:effectLst>
                <a:latin typeface="Arial" panose="020B0604020202020204" pitchFamily="34" charset="0"/>
                <a:cs typeface="Arial" panose="020B0604020202020204" pitchFamily="34" charset="0"/>
              </a:rPr>
              <a:t>Le choix des protections solaires extérieures devra être adapté à l'orientation, garantissant le confort en été et évitant l'éblouissement des utilisateurs du 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Gros </a:t>
            </a:r>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Œuvre</a:t>
            </a: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 – Infrastructures et superstructures</a:t>
            </a:r>
          </a:p>
        </p:txBody>
      </p:sp>
      <p:sp>
        <p:nvSpPr>
          <p:cNvPr id="4" name="ZoneTexte 3">
            <a:extLst>
              <a:ext uri="{FF2B5EF4-FFF2-40B4-BE49-F238E27FC236}">
                <a16:creationId xmlns:a16="http://schemas.microsoft.com/office/drawing/2014/main" id="{5F2E3323-1A84-874A-11F8-2BA40623467F}"/>
              </a:ext>
            </a:extLst>
          </p:cNvPr>
          <p:cNvSpPr txBox="1"/>
          <p:nvPr/>
        </p:nvSpPr>
        <p:spPr>
          <a:xfrm>
            <a:off x="6130954" y="788791"/>
            <a:ext cx="5722690"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Gros Œuvre – Menuiseries extérieures</a:t>
            </a:r>
          </a:p>
        </p:txBody>
      </p:sp>
    </p:spTree>
    <p:extLst>
      <p:ext uri="{BB962C8B-B14F-4D97-AF65-F5344CB8AC3E}">
        <p14:creationId xmlns:p14="http://schemas.microsoft.com/office/powerpoint/2010/main" val="2532153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Isolants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En cas de modification de l’isolation, l</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es isolants thermiques utilisés respecteront les exigences de performance énergétique et de qualité environnementale définies par le cadre normatif et réglementaire, en privilégiant autant que possible les matériaux biosourcés ou de réemploi (exemple : isolant Métisse).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Une mise en œuvre irréprochable des isolants sera requise pour éviter les défauts d'étanchéité à l'air et les ponts thermiques. Un carnet de détail spécifiant les isolations pour les parois verticales et horizontales devra être fourni.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Ponts thermiques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Les ponts thermiques, généralement présents aux liaisons structurelles et aux points singuliers de l'enveloppe, représentent une part importante des déperditions de chaleur. La conception et la mise en œuvre viseront à minimiser ces sources de déperditions.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srgbClr val="000000"/>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srgbClr val="000000"/>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srgbClr val="000000"/>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srgbClr val="000000"/>
              </a:solidFill>
              <a:latin typeface="Arial" panose="020B0604020202020204" pitchFamily="34" charset="0"/>
              <a:cs typeface="Arial" panose="020B0604020202020204" pitchFamily="34" charset="0"/>
            </a:endParaRPr>
          </a:p>
          <a:p>
            <a:pPr algn="just">
              <a:defRPr/>
            </a:pPr>
            <a:endParaRPr lang="fr-FR" sz="1200" dirty="0">
              <a:highlight>
                <a:srgbClr val="FFFF00"/>
              </a:highlight>
              <a:latin typeface="Arial" panose="020B0604020202020204" pitchFamily="34" charset="0"/>
              <a:cs typeface="Arial" panose="020B0604020202020204" pitchFamily="34" charset="0"/>
            </a:endParaRPr>
          </a:p>
          <a:p>
            <a:pPr algn="just">
              <a:defRPr/>
            </a:pPr>
            <a:endParaRPr lang="fr-FR" sz="1200" dirty="0">
              <a:highlight>
                <a:srgbClr val="FFFF00"/>
              </a:highlight>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srgbClr val="000000"/>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algn="just"/>
            <a:r>
              <a:rPr lang="fr-FR" sz="1200" dirty="0">
                <a:latin typeface="Arial" panose="020B0604020202020204" pitchFamily="34" charset="0"/>
                <a:cs typeface="Arial" panose="020B0604020202020204" pitchFamily="34" charset="0"/>
              </a:rPr>
              <a:t>S/O, sauf si les façades sont modifiées.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Dans tous les cas : </a:t>
            </a:r>
          </a:p>
          <a:p>
            <a:pPr marL="171450" indent="-171450" algn="just">
              <a:buFontTx/>
              <a:buChar char="-"/>
            </a:pPr>
            <a:r>
              <a:rPr lang="fr-FR" sz="1200" dirty="0">
                <a:latin typeface="Arial" panose="020B0604020202020204" pitchFamily="34" charset="0"/>
                <a:cs typeface="Arial" panose="020B0604020202020204" pitchFamily="34" charset="0"/>
              </a:rPr>
              <a:t>Les nouveaux revêtements de façade devront s’intégrer à l’architecture existante du siège. </a:t>
            </a:r>
          </a:p>
          <a:p>
            <a:pPr marL="171450" indent="-171450" algn="just">
              <a:buFontTx/>
              <a:buChar char="-"/>
            </a:pPr>
            <a:r>
              <a:rPr lang="fr-FR" sz="1200" dirty="0">
                <a:latin typeface="Arial" panose="020B0604020202020204" pitchFamily="34" charset="0"/>
                <a:cs typeface="Arial" panose="020B0604020202020204" pitchFamily="34" charset="0"/>
              </a:rPr>
              <a:t>Ils respecteront la réglementation urbaine. </a:t>
            </a:r>
          </a:p>
          <a:p>
            <a:pPr marL="171450" indent="-171450" algn="just">
              <a:buFontTx/>
              <a:buChar char="-"/>
            </a:pPr>
            <a:r>
              <a:rPr lang="fr-FR" sz="1200" dirty="0">
                <a:latin typeface="Arial" panose="020B0604020202020204" pitchFamily="34" charset="0"/>
                <a:cs typeface="Arial" panose="020B0604020202020204" pitchFamily="34" charset="0"/>
              </a:rPr>
              <a:t>Le meilleur compromis </a:t>
            </a: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technique, environnemental, économique doit être réalisé et justifié.</a:t>
            </a:r>
            <a:endParaRPr lang="fr-FR" sz="1200" dirty="0">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endParaRPr lang="fr-FR" sz="1200" dirty="0">
              <a:highlight>
                <a:srgbClr val="00FFFF"/>
              </a:highlight>
              <a:latin typeface="Arial" panose="020B0604020202020204" pitchFamily="34" charset="0"/>
              <a:cs typeface="Arial" panose="020B0604020202020204" pitchFamily="34" charset="0"/>
            </a:endParaRPr>
          </a:p>
          <a:p>
            <a:pPr algn="just">
              <a:defRPr/>
            </a:pPr>
            <a:r>
              <a:rPr lang="fr-FR" sz="1200" dirty="0">
                <a:latin typeface="Arial" panose="020B0604020202020204" pitchFamily="34" charset="0"/>
                <a:cs typeface="Arial" panose="020B0604020202020204" pitchFamily="34" charset="0"/>
              </a:rPr>
              <a:t>S/O, sauf si la couverture est modifiée. </a:t>
            </a:r>
          </a:p>
          <a:p>
            <a:pPr algn="just"/>
            <a:r>
              <a:rPr lang="fr-FR" sz="1200" dirty="0">
                <a:latin typeface="Arial" panose="020B0604020202020204" pitchFamily="34" charset="0"/>
                <a:cs typeface="Arial" panose="020B0604020202020204" pitchFamily="34" charset="0"/>
              </a:rPr>
              <a:t>Dans tous les cas : </a:t>
            </a:r>
          </a:p>
          <a:p>
            <a:pPr marL="171450" indent="-171450" algn="just">
              <a:buFontTx/>
              <a:buChar char="-"/>
            </a:pPr>
            <a:r>
              <a:rPr lang="fr-FR" sz="1200" dirty="0">
                <a:latin typeface="Arial" panose="020B0604020202020204" pitchFamily="34" charset="0"/>
                <a:cs typeface="Arial" panose="020B0604020202020204" pitchFamily="34" charset="0"/>
              </a:rPr>
              <a:t>La nouvelle couverture devra s’intégrer à l’architecture existante du siège. </a:t>
            </a:r>
          </a:p>
          <a:p>
            <a:pPr marL="171450" indent="-171450" algn="just">
              <a:buFontTx/>
              <a:buChar char="-"/>
            </a:pPr>
            <a:r>
              <a:rPr lang="fr-FR" sz="1200" dirty="0">
                <a:latin typeface="Arial" panose="020B0604020202020204" pitchFamily="34" charset="0"/>
                <a:cs typeface="Arial" panose="020B0604020202020204" pitchFamily="34" charset="0"/>
              </a:rPr>
              <a:t>Elle respectera la réglementation urbaine. </a:t>
            </a:r>
          </a:p>
          <a:p>
            <a:pPr marL="171450" indent="-171450" algn="just">
              <a:buFontTx/>
              <a:buChar char="-"/>
            </a:pPr>
            <a:r>
              <a:rPr lang="fr-FR" sz="1200" dirty="0">
                <a:latin typeface="Arial" panose="020B0604020202020204" pitchFamily="34" charset="0"/>
                <a:cs typeface="Arial" panose="020B0604020202020204" pitchFamily="34" charset="0"/>
              </a:rPr>
              <a:t>Le meilleur compromis </a:t>
            </a: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technique, environnemental, économique doit être réalisé et justifié.</a:t>
            </a:r>
            <a:endParaRPr lang="fr-FR" sz="120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Gros </a:t>
            </a:r>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Œuvre</a:t>
            </a: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 – Isolation et étanchéité</a:t>
            </a:r>
          </a:p>
        </p:txBody>
      </p:sp>
      <p:sp>
        <p:nvSpPr>
          <p:cNvPr id="4" name="ZoneTexte 3">
            <a:extLst>
              <a:ext uri="{FF2B5EF4-FFF2-40B4-BE49-F238E27FC236}">
                <a16:creationId xmlns:a16="http://schemas.microsoft.com/office/drawing/2014/main" id="{F46F44E0-6966-22D4-10A1-E68037C5B0E1}"/>
              </a:ext>
            </a:extLst>
          </p:cNvPr>
          <p:cNvSpPr txBox="1"/>
          <p:nvPr/>
        </p:nvSpPr>
        <p:spPr>
          <a:xfrm>
            <a:off x="6130954" y="787485"/>
            <a:ext cx="5719228"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Gros Œuvre – Revêtement de Façades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6" name="ZoneTexte 5">
            <a:extLst>
              <a:ext uri="{FF2B5EF4-FFF2-40B4-BE49-F238E27FC236}">
                <a16:creationId xmlns:a16="http://schemas.microsoft.com/office/drawing/2014/main" id="{6F9ED1BD-0491-F4CC-D3CF-34116BA0C33E}"/>
              </a:ext>
            </a:extLst>
          </p:cNvPr>
          <p:cNvSpPr txBox="1"/>
          <p:nvPr/>
        </p:nvSpPr>
        <p:spPr>
          <a:xfrm>
            <a:off x="6130954" y="4072961"/>
            <a:ext cx="5484652"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Gros Œuvre – Charpente / Couverture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18687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A22D0-3E91-4528-33B8-2DF4D7A9BF57}"/>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27D65A8D-2251-658A-AE91-01A3CEEA7357}"/>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DBD2CFA4-01CB-C2AB-69A4-A3BFBD8D55D6}"/>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32</a:t>
            </a:fld>
            <a:endParaRPr lang="fr-FR" dirty="0"/>
          </a:p>
        </p:txBody>
      </p:sp>
      <p:pic>
        <p:nvPicPr>
          <p:cNvPr id="14" name="Image 13">
            <a:extLst>
              <a:ext uri="{FF2B5EF4-FFF2-40B4-BE49-F238E27FC236}">
                <a16:creationId xmlns:a16="http://schemas.microsoft.com/office/drawing/2014/main" id="{199644E0-95C8-9B30-5A93-88E10AB92351}"/>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CFBBCCC1-33B2-E349-C23B-F6529A89FC00}"/>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Détails par lots</a:t>
            </a:r>
          </a:p>
        </p:txBody>
      </p:sp>
      <p:sp>
        <p:nvSpPr>
          <p:cNvPr id="3" name="ZoneTexte 2">
            <a:extLst>
              <a:ext uri="{FF2B5EF4-FFF2-40B4-BE49-F238E27FC236}">
                <a16:creationId xmlns:a16="http://schemas.microsoft.com/office/drawing/2014/main" id="{6CD57726-EED2-EA43-7837-F1D20435B5AA}"/>
              </a:ext>
            </a:extLst>
          </p:cNvPr>
          <p:cNvSpPr txBox="1"/>
          <p:nvPr/>
        </p:nvSpPr>
        <p:spPr>
          <a:xfrm>
            <a:off x="268448" y="1258877"/>
            <a:ext cx="11585196" cy="5238792"/>
          </a:xfrm>
          <a:prstGeom prst="rect">
            <a:avLst/>
          </a:prstGeom>
          <a:noFill/>
        </p:spPr>
        <p:txBody>
          <a:bodyPr wrap="square" numCol="2" spcCol="360000" rtlCol="0">
            <a:noAutofit/>
          </a:bodyPr>
          <a:lstStyle/>
          <a:p>
            <a:pPr algn="ctr"/>
            <a:r>
              <a:rPr lang="fr-FR" sz="1200" b="1" dirty="0">
                <a:latin typeface="Arial" panose="020B0604020202020204" pitchFamily="34" charset="0"/>
                <a:ea typeface="Open Sans" panose="020B0606030504020204" pitchFamily="34" charset="0"/>
                <a:cs typeface="Arial" panose="020B0604020202020204" pitchFamily="34" charset="0"/>
              </a:rPr>
              <a:t>Plateaux de location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Seule la dépose des cloisons et des portes sera étudiée. Afin de limiter au maximum le coût, les cloisons et les portes seront retirées, en validant la sécurité incendie.</a:t>
            </a:r>
            <a:r>
              <a:rPr lang="fr-FR" sz="1200" dirty="0">
                <a:latin typeface="Arial" panose="020B0604020202020204" pitchFamily="34" charset="0"/>
                <a:ea typeface="Open Sans" panose="020B0606030504020204" pitchFamily="34" charset="0"/>
                <a:cs typeface="Arial" panose="020B0604020202020204" pitchFamily="34" charset="0"/>
              </a:rPr>
              <a:t> Il ne sera pas prévu de nouveau cloisonnement après la dépose du cloisonnement existant.</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ctr"/>
            <a:r>
              <a:rPr lang="fr-FR" sz="1200" b="1" dirty="0">
                <a:latin typeface="Arial" panose="020B0604020202020204" pitchFamily="34" charset="0"/>
                <a:ea typeface="Open Sans" panose="020B0606030504020204" pitchFamily="34" charset="0"/>
                <a:cs typeface="Arial" panose="020B0604020202020204" pitchFamily="34" charset="0"/>
              </a:rPr>
              <a:t>Pour le reste des locaux </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Pour éviter tout risque de blessure ou d'usure prématurée, tous les angles saillants des cloisons seront protégés.</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Il est impératif de choisir des matériaux résistants aux chocs et à l'usure dans les locaux à forte fréquentation.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Les cloisons et doublages devront permettre la fixation et la suspension d'éléments mobiliers muraux (bancs, tables, tableaux, étagères, supports d'appareils, etc.) ainsi que des équipements sanitaires pour les locaux concernés.</a:t>
            </a:r>
          </a:p>
          <a:p>
            <a:pPr algn="just"/>
            <a:r>
              <a:rPr lang="fr-FR" sz="1200" dirty="0">
                <a:latin typeface="Arial" panose="020B0604020202020204" pitchFamily="34" charset="0"/>
                <a:ea typeface="Open Sans" panose="020B0606030504020204" pitchFamily="34" charset="0"/>
                <a:cs typeface="Arial" panose="020B0604020202020204" pitchFamily="34" charset="0"/>
              </a:rPr>
              <a:t>Leurs caractéristiques principales seront les suivantes :</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Résistance aux chocs et adaptation mécanique seront déterminées en fonction du niveau de protection requis, surtout pour les zones de circulation.</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Capacité à absorber d'éventuelles déformations du gros œuvre sans développer de fissures ou de fêlures.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Conformité aux exigences acoustiques, d'isolation, et de sécurité incendie.</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Imperméabilité à l'humidité, surtout dans les zones avec points d'eau ou sujets à des lavages intensifs.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Capacité à être anti-poussière.</a:t>
            </a:r>
          </a:p>
          <a:p>
            <a:pPr algn="just"/>
            <a:r>
              <a:rPr lang="fr-FR" sz="1200" dirty="0">
                <a:latin typeface="Arial" panose="020B0604020202020204" pitchFamily="34" charset="0"/>
                <a:ea typeface="Open Sans" panose="020B0606030504020204" pitchFamily="34" charset="0"/>
                <a:cs typeface="Arial" panose="020B0604020202020204" pitchFamily="34" charset="0"/>
              </a:rPr>
              <a:t>Tous les cloisons et doublages doivent être classifiés avec l'étiquette sanitaire A+.</a:t>
            </a:r>
          </a:p>
          <a:p>
            <a:pPr algn="just"/>
            <a:r>
              <a:rPr lang="fr-FR" sz="1200" dirty="0">
                <a:latin typeface="Arial" panose="020B0604020202020204" pitchFamily="34" charset="0"/>
                <a:ea typeface="Open Sans" panose="020B0606030504020204" pitchFamily="34" charset="0"/>
                <a:cs typeface="Arial" panose="020B0604020202020204" pitchFamily="34" charset="0"/>
              </a:rPr>
              <a:t>Il est possible d'utiliser des cloisons et doublages issus d'une filière de réemploi, en garantissant leur capacité technique et fonctionnelle, particulièrement pour les cloisons modulaires.</a:t>
            </a:r>
          </a:p>
          <a:p>
            <a:pPr algn="just"/>
            <a:endParaRPr lang="fr-FR" sz="1200" dirty="0">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AC155881-0876-3CA2-442F-47467ECC18A1}"/>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Second Œuvre – Cloisonnement / Doublage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4661429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algn="ctr"/>
            <a:r>
              <a:rPr lang="fr-FR" sz="1200" b="1" dirty="0">
                <a:latin typeface="Arial" panose="020B0604020202020204" pitchFamily="34" charset="0"/>
                <a:ea typeface="Open Sans" panose="020B0606030504020204" pitchFamily="34" charset="0"/>
                <a:cs typeface="Arial" panose="020B0604020202020204" pitchFamily="34" charset="0"/>
              </a:rPr>
              <a:t>Plateaux de location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Des raccords de sols pourront être envisagés suite au décloisonnement. </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ctr"/>
            <a:r>
              <a:rPr lang="fr-FR" sz="1200" b="1" dirty="0">
                <a:latin typeface="Arial" panose="020B0604020202020204" pitchFamily="34" charset="0"/>
                <a:ea typeface="Open Sans" panose="020B0606030504020204" pitchFamily="34" charset="0"/>
                <a:cs typeface="Arial" panose="020B0604020202020204" pitchFamily="34" charset="0"/>
              </a:rPr>
              <a:t>Pour le reste des locaux </a:t>
            </a:r>
            <a:endParaRPr lang="fr-FR" sz="1200" dirty="0">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Général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revêtements de sol seront traités antistatiques et anti-poussière, à l'exception des locaux humides tels que les sanitaires ou les offices.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revêtements de sol seront sélectionnés pour leur robustesse, leur facilité d'entretien et leur résistance aux poinçonnages.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Ils devront supporter les variations de température normales, être facilement remplaçables, peu bruyants, non glissants, adaptés à un usage collectif, et ne devront ni retenir la poussière ni en produire.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revêtements pourront être continus ou avec des joints de taille minimale, conformément aux classements UPEC définis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Aspect esthétique et sécurité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teintes choisies seront peu salissantes et devront être approuvées par le maître d'ouvrage, en cohérence avec les études d'éclairage réalisées.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les espaces communs et tertiaires, les sols souples non textiles, de préférence naturels comme le caoutchouc, seront privilégiés pour leur facilité d'entretien, et traités pour être antistatiques et antibactériens.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locaux de douche et les espaces humides seront équipés de revêtements carrelés.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Spécifications particulières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revêtements de sols devront être classifiés avec l'étiquette sanitaire 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revêtements de sol pourront être issus d'une filière de réemploi, tout en conservant leur capacité technique et fonctionnelle.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L'utilisation de repérages podotactiles à certains angles ou croisements de circulations sera mise en place pour faciliter le cheminement des personnes malvoyantes.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L’utilisation de moquette sera à éviter au maximum.</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Second Œuvre – Revêtements de sol</a:t>
            </a:r>
          </a:p>
        </p:txBody>
      </p:sp>
    </p:spTree>
    <p:extLst>
      <p:ext uri="{BB962C8B-B14F-4D97-AF65-F5344CB8AC3E}">
        <p14:creationId xmlns:p14="http://schemas.microsoft.com/office/powerpoint/2010/main" val="2293881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algn="ctr"/>
            <a:r>
              <a:rPr lang="fr-FR" sz="1200" b="1" dirty="0">
                <a:latin typeface="Arial" panose="020B0604020202020204" pitchFamily="34" charset="0"/>
                <a:ea typeface="Open Sans" panose="020B0606030504020204" pitchFamily="34" charset="0"/>
                <a:cs typeface="Arial" panose="020B0604020202020204" pitchFamily="34" charset="0"/>
              </a:rPr>
              <a:t>Plateaux de location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Il ne sera pas prévu de nouveaux revêtements de murs.</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ctr"/>
            <a:r>
              <a:rPr lang="fr-FR" sz="1200" b="1" dirty="0">
                <a:latin typeface="Arial" panose="020B0604020202020204" pitchFamily="34" charset="0"/>
                <a:ea typeface="Open Sans" panose="020B0606030504020204" pitchFamily="34" charset="0"/>
                <a:cs typeface="Arial" panose="020B0604020202020204" pitchFamily="34" charset="0"/>
              </a:rPr>
              <a:t>Pour le reste des locaux </a:t>
            </a:r>
            <a:endParaRPr lang="fr-FR" sz="1200" dirty="0">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Général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revêtements muraux devront être robustes et lessivables, résistant aux chocs, déchirements, et frottements courants, et être traités pour être protégés contre les salissures sur des hauteurs adéquates.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Leurs caractéristiques principales seront les suivantes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Sélection et mise en œuvre de revêtements pérennes pour assurer une longue durabilité, comme les carrelages muraux robustes ou les bardages intérieurs résistant aux chocs.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Résistance aux nettoyages intensifs avec des détergents puissants jusqu'à 1,50 m du sol, en particulier pour les circulations horizontales et verticales, avec des arrêts sur des chants plats arrondis.</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Aspect esthétique et sécurité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Choix des couleurs pour des espaces accueillants et lumineux, privilégiant les couleurs claires pour une meilleure réflexion de la lumière dans les espaces.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Prévoyance de protections aux angles des murs dans les zones à fort trafic.</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Revêtements spécifiques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les sanitaires et les douches, les revêtements seront insensibles à l'humidité et lessivables à grandes eaux, jusqu'au sol et autour des appareils pour éviter les éclaboussures, par exemple des carreaux de grès émaillé, de la faïence ou un revêtement manufacturé similaire.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revêtements muraux doivent être classifiés avec l'étiquette sanitaire 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Réemploi et impact environnemental &amp; sanitaire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Il est possible d'utiliser des revêtements muraux issus d'une filière de réemploi, tout en préservant leur capacité technique et fonctionnelle et en maîtrisant le coût global du projet ; par exemple Peinture Algo, Circouleur, Le Pavé NOMA,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colles et les peintures seront sélectionnées pour limiter les impacts sanitaires et environnementaux, en privilégiant les produits conformes à la norme NF Environnement ou tout autre label européen de procédure environnementale, et on préférera l'utilisation de peinture en phase aqueuse exempte de solvants organiques.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Second Œuvre – Revêtements de murs</a:t>
            </a:r>
          </a:p>
        </p:txBody>
      </p:sp>
    </p:spTree>
    <p:extLst>
      <p:ext uri="{BB962C8B-B14F-4D97-AF65-F5344CB8AC3E}">
        <p14:creationId xmlns:p14="http://schemas.microsoft.com/office/powerpoint/2010/main" val="8023230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algn="ctr"/>
            <a:r>
              <a:rPr lang="fr-FR" sz="1200" b="1" dirty="0">
                <a:latin typeface="Arial" panose="020B0604020202020204" pitchFamily="34" charset="0"/>
                <a:ea typeface="Open Sans" panose="020B0606030504020204" pitchFamily="34" charset="0"/>
                <a:cs typeface="Arial" panose="020B0604020202020204" pitchFamily="34" charset="0"/>
              </a:rPr>
              <a:t>Plateaux de location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Sauf en cas de nécessité, il ne sera pas prévu de remplacer les faux-plafonds existants.</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ctr"/>
            <a:r>
              <a:rPr lang="fr-FR" sz="1200" b="1" dirty="0">
                <a:latin typeface="Arial" panose="020B0604020202020204" pitchFamily="34" charset="0"/>
                <a:ea typeface="Open Sans" panose="020B0606030504020204" pitchFamily="34" charset="0"/>
                <a:cs typeface="Arial" panose="020B0604020202020204" pitchFamily="34" charset="0"/>
              </a:rPr>
              <a:t>Pour le reste des locaux </a:t>
            </a:r>
            <a:endParaRPr lang="fr-FR" sz="1200" dirty="0">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Général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faux plafonds seront facilement démontables et remontables plusieurs fois de suite, sans dégâts apparents et notamment les points où ils existent de nombreux équipements techniques (chemins de câbles, canalisations…) auxquels il faut avoir accès en permanence (réparation, évolutions des installations).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Réemploi et impact environnemental &amp; sanitaire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faux plafonds disposeront de l’étiquette sanitaire 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faux plafonds pourront être issus d’une filière de réemploi tant que leur capacité technique et fonctionnelle sont conservées, dans une optique d’optimisation de coût global.</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Second Œuvre – Plafond / Faux plafond</a:t>
            </a:r>
          </a:p>
        </p:txBody>
      </p:sp>
    </p:spTree>
    <p:extLst>
      <p:ext uri="{BB962C8B-B14F-4D97-AF65-F5344CB8AC3E}">
        <p14:creationId xmlns:p14="http://schemas.microsoft.com/office/powerpoint/2010/main" val="2166480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algn="ctr"/>
            <a:r>
              <a:rPr lang="fr-FR" sz="1200" b="1" dirty="0">
                <a:latin typeface="Arial" panose="020B0604020202020204" pitchFamily="34" charset="0"/>
                <a:ea typeface="Open Sans" panose="020B0606030504020204" pitchFamily="34" charset="0"/>
                <a:cs typeface="Arial" panose="020B0604020202020204" pitchFamily="34" charset="0"/>
              </a:rPr>
              <a:t>Plateaux de location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Il ne sera pas prévu de nouvelles menuiseries intérieures suite au décloisonnement. </a:t>
            </a:r>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ctr"/>
            <a:r>
              <a:rPr lang="fr-FR" sz="1200" b="1" dirty="0">
                <a:latin typeface="Arial" panose="020B0604020202020204" pitchFamily="34" charset="0"/>
                <a:ea typeface="Open Sans" panose="020B0606030504020204" pitchFamily="34" charset="0"/>
                <a:cs typeface="Arial" panose="020B0604020202020204" pitchFamily="34" charset="0"/>
              </a:rPr>
              <a:t>Pour le reste des locaux </a:t>
            </a:r>
            <a:endParaRPr lang="fr-FR" sz="1200" dirty="0">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Caractéristiques générales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dimensions des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accès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sont détaillées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huisseries seront à âme pleine avec un revêtement peinture, excluant l'utilisation de portes alvéolaires.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débattement des portes sera étudié pour ne pas empiéter sur les largeurs disponibles des passages.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normes en vigueur et les exigences acoustiques seront strictement respectées en fonction de l'emplacement des portes intérieures.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Spécificités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Conformité aux exigences de degré CF (coupe-feu) ou PF (pare-flammes) selon les besoins.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Présence d'éléments de signalétique sur chaque porte de local.</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Utilisation de ventouses pour maintenir ouvertes les portes de recoupement coupe-feu dans les circulations quotidiennes.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portes des locaux administratifs et du personnel ne seront pas nécessairement stratifiées, dans une optique d’optimisation de coût global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Prévision de plaques de propreté sur les portes largement sollicitées en environnement industriel, notamment dans les ateliers, les vestiaires et les locaux d'entretien.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Installation de butoirs au pied de chaque porte, positionnés pour ne pas gêner l'aménagement de la pièce ni entraver les circulations.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Second Œuvre – Menuiseries intérieures</a:t>
            </a:r>
          </a:p>
        </p:txBody>
      </p:sp>
    </p:spTree>
    <p:extLst>
      <p:ext uri="{BB962C8B-B14F-4D97-AF65-F5344CB8AC3E}">
        <p14:creationId xmlns:p14="http://schemas.microsoft.com/office/powerpoint/2010/main" val="35148468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2AA26-5C54-477A-138F-C6D701FE2C75}"/>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B9ED2927-DB2B-9EF6-E77A-EEEC333A78E5}"/>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B5CB852C-153F-D160-51F9-CD447C77035E}"/>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37</a:t>
            </a:fld>
            <a:endParaRPr lang="fr-FR" dirty="0"/>
          </a:p>
        </p:txBody>
      </p:sp>
      <p:pic>
        <p:nvPicPr>
          <p:cNvPr id="14" name="Image 13">
            <a:extLst>
              <a:ext uri="{FF2B5EF4-FFF2-40B4-BE49-F238E27FC236}">
                <a16:creationId xmlns:a16="http://schemas.microsoft.com/office/drawing/2014/main" id="{04420A7A-B55A-DD8B-B0F7-347F6A58CA50}"/>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A1835333-5E5E-5AF1-0D91-0A5660B16FBA}"/>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Détails par lots</a:t>
            </a:r>
          </a:p>
        </p:txBody>
      </p:sp>
      <p:sp>
        <p:nvSpPr>
          <p:cNvPr id="3" name="ZoneTexte 2">
            <a:extLst>
              <a:ext uri="{FF2B5EF4-FFF2-40B4-BE49-F238E27FC236}">
                <a16:creationId xmlns:a16="http://schemas.microsoft.com/office/drawing/2014/main" id="{89976B71-6342-9178-0C48-B1912A95E0D0}"/>
              </a:ext>
            </a:extLst>
          </p:cNvPr>
          <p:cNvSpPr txBox="1"/>
          <p:nvPr/>
        </p:nvSpPr>
        <p:spPr>
          <a:xfrm>
            <a:off x="268448" y="1258877"/>
            <a:ext cx="11585196" cy="5238792"/>
          </a:xfrm>
          <a:prstGeom prst="rect">
            <a:avLst/>
          </a:prstGeom>
          <a:noFill/>
        </p:spPr>
        <p:txBody>
          <a:bodyPr wrap="square" numCol="2" spcCol="360000" rtlCol="0">
            <a:noAutofit/>
          </a:bodyPr>
          <a:lstStyle/>
          <a:p>
            <a:pPr algn="just"/>
            <a:r>
              <a:rPr lang="fr-FR" sz="1200" dirty="0">
                <a:latin typeface="Arial" panose="020B0604020202020204" pitchFamily="34" charset="0"/>
                <a:ea typeface="Open Sans" panose="020B0606030504020204" pitchFamily="34" charset="0"/>
                <a:cs typeface="Arial" panose="020B0604020202020204" pitchFamily="34" charset="0"/>
              </a:rPr>
              <a:t>Les différents équipements, outillages et mobiliers, à prévoir ou non dans le cadre des travaux, sont détaillés dans les </a:t>
            </a:r>
            <a:r>
              <a:rPr lang="fr-FR" sz="1200" b="1" dirty="0">
                <a:latin typeface="Arial" panose="020B0604020202020204" pitchFamily="34" charset="0"/>
                <a:ea typeface="Open Sans" panose="020B0606030504020204" pitchFamily="34" charset="0"/>
                <a:cs typeface="Arial" panose="020B0604020202020204" pitchFamily="34" charset="0"/>
              </a:rPr>
              <a:t>Fiches Espaces</a:t>
            </a:r>
            <a:r>
              <a:rPr lang="fr-FR" sz="1200" dirty="0">
                <a:latin typeface="Arial" panose="020B0604020202020204" pitchFamily="34" charset="0"/>
                <a:ea typeface="Open Sans" panose="020B0606030504020204" pitchFamily="34" charset="0"/>
                <a:cs typeface="Arial" panose="020B0604020202020204" pitchFamily="34" charset="0"/>
              </a:rPr>
              <a:t>.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Dans les cas où ces éléments ne sont pas inclus dans le cadre des travaux, le maître d’œuvre devra néanmoins en prendre connaissance et en tenir dans la conception de projet (structure, organisation des espaces, circulations, emprises au sol, …). </a:t>
            </a:r>
          </a:p>
          <a:p>
            <a:pPr algn="just"/>
            <a:endParaRPr lang="fr-FR" sz="1200" dirty="0">
              <a:highlight>
                <a:srgbClr val="FFFF00"/>
              </a:highlight>
              <a:latin typeface="Arial" panose="020B0604020202020204" pitchFamily="34" charset="0"/>
              <a:cs typeface="Arial" panose="020B0604020202020204" pitchFamily="34" charset="0"/>
            </a:endParaRP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9C20E1EC-EDE2-130F-764E-4B83CEE1A17E}"/>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Second œuvre – Mobilier</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862775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espaces seront régulés thermiquement à l’exception de certains espaces comme les locaux</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techniques.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type de régulation par local ainsi que les températures de consigne sont précisés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p>
          <a:p>
            <a:pPr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Les locaux abritant des machines, du matériel et des batteries devront maintenir une température stable (autour des 15°C) pour éviter la dégradation et le déchargement de ces équipements.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lvl="0"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 maîtrise d’œuvre étudiera le système existant et vérifiera sa conformité aux normes, aux objectifs techniques ainsi qu’à ceux de confort hygrothermique et acoustique.</a:t>
            </a:r>
          </a:p>
          <a:p>
            <a:pPr algn="ju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L’occupation réelle du bâtiment (taux d'occupation et de ses plages horaires d'activité) sera prise en compte. </a:t>
            </a:r>
          </a:p>
          <a:p>
            <a:pPr algn="ju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Les apports internes des occupants et des équipements seront pris en compte.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R="0" lvl="0" algn="just" defTabSz="914400" rtl="0" eaLnBrk="1" fontAlgn="auto" latinLnBrk="0" hangingPunct="1">
              <a:lnSpc>
                <a:spcPct val="100000"/>
              </a:lnSpc>
              <a:spcBef>
                <a:spcPts val="0"/>
              </a:spcBef>
              <a:spcAft>
                <a:spcPts val="0"/>
              </a:spcAft>
              <a:buClrTx/>
              <a:buSzTx/>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installations de production et de distribution des fluides seront conçues de manière à limiter au maximum les consommations énergétiques.</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R="0" lvl="0" algn="just" defTabSz="914400" rtl="0" eaLnBrk="1" fontAlgn="auto" latinLnBrk="0" hangingPunct="1">
              <a:lnSpc>
                <a:spcPct val="100000"/>
              </a:lnSpc>
              <a:spcBef>
                <a:spcPts val="0"/>
              </a:spcBef>
              <a:spcAft>
                <a:spcPts val="0"/>
              </a:spcAft>
              <a:buClrTx/>
              <a:buSzTx/>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R="0" lvl="0" algn="just" defTabSz="914400" rtl="0" eaLnBrk="1" fontAlgn="auto" latinLnBrk="0" hangingPunct="1">
              <a:lnSpc>
                <a:spcPct val="100000"/>
              </a:lnSpc>
              <a:spcBef>
                <a:spcPts val="0"/>
              </a:spcBef>
              <a:spcAft>
                <a:spcPts val="0"/>
              </a:spcAft>
              <a:buClrTx/>
              <a:buSzTx/>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dispositions seront prises pour respecter les exigences acoustiques réglementaires (notamment les vitesses d'écoulements dans les canalisations, et les vitesses de soufflage). </a:t>
            </a:r>
          </a:p>
          <a:p>
            <a:pPr marR="0" lvl="0" algn="just" defTabSz="914400" rtl="0" eaLnBrk="1" fontAlgn="auto" latinLnBrk="0" hangingPunct="1">
              <a:lnSpc>
                <a:spcPct val="100000"/>
              </a:lnSpc>
              <a:spcBef>
                <a:spcPts val="0"/>
              </a:spcBef>
              <a:spcAft>
                <a:spcPts val="0"/>
              </a:spcAft>
              <a:buClrTx/>
              <a:buSzTx/>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R="0" lvl="0" algn="just" defTabSz="914400" rtl="0" eaLnBrk="1" fontAlgn="auto" latinLnBrk="0" hangingPunct="1">
              <a:lnSpc>
                <a:spcPct val="100000"/>
              </a:lnSpc>
              <a:spcBef>
                <a:spcPts val="0"/>
              </a:spcBef>
              <a:spcAft>
                <a:spcPts val="0"/>
              </a:spcAft>
              <a:buClrTx/>
              <a:buSzTx/>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installations sont dimensionnées pour garantir le confort suite aux relances dues aux périodes d’inoccupation.</a:t>
            </a:r>
          </a:p>
          <a:p>
            <a:pPr marR="0" lvl="0" algn="just" defTabSz="914400" rtl="0" eaLnBrk="1" fontAlgn="auto" latinLnBrk="0" hangingPunct="1">
              <a:lnSpc>
                <a:spcPct val="100000"/>
              </a:lnSpc>
              <a:spcBef>
                <a:spcPts val="0"/>
              </a:spcBef>
              <a:spcAft>
                <a:spcPts val="0"/>
              </a:spcAft>
              <a:buClrTx/>
              <a:buSzTx/>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Production, distribution et régulation du Chauffage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L’évolution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du mode</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de chauffage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sera</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laissée au choix du maître d’œuvre afin de garantir les objectifs fixés et le niveau de confort souhaité par les occupants</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installations devront être conçues, réalisées et équipées d'éléments de régulation à la fois simple dans leurs composants et efficaces quant à leur gestion économique (système réduit la nuit…).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système de chauffage mis en place devra être suffisamment performant et souple pour pouvoir tourner selon différentes modes de fonctionnement selon les périodes de l'année, les jours et les heures.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L’expression des besoins énergétiques sera faite de façon à obtenir la valeur absolue des besoins énergétiques totaux ainsi que celle des besoins par poste (chauffage, rafraîchissement et éclairage).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recours aux énergies renouvelables nécessitera l’expression du pourcentage de besoins couverts par poste énergétique.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conception des réseaux de distribution de chauffage sera étudiée de façon à minimiser les pertes et à diminuer les coûts. Les longueurs seront minimisées, particulièrement en dehors de l’enveloppe chauffée. Les canalisations seront calorifugées sur toutes leurs longueurs, y compris sur les points singuliers (pompes, colliers, coudes, etc.)</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auxiliaires de distribution seront à vitesse variable et contrôlés par variateur de fréquence.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Chauffage / Ventilation / Climatisation-Rafraichissement </a:t>
            </a:r>
          </a:p>
        </p:txBody>
      </p:sp>
    </p:spTree>
    <p:extLst>
      <p:ext uri="{BB962C8B-B14F-4D97-AF65-F5344CB8AC3E}">
        <p14:creationId xmlns:p14="http://schemas.microsoft.com/office/powerpoint/2010/main" val="28951097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49"/>
            <a:ext cx="11585196" cy="5106417"/>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système de chauffage devra prévoir un zonage des bâtiments de manière à pouvoir faire fonctionner indépendamment, de façon simple, certaines parties du bâtiment, en fonction de la température cible requise pour chaque espace.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En particulier, les espaces propres de la CCI, les espaces communs, chacun des plateaux de location et chacun des locataires seront indépendants.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utilisateurs pourront néanmoins régler, espace par espace, la température de chauffage autour de cette valeur cible.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conditions climatiques créées dans les locaux doivent assurer le confort des usagers sans entraîner de dépenses de fonctionnement exagérées.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Production, distribution et régulation de la Ventilation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système de ventilation mécanique, celui-ci limitera les déperditions énergétiques.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système de ventilation devra permettre l’atteinte des débits réglementaires. Le débit de renouvellement d’air est détaillé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selon l’usage des pièces.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chaque technique choisie, le coût global de l’installation (investissements et exploitation) sera pris en compte.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Filtration de l’air entrant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Afin d’assurer le confort olfactif, l’air fourni (neuf ou recyclé) ne devra pas contenir d’odeurs désagréables. Il pourra faire l’objet d’une dépollution préalable.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L’accès aux filtres doit être suffisant pour faciliter leur remplacement.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Afin d’assurer une qualité d’air intérieur optimal, le niveau de filtration du système de ventilation sera choisi en cohérence avec la qualité de l’air extérieur selon la norme EN 16 798.</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Régulation de la ventilation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réglages de débit d’air devront être simples, accessibles et stables dans le temps. </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ZoneTexte 3">
            <a:extLst>
              <a:ext uri="{FF2B5EF4-FFF2-40B4-BE49-F238E27FC236}">
                <a16:creationId xmlns:a16="http://schemas.microsoft.com/office/drawing/2014/main" id="{5043CDFE-A256-542A-1716-54E89745EFA1}"/>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Chauffage / Ventilation / Climatisation-Rafraichissement </a:t>
            </a:r>
          </a:p>
        </p:txBody>
      </p:sp>
    </p:spTree>
    <p:extLst>
      <p:ext uri="{BB962C8B-B14F-4D97-AF65-F5344CB8AC3E}">
        <p14:creationId xmlns:p14="http://schemas.microsoft.com/office/powerpoint/2010/main" val="2382464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A2AE6-6B5D-B621-4980-6308B9010C12}"/>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C293B95-1FEC-14EF-8A57-ADF5CB76B647}"/>
              </a:ext>
            </a:extLst>
          </p:cNvPr>
          <p:cNvSpPr>
            <a:spLocks noGrp="1"/>
          </p:cNvSpPr>
          <p:nvPr>
            <p:ph type="sldNum" sz="quarter" idx="12"/>
          </p:nvPr>
        </p:nvSpPr>
        <p:spPr/>
        <p:txBody>
          <a:bodyPr/>
          <a:lstStyle/>
          <a:p>
            <a:fld id="{C83083A5-E7E5-1A42-9F33-431CAC519282}" type="slidenum">
              <a:rPr lang="fr-FR" smtClean="0"/>
              <a:pPr/>
              <a:t>4</a:t>
            </a:fld>
            <a:endParaRPr lang="fr-FR" dirty="0"/>
          </a:p>
        </p:txBody>
      </p:sp>
      <p:sp>
        <p:nvSpPr>
          <p:cNvPr id="7" name="ZoneTexte 6">
            <a:extLst>
              <a:ext uri="{FF2B5EF4-FFF2-40B4-BE49-F238E27FC236}">
                <a16:creationId xmlns:a16="http://schemas.microsoft.com/office/drawing/2014/main" id="{782E2304-0859-D062-D96C-FFD05746000C}"/>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Préambule</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8" name="Connecteur droit 7">
            <a:extLst>
              <a:ext uri="{FF2B5EF4-FFF2-40B4-BE49-F238E27FC236}">
                <a16:creationId xmlns:a16="http://schemas.microsoft.com/office/drawing/2014/main" id="{C80DF8E6-1D85-A144-181B-FB6377AFEE3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81F449D3-19CB-D2FA-0AFF-B5FF0E867285}"/>
              </a:ext>
            </a:extLst>
          </p:cNvPr>
          <p:cNvSpPr txBox="1"/>
          <p:nvPr/>
        </p:nvSpPr>
        <p:spPr>
          <a:xfrm>
            <a:off x="268448" y="819992"/>
            <a:ext cx="11585196" cy="5532682"/>
          </a:xfrm>
          <a:prstGeom prst="rect">
            <a:avLst/>
          </a:prstGeom>
          <a:noFill/>
        </p:spPr>
        <p:txBody>
          <a:bodyPr wrap="square" numCol="2" spcCol="360000" rtlCol="0">
            <a:noAutofit/>
          </a:bodyPr>
          <a:lstStyle/>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Ce document constitue le programme technique détaillé (PTD). Il fait partie d’un ensemble de documents destiné à la consultation des équipes de maîtrise d’œuvre. Il a pour vocation de fournir toutes les informations nécessaires aux concepteurs lors des phases de consultation et d’études.</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Les différents documents sont :</a:t>
            </a:r>
          </a:p>
          <a:p>
            <a:pPr marL="342900" indent="-342900" algn="just" eaLnBrk="1" fontAlgn="auto" hangingPunct="1">
              <a:spcBef>
                <a:spcPts val="0"/>
              </a:spcBef>
              <a:spcAft>
                <a:spcPts val="0"/>
              </a:spcAft>
              <a:buFont typeface="Calibri" panose="020F0502020204030204" pitchFamily="34" charset="0"/>
              <a:buChar char="-"/>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 Programme Général de l’Opération (PGO) </a:t>
            </a:r>
          </a:p>
          <a:p>
            <a:pPr marL="342900" indent="-342900" algn="just">
              <a:buFont typeface="Calibri" panose="020F0502020204030204" pitchFamily="34" charset="0"/>
              <a:buChar char="-"/>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 Programme technique et environnemental détaillé (PTD),</a:t>
            </a:r>
          </a:p>
          <a:p>
            <a:pPr marL="342900" indent="-342900" algn="just" eaLnBrk="1" fontAlgn="auto" hangingPunct="1">
              <a:spcBef>
                <a:spcPts val="0"/>
              </a:spcBef>
              <a:spcAft>
                <a:spcPts val="600"/>
              </a:spcAft>
              <a:buFont typeface="Calibri" panose="020F0502020204030204" pitchFamily="34" charset="0"/>
              <a:buChar char="-"/>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Les Fiches Espaces </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Ces documents se complètent et sont indissociables les uns des autres. </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Sur la base de ce programme, le maître d’œuvre aura en charge la conception et le suivi de la réalisation du projet de rénovation du siège de la CCI 77 à Serris.</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 concepteur devra s’assurer de la pérennité des matériaux, procédés et techniques de construction utilisés, de façon à disposer de bâtiments et d’environnements de travail de qualité. </a:t>
            </a:r>
          </a:p>
        </p:txBody>
      </p:sp>
    </p:spTree>
    <p:extLst>
      <p:ext uri="{BB962C8B-B14F-4D97-AF65-F5344CB8AC3E}">
        <p14:creationId xmlns:p14="http://schemas.microsoft.com/office/powerpoint/2010/main" val="356944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28363"/>
            <a:ext cx="11585196" cy="5369303"/>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Si Centrale de traitement d’air pour l’apport d’air neuf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centrales de traitement d'air, groupes de ventilation et réseaux de gaines feront obligatoirement l’objet d’une attention particulière apportée à l’étanchéité, d’un équilibrage aéraulique et d’une période d’essai.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centrales de traitement d’air seront isolées dans des caissons et seront posées sur plots antivibratoires. Des silencieux seront placés afin de respecter en tout point la réglementation acoustique. Des manchons souples relieront les centrales et les gaines.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prises d’air neuf seront placées de préférence dans la partie haute du bâtiment, à l’abri des vents dominants et des sources de pollutions chimiques et biologiques de manière à ne pas les aspirer.</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prises d’air neuf ne seront pas placées à proximité de végétation. Comme sur les grilles de rejet, des grilles pare-pluie avec un grillage anti-volatile et petits animaux seront installées.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gaines de soufflage et de reprise des centrales de traitement d’air double flux seront calorifugées sur l’intégralité de leur parcours.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réseaux aérauliques seront à dimensionner de manière à avoir des vitesses silencieuses et niveaux acoustiques corrects. Les réseaux aérauliques devront être visitables avec des trappes d’accès accessibles pour la maintenance des réseaux de gaines.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bouches d’insufflation et d’extraction ne devront pas être source d’inconfort thermique et être adaptées au classement des façades concernées en zone de bruits. Elles ne devront pas pouvoir être obturées</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et ne laisseront pas de traces noirâtres sur les murs.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Production, distribution, émission et régulation du Froid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dimensionnement des équipements actifs sera fait dans les règles de l’art sur la base d’une consigne mentionnée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Emetteurs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terminaux de chauffage / rafraîchissement / ventilation devront être définis en fonction des aménagements des locaux.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choix est laissé au maitre d’œuvre.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ZoneTexte 3">
            <a:extLst>
              <a:ext uri="{FF2B5EF4-FFF2-40B4-BE49-F238E27FC236}">
                <a16:creationId xmlns:a16="http://schemas.microsoft.com/office/drawing/2014/main" id="{5043CDFE-A256-542A-1716-54E89745EFA1}"/>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Chauffage / Ventilation / Climatisation-Rafraichissement </a:t>
            </a:r>
          </a:p>
        </p:txBody>
      </p:sp>
    </p:spTree>
    <p:extLst>
      <p:ext uri="{BB962C8B-B14F-4D97-AF65-F5344CB8AC3E}">
        <p14:creationId xmlns:p14="http://schemas.microsoft.com/office/powerpoint/2010/main" val="18241569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223165"/>
            <a:ext cx="11585196" cy="5106416"/>
          </a:xfrm>
          <a:prstGeom prst="rect">
            <a:avLst/>
          </a:prstGeom>
          <a:noFill/>
        </p:spPr>
        <p:txBody>
          <a:bodyPr wrap="square" numCol="2" spcCol="360000" rtlCol="0">
            <a:noAutofit/>
          </a:bodyPr>
          <a:lstStyle/>
          <a:p>
            <a:pPr lvl="0"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 maîtrise d’œuvre étudiera la plomberie existante et vérifiera sa conformité aux normes, aux objectifs techniques ainsi qu’à ceux de confort hygrothermique et acoustique.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highlight>
                <a:srgbClr val="FFC000"/>
              </a:highlight>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Pression et Régulation :</a:t>
            </a: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conception s’attachera à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Assurer une égale pression d'EFS / ECS à tous les points de puisage. Régulation de la pression au niveau du local de production ECS.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Ajuster la pression à la fois pour l'eau chaude et froide dans une même zone pour éviter tout déséquilibre et risque d'intercommunication.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Éviter les zones de stagnation d’eau pour limiter le développement de microorganismes.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Utiliser des matériaux résistants à la corrosion, l'entartrage et la formation de biofilm.</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Isoler les colliers ou supports de fixation des tuyauteries EF, ECS, EU, EV pour éviter tout contact avec d'autres matériaux.</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Assurer l'isolement des canalisations traversant les murs, cloisons ou planchers pour éviter tout contact avec les autres matériaux.</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Système de Production ECS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Alimentation en ECS selon les indications des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modification du système de production de chaud, il sera choisi le plus simple possible pour répondre aux besoins.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Distribution ECS/EFS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Canalisations et colonnes de distribution dimensionnées pour servir tous les appareils et prévoyant des réservations pour toute extension future.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ECS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Conformité du réseau d’ECS à la réglementation sur les légionnelles.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Distribution d'eau chaude limitée aux douches</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à l'espace convivial polyvalent, à l’office, et aux locaux ménages pour des raisons économiques et écologiques.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Installation de mitigeurs à proximité des points de puisage pour un réglage facile de la température.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EFS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Limiter la vitesse de l'eau dans les canalisations en sous-sol et dans les colonnes montantes pour éviter qu'elle n'atteigne 2 m/s ou 1,5 m/s respectivement.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Prévoir des dispositifs anti-béliers pour réduire les chocs dans l'installation.</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Installer des robinets d'arrêt pour faciliter la maintenance, notamment sur chaque dérivation à partir des colonnes montantes et rampantes.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Eau non potable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Distinction des réseaux d’eau potable et non potable avec une signalétique spécifique en cas d'alimentation des sanitaires avec de l’eau non potable</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Plomberie</a:t>
            </a:r>
          </a:p>
        </p:txBody>
      </p:sp>
    </p:spTree>
    <p:extLst>
      <p:ext uri="{BB962C8B-B14F-4D97-AF65-F5344CB8AC3E}">
        <p14:creationId xmlns:p14="http://schemas.microsoft.com/office/powerpoint/2010/main" val="8256294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Équipements Sanitaires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appareils sanitaires seront robustes, faciles à entretenir et conformes à la norme NF. Une insonorisation entre les cabines de toilettes sera réalisée avec des cloisons de séparation toute hauteur.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consommation d'eau dans les sanitaires sera limitée et maîtrisée.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modifications des équipements sanitaires :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cuvettes à l'anglaise seront installées dans les WC pour éviter les dommages potentiels.</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toilettes seront équipées de réservoirs à double-chasse (3/6L).</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solutions hydro-économes seront utilisées pour les lavabos, comme les robinets à fermeture temporisée ou les limiteurs.</a:t>
            </a:r>
          </a:p>
          <a:p>
            <a:pPr marL="171450" indent="-171450" algn="just">
              <a:buFontTx/>
              <a:buChar char="-"/>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Les lavabos seront des lavabos individuels en faïence.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cabines de douche comprendront un sas de déshabillage avec banc intégré, 2 patères et une zone de douche avec bac à l’italienne. Les douches seront équipées de pommes de douche fixes et de mitigeurs terminaux conformes à la réglementation sur la légionellose.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En cas de conservation des douches existantes, elles devront être raccordées au réseau d’évacuation des eaux usés.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ces équipements pourront être issus d’une filière de réemploi.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Plomberie</a:t>
            </a:r>
          </a:p>
        </p:txBody>
      </p:sp>
    </p:spTree>
    <p:extLst>
      <p:ext uri="{BB962C8B-B14F-4D97-AF65-F5344CB8AC3E}">
        <p14:creationId xmlns:p14="http://schemas.microsoft.com/office/powerpoint/2010/main" val="31137731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49514"/>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Spécifications Électriques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spécificités électriques de chaque local sont précisées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bilan de puissance détaillé sera fourni, indiquant les puissances unitaires, les coefficients de foisonnement et les puissances utiles de chaque équipement. L'objectif est d'éviter le surdimensionnement de la puissance électrique utile.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neutre de toutes les installations sera directement relié à la terre. Les appareils de protection, de sectionnement et de commande des circuits seront regroupés dans des coffrets ou armoires fermées, occupant environ les quatre cinquièmes de la capacité utile de l’armoire.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L'ensemble de l’installation sera encastré, sauf cas exceptionnels dans des locaux techniques. Tous les appareillages et câblages apparents devront être convenablement repérés et validés par le maître d’ouvrage..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Alimentation Électrique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puissance de l’alimentation générale sera dimensionnée pour permettre l’évolutivité de l’installation. Des chemins de câble seront installés avec des réserves de câblage pour les mêmes raisons.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Poste de Transformation (Si Nécessaire)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Si un transformateur est nécessaire, celui-ci devra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Être autant que possible intégré à l’équipement.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Être conçu pour permettre ultérieurement la réalimentation d'un poste satellite.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Comprendre uniquement la distribution principale vers tous les corps du bâtiment.</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Respecter toutes les normes et équipements de sécurité réglementaires.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TGBT (Tableau Général Basse Tension) et Tableaux Divisionnaires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TGBT ainsi que les armoires générales respectent la norme CEI 439-1 et sont modulaires, constitués par la juxtaposition d'unités de transport équipées d'appareillages électriques.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TGBT est installé dans un local dédié, sécurisé, et n'est accessible qu'au personnel d’exploitation et de maintenance, au responsable de site et au PC sécurité.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tableaux divisionnaires sont conçus en compartiments séparés pour l’éclairage, les prises de courant, les circulations diverses et l'informatique. Ils sont modulaires et magnétothermiques pour permettre l’évolutivité de l’installation.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Chaque tableau divisionnaire comporte une coupure générale et des voyants indiquant la présence de tension par jeu de barres ou type de distribution.</a:t>
            </a: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Courants faibles</a:t>
            </a:r>
          </a:p>
        </p:txBody>
      </p:sp>
    </p:spTree>
    <p:extLst>
      <p:ext uri="{BB962C8B-B14F-4D97-AF65-F5344CB8AC3E}">
        <p14:creationId xmlns:p14="http://schemas.microsoft.com/office/powerpoint/2010/main" val="39519834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Comptages et Réseau VDI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compteurs, centrales de mesure et équipements de comptage sont communicants, permettant la remontée des informations vers la solution de Gestion Technique du Bâtiment (GTB).</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comptages spécifiques sont prévus pour différencier les espaces techniques chauffés, les locaux tertiaires et supports ainsi que les locaux techniques. Les sous-comptages divisionnaires seront également inclus conformément à la réglementaire environnementale.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est isolé pour permettre la quantification de la consommation électrique de ce poste.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parties critiques des réseaux VDI et de sécurité sont alimentées par des lignes d’alimentation secourues, ces deux réseaux étant distincts.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câblage du bâtiment prend en charge la téléphonie, la transmission vidéo, l'informatique et la Gestion Technique du Bâtiment.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répartition des locaux techniques de répartition informatique et téléphonique, ainsi que le nombre de points d’accès et les distances maximales entre le répartiteur et les points d’accès, sont déterminés en concertation avec la maîtrise d’ouvrage, selon le synoptique général de distribution téléphonique et informatique.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Vidéosurveillance et Alarmes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Trois réseaux d'alarmes distincts sont prévus : incendie, intrusion et techniques, fonctionnant par zone et disposant d'un renvoi par transmetteur avec des messages préenregistrés pour incendie et intrusion.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système complet de sécurité, incluant la vidéosurveillance et une alarme périmétrique extérieure, sera installé selon les exigences du maître d’ouvrage.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SSI (Système de Sécurité Incendie)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SSI conforme à la réglementation sera déployé.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moteurs de désenfumage mécanique seront alimentés depuis l'amont du TGBT, notamment pour le parc de stationnement (si celui-ci se trouve en intérieur), via une dérivation directe.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Contrôle d’accès au site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zone de stationnement sera située à l'intérieur de la limite du site et accessible via un portail sécurisé.</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Courants faibles</a:t>
            </a:r>
          </a:p>
        </p:txBody>
      </p:sp>
    </p:spTree>
    <p:extLst>
      <p:ext uri="{BB962C8B-B14F-4D97-AF65-F5344CB8AC3E}">
        <p14:creationId xmlns:p14="http://schemas.microsoft.com/office/powerpoint/2010/main" val="5520897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Réseau WIFI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réseau Wifi couvrira l’ensemble des espaces.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maître d’œuvre fournira les préparations nécessaires pour connecter les bornes Wifi de dernière génération.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Distribution intérieure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Circuits prises et petits matériels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Chaque local disposera d'au moins une PC. Des prises de courant seront installées tous les 10 mètres linéaires dans les circulations et tous les locaux, en plus de celles mentionnées dans les fiches espaces spécifiques.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prises de courant, conformes aux normes, seront mises à la terre, même dans les locaux réputés secs et isolés. Elles permettront le raccordement du matériel local sans nécessiter l'intervention de spécialistes.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L'appareillage de commande dans les locaux aveugles devra être à voyant pour une utilisation facilitée.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les prises utilisées pour le ménage, elles seront installées à mi-hauteur du mur, respectant les normes d'accessibilité.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prises de courant pour la connexion bureautique seront identifiées par un détrompeur.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certains locaux spécifiques, les PC pourront être ondulées pour des équipements dédiés.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Câblage informatique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bâtiment sera équipé pour un réseau informatique intégré avec gestion complète du bâtiment, comprenant les éléments actifs nécessaires et un répartiteur.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chemins de câbles seront dimensionnés pour permettre le câblage initial et les extensions ultérieures, avec des spécificités pour les courants forts et faibles. Ils respecteront les normes de sécurité et d'espacement entre courants forts et faibles.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chemins de câbles traversant des parois coupe-feu seront équipés de dispositifs adéquats préservant l'intégrité de la paroi.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câbles seront régulièrement liés aux chemins de câbles et correctement repérés le long de leur parcours.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Pour un nombre de câbles inférieur à cinq, des alternatives pour les chemins de câbles pourront être envisagées.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conduits et chemins de câbles nécessaires au passage des câbles courants forts et faibles seront intégrés.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équipements électriques émettant des ondes électromagnétiques seront éloignés des zones à forte fréquentation ou isolés par des dispositifs appropriés pour minimiser leur impact.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Courants faibles</a:t>
            </a:r>
          </a:p>
        </p:txBody>
      </p:sp>
    </p:spTree>
    <p:extLst>
      <p:ext uri="{BB962C8B-B14F-4D97-AF65-F5344CB8AC3E}">
        <p14:creationId xmlns:p14="http://schemas.microsoft.com/office/powerpoint/2010/main" val="4527353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128364"/>
            <a:ext cx="11585196" cy="5729636"/>
          </a:xfrm>
          <a:prstGeom prst="rect">
            <a:avLst/>
          </a:prstGeom>
          <a:noFill/>
        </p:spPr>
        <p:txBody>
          <a:bodyPr wrap="square" numCol="2" spcCol="360000" rtlCol="0">
            <a:noAutofit/>
          </a:bodyPr>
          <a:lstStyle/>
          <a:p>
            <a:pPr algn="ju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 maîtrise d’œuvre étudiera le système existant et vérifiera sa conformité aux normes, aux objectifs techniques ainsi qu’à ceux de confort hygrothermique et acoustique. En particulier, le système devra permettre le fonctionnement en parallèle des locaux propres à la CCI, des espaces communs (évènements, etc.) et des locaux propres aux locataires. </a:t>
            </a: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Eclairage intérieur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luminaires utilisés seront sélectionnés pour leur efficacité énergétique, privilégiant des sources lumineuses à faible consommation et longue durée de vie.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Tous les éclairages seront économes en énergie, offrant un bon rendement et une durée de vie satisfaisante.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appareils à basse luminance seront installés dans les locaux où l'utilisation d'écrans informatiques est fréquente.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éclairage à faible consommation comme les LED sera privilégié. L’éclairage de type néon sera proscrit.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Caractéristiques spécifiques de l'éclairage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devra respecter les normes d'uniformité appropriées pour ce type de construction.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températures de couleur spécifiques seront utilisées pour les espaces administratifs avec un rendu de couleur élevé et un éblouissement minimal.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commandes d'éclairage se feront localement.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L’éclairage des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bureaux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aura une température de couleur compris entre 3000 K et 4000 K, un IRC &gt; 80 et un UGR &lt;19.</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Principes de commande d'éclairage par local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niveaux d'éclairement sont précisés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par local.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commandes d'éclairage seront réalisées localement et depuis la GTB pour une commande zone par zone. Elles sont précisées dans les </a:t>
            </a: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fiches espaces</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Dans tous les locaux d'une surface supérieure à 20 m², il sera offert une possibilité de sectorisation et/ou d'allumage partiel.</a:t>
            </a:r>
          </a:p>
          <a:p>
            <a:pPr algn="just"/>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Bureaux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commande manuelle et relié à la GTB sur programme horaire.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Hall d’accueil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détection de présence et de mouvement.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Circulations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détection de présence et de mouvement.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Divers locaux fonctionnels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commande manuelle individuelle</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Sanitaires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détection de présence par bloc, y compris dans chaque cabine.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Vestiaires, locaux de stockage, paliers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 détection de présence temporisée.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Eclairage de sécurité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éclairage de sécurité adéquat et indépendant sera installé pour permettre l'évacuation sécurisée en cas de besoin, y compris dans les circulations.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Ce système sera réalisé sur batterie pour assurer la continuité de service en cas de panne électrique.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x-none"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L’éclairage de balisage permettra la reconnaissance des obstacles, la signalisation des cheminements et l’indication des changements de direction</a:t>
            </a:r>
            <a:r>
              <a:rPr kumimoji="0" lang="fr-FR" sz="12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Eclairage des espaces extérieurs :</a:t>
            </a: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espaces extérieurs seront éclairés pour la sécurité du personnel et des véhicules, avec des dispositifs automatiques de détection.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balisage nocturne sera assuré pour les zones de stationnement et de circulation.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aires de manœuvre et circulations extérieures seront éclairées conformément à la réglementation.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Des points lumineux spécifiques seront répartis pour assurer la surveillance des entrées et des allées.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accès principaux à l’équipement bénéficieront d'un éclairage spécifique.</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Courants forts </a:t>
            </a:r>
          </a:p>
        </p:txBody>
      </p:sp>
    </p:spTree>
    <p:extLst>
      <p:ext uri="{BB962C8B-B14F-4D97-AF65-F5344CB8AC3E}">
        <p14:creationId xmlns:p14="http://schemas.microsoft.com/office/powerpoint/2010/main" val="24322301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GTB sera conforme au décret BACS,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Décret n°2020-887 du 20 juillet 2020</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algn="just"/>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GTB sera individualisée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pour les différentes entités (locaux propres à la CCI, locaux communs, chacun des plateaux de location et chacun des locataires)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 minima, le maître d’œuvre propose une Gestion Technique des bâtiments (GTB) pour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Gérer les intermittences de façon optimale,</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Gérer et commander le délestage des équipements permettant de souscrire à une puissance électrique moindre et de réduire le coût de l’abonnement ,</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Assurer un comptage détaillé des consommations de fluides (eau et énergie) par type, par usage et par espaces (chauffage, refroidissement, ventilation, auxiliaires, bureautique, ECS, Eau froide, Eau pluviale…) ainsi qu’une image des temps de fonctionnement associés,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Optimiser les installations techniques,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Visualiser l'ensemble des installations techniques, avec possibilité d'animations dynamiques,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Assurer une gestion complète des alarmes : détection, aiguillage, impression, gestion des acquittements, exécution de traitements spécifiques…,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Autoriser une modification de l'ensemble des consignes, commandes et réglages…,</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Archiver des historiques, événements et autres journaux d'exploitation avec possibilité de faire toute extraction jugée utile vers des outils informatiques classiques du marché.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Concernant l’évolution du système : une compatibilité ascendante devra être assurée afin de garantir la pérennité des installations. Une extension du système devra être possible.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Concernant l’ouverture du système : l’ensemble des paramètres techniques devra être accessible par le gestionnaire du système. Le système devra pouvoir aussi communiquer sous différents supports (Modem, Fibre Optique, Ethernet, Internet…).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GTB</a:t>
            </a:r>
          </a:p>
        </p:txBody>
      </p:sp>
      <p:sp>
        <p:nvSpPr>
          <p:cNvPr id="6" name="ZoneTexte 5">
            <a:extLst>
              <a:ext uri="{FF2B5EF4-FFF2-40B4-BE49-F238E27FC236}">
                <a16:creationId xmlns:a16="http://schemas.microsoft.com/office/drawing/2014/main" id="{D15F34EE-7004-A418-DC6C-A440EC02612A}"/>
              </a:ext>
            </a:extLst>
          </p:cNvPr>
          <p:cNvSpPr txBox="1"/>
          <p:nvPr/>
        </p:nvSpPr>
        <p:spPr>
          <a:xfrm>
            <a:off x="6261100" y="5205139"/>
            <a:ext cx="5589082" cy="523220"/>
          </a:xfrm>
          <a:prstGeom prst="rect">
            <a:avLst/>
          </a:prstGeom>
          <a:solidFill>
            <a:srgbClr val="267A37"/>
          </a:solidFill>
        </p:spPr>
        <p:txBody>
          <a:bodyPr wrap="square">
            <a:spAutoFit/>
          </a:bodyPr>
          <a:lstStyle>
            <a:defPPr>
              <a:defRPr lang="fr-FR"/>
            </a:defPPr>
            <a:lvl1pPr>
              <a:defRPr sz="14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white"/>
                </a:solidFill>
                <a:effectLst/>
                <a:uLnTx/>
                <a:uFillTx/>
                <a:latin typeface="Calibri"/>
                <a:ea typeface="+mn-ea"/>
                <a:cs typeface="+mn-cs"/>
              </a:rPr>
              <a:t>Décret BACS : https://rt-re-batiment.developpement-durable.gouv.fr/presentation-et-guide-du-decret-bacs-a712.html</a:t>
            </a:r>
          </a:p>
        </p:txBody>
      </p:sp>
    </p:spTree>
    <p:extLst>
      <p:ext uri="{BB962C8B-B14F-4D97-AF65-F5344CB8AC3E}">
        <p14:creationId xmlns:p14="http://schemas.microsoft.com/office/powerpoint/2010/main" val="23655201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Ascenseurs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La MOE privilégiera la conservation des ascenseurs existants,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tout en assurant une accessibilité suffisante pour respecter les exigences détaillées et les règles en vigueur. Les ascenseurs seront munis d’un contrôle d’accès.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Lots techniques – Ascenseurs</a:t>
            </a:r>
          </a:p>
        </p:txBody>
      </p:sp>
    </p:spTree>
    <p:extLst>
      <p:ext uri="{BB962C8B-B14F-4D97-AF65-F5344CB8AC3E}">
        <p14:creationId xmlns:p14="http://schemas.microsoft.com/office/powerpoint/2010/main" val="3482418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conception de la signalétique, en accord avec les enjeux </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définis,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devra être simple et fera partie intégrante du projet architectural. Elle participera au renforcement visuel et esthétique de la desserte des différentes entités</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e</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n particulier depuis l’espace public.</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Dès la conception, toutes les zones délimitées seront repérées sur plans et documents descriptifs.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Signalétique intérieure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signalétique d'orientation générale sera installée pour guider vers chaque local avec des panneaux de direction, numéros et appellations.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Cette signalétique sera placée dans les circulations principales et les espaces communs, avec une identification des niveaux sur les paliers et au-dessus des portes des ascenseurs.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Toutes les portes des locaux seront numérotées et identifiées, offrant une signalisation évolutive et facilement modifiable.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placards techniques et les portes des locaux spécialisés seront clairement identifiés.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numérotation interne sera prévue pour les gaines fluides pour faciliter les interventions de maintenance.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signalétique pourra également être prévu pour inciter les utilisateurs aux gestes simples du quotidien afin de réaliser des économies d’énergies : éteindre la lumière, prendre les escaliers plutôt que les ascenseurs, appuyer sur la petite chasse d’eau 3L. Ces solutions « nudges » peuvent être réalisées grâce à une signalétique spécifique et ludique.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Une signalisation pour l'évacuation des bâtiments sera mise en place, indiquant les sorties, les issues de secours, et les éléments d'urgence.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portes de recoupement et d'accès direct à l'extérieur seront identifiables par une couleur ou tout autre moyen uniforme.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Un balisage clair des circulations sera installé à chaque niveau pour guider les occupants vers les sorties.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signalétique réglementaire sera mise en place pour chaque organe de commande : vanne, vannes d’arrêt, coupure d’urgence, radar anti-intrusion, organe de commande tous fluides, etc., et comprendra les plans d’évacuation et d’intervention en conformité avec la réglementation.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Signalétique extérieure :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À l'extérieur, la solution choisie doit également résister aux conditions climatiques locales.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signalisation horizontale et verticale des espaces extérieurs visera à sécuriser les déplacements des piétons et faciliter l'orientation.</a:t>
            </a: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Signalétique</a:t>
            </a:r>
          </a:p>
        </p:txBody>
      </p:sp>
    </p:spTree>
    <p:extLst>
      <p:ext uri="{BB962C8B-B14F-4D97-AF65-F5344CB8AC3E}">
        <p14:creationId xmlns:p14="http://schemas.microsoft.com/office/powerpoint/2010/main" val="1014780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5</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Contexte et enjeux</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01</a:t>
            </a:r>
          </a:p>
        </p:txBody>
      </p:sp>
    </p:spTree>
    <p:extLst>
      <p:ext uri="{BB962C8B-B14F-4D97-AF65-F5344CB8AC3E}">
        <p14:creationId xmlns:p14="http://schemas.microsoft.com/office/powerpoint/2010/main" val="35829066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3083A5-E7E5-1A42-9F33-431CAC519282}" type="slidenum">
              <a:rPr kumimoji="0" lang="fr-FR" sz="643" b="0" i="0" u="none" strike="noStrike" kern="1200" cap="none" spc="0" normalizeH="0" baseline="0" noProof="0" smtClean="0">
                <a:ln>
                  <a:noFill/>
                </a:ln>
                <a:solidFill>
                  <a:srgbClr val="727057"/>
                </a:solidFill>
                <a:effectLst/>
                <a:uLnTx/>
                <a:uFillTx/>
                <a:latin typeface="Calibri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fr-FR" sz="643" b="0" i="0" u="none" strike="noStrike" kern="1200" cap="none" spc="0" normalizeH="0" baseline="0" noProof="0" dirty="0">
              <a:ln>
                <a:noFill/>
              </a:ln>
              <a:solidFill>
                <a:srgbClr val="727057"/>
              </a:solidFill>
              <a:effectLst/>
              <a:uLnTx/>
              <a:uFillTx/>
              <a:latin typeface="Calibri Light"/>
              <a:ea typeface="+mn-ea"/>
              <a:cs typeface="+mn-cs"/>
            </a:endParaRPr>
          </a:p>
        </p:txBody>
      </p:sp>
      <p:sp>
        <p:nvSpPr>
          <p:cNvPr id="3" name="ZoneTexte 2">
            <a:extLst>
              <a:ext uri="{FF2B5EF4-FFF2-40B4-BE49-F238E27FC236}">
                <a16:creationId xmlns:a16="http://schemas.microsoft.com/office/drawing/2014/main" id="{85F8B9FF-3B99-7A0D-3EE4-64452826A69F}"/>
              </a:ext>
            </a:extLst>
          </p:cNvPr>
          <p:cNvSpPr txBox="1"/>
          <p:nvPr/>
        </p:nvSpPr>
        <p:spPr>
          <a:xfrm>
            <a:off x="264986" y="1391251"/>
            <a:ext cx="11585196" cy="5106416"/>
          </a:xfrm>
          <a:prstGeom prst="rect">
            <a:avLst/>
          </a:prstGeom>
          <a:noFill/>
        </p:spPr>
        <p:txBody>
          <a:bodyPr wrap="square" numCol="2"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Voiries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modification des voiries, les revêtements de sol des voiries seront choisis pour limiter l’imperméabilisation du site et répondre aux exigences environnementales. Les matières réfléchissant la lumière (Albédo élevé) et de teinte claire sont à privilégier afin de limiter le phénomène d’îlot de chaleur.</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voiries internes seront réalisées en enrobé résistant au gel, de structure robuste. Elles seront conçues avec une pente adéquate pour assurer l'évacuation des eaux de pluie et éviter la formation de flaques d’eau.</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voies bordées d'espaces verts seront munies de bordures robustes (chasse-roues) pour empêcher tout empiétement des véhicules sur ces zones non carrossables, tout en respectant les normes d'accessibilité.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Circulations piétonnes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cheminements pour piétons devront être clairement matérialisés, offrir un accès direct et continu depuis l'accès principal, et minimiser les croisements entre piétons et véhicules. Ils seront revêtus de matériaux antidérapants par temps de pluie, facilitant le passage des personnes à mobilité réduite.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Stationnement du personnel et des visiteurs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parking sera équipé de bornes de recharge et prévus pour de futures installations, conformément à la réglementation.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L’aire de stationnement conservera les dix bornes de recharges IRVE.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En cas de modification des places de stationnements, elles devront permettre la perméabilité Par exemple : pavé enherbé. La solution proposée devra être durable sur la durée de vie du bâtiment, et s’inscrira dans la maîtrise du coût global du projet.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highlight>
                <a:srgbClr val="FFC000"/>
              </a:highlight>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Installations pour les motos et vélos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La conception d’un abri sécurisé pour les motos et vélos sera à prévoir.</a:t>
            </a:r>
            <a:r>
              <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rPr>
              <a:t> </a:t>
            </a: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emplacements, respectant les normes réglementaires minimales, seront couverts, sécurisés, et éclairés, et équipés de supports pour antivols.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Réseaux Divers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projet englobe la rénovation si nécessaire des réseaux d'évacuation des Eaux Usées, Eaux Vannes, et Eaux Pluviales, ainsi que des fourreaux enterrés pour les réseaux électriques, hydrauliques, et gaz.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fr-FR" sz="1200" dirty="0">
              <a:solidFill>
                <a:prstClr val="black"/>
              </a:solidFill>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 raccordement des évacuations des douches aux réseaux devra être réalisé.</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rPr>
              <a:t>Les travaux de raccordement des évacuations des bâtiments jusqu'aux installations des concessionnaires seront intégrés dans la conception.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E85A8E08-84B7-917D-9694-FD981115B610}"/>
              </a:ext>
            </a:extLst>
          </p:cNvPr>
          <p:cNvSpPr txBox="1"/>
          <p:nvPr/>
        </p:nvSpPr>
        <p:spPr>
          <a:xfrm>
            <a:off x="159600" y="141154"/>
            <a:ext cx="96321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all"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Details par lots</a:t>
            </a:r>
          </a:p>
        </p:txBody>
      </p:sp>
      <p:cxnSp>
        <p:nvCxnSpPr>
          <p:cNvPr id="7" name="Connecteur droit 6">
            <a:extLst>
              <a:ext uri="{FF2B5EF4-FFF2-40B4-BE49-F238E27FC236}">
                <a16:creationId xmlns:a16="http://schemas.microsoft.com/office/drawing/2014/main" id="{6A815869-ED66-42B7-B2D2-C1D081F6623F}"/>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8" name="ZoneTexte 7">
            <a:extLst>
              <a:ext uri="{FF2B5EF4-FFF2-40B4-BE49-F238E27FC236}">
                <a16:creationId xmlns:a16="http://schemas.microsoft.com/office/drawing/2014/main" id="{5F2E3323-1A84-874A-11F8-2BA40623467F}"/>
              </a:ext>
            </a:extLst>
          </p:cNvPr>
          <p:cNvSpPr txBox="1"/>
          <p:nvPr/>
        </p:nvSpPr>
        <p:spPr>
          <a:xfrm>
            <a:off x="268448" y="799216"/>
            <a:ext cx="11585196" cy="255862"/>
          </a:xfrm>
          <a:prstGeom prst="rect">
            <a:avLst/>
          </a:prstGeom>
          <a:noFill/>
        </p:spPr>
        <p:txBody>
          <a:bodyPr wrap="square" numCol="1" spcCol="360000"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67A37"/>
                </a:solidFill>
                <a:effectLst/>
                <a:uLnTx/>
                <a:uFillTx/>
                <a:latin typeface="Arial" panose="020B0604020202020204" pitchFamily="34" charset="0"/>
                <a:ea typeface="Open Sans" panose="020B0606030504020204" pitchFamily="34" charset="0"/>
                <a:cs typeface="Arial" panose="020B0604020202020204" pitchFamily="34" charset="0"/>
              </a:rPr>
              <a:t>Voiries Réseaux Divers</a:t>
            </a:r>
          </a:p>
        </p:txBody>
      </p:sp>
    </p:spTree>
    <p:extLst>
      <p:ext uri="{BB962C8B-B14F-4D97-AF65-F5344CB8AC3E}">
        <p14:creationId xmlns:p14="http://schemas.microsoft.com/office/powerpoint/2010/main" val="17828186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A3733-3FA4-E6A8-A0EF-38237944344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2AB5A9C0-D9E4-9EA6-978A-FB09B7EA344D}"/>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EE8F2E8F-8021-F77A-5C05-9BBFE66BEEAC}"/>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51</a:t>
            </a:fld>
            <a:endParaRPr lang="fr-FR" dirty="0"/>
          </a:p>
        </p:txBody>
      </p:sp>
      <p:pic>
        <p:nvPicPr>
          <p:cNvPr id="14" name="Image 13">
            <a:extLst>
              <a:ext uri="{FF2B5EF4-FFF2-40B4-BE49-F238E27FC236}">
                <a16:creationId xmlns:a16="http://schemas.microsoft.com/office/drawing/2014/main" id="{22B4EAE8-6AAA-C4CD-B055-81364321BA79}"/>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D0AB7D46-3CD6-27BA-7B36-2342612E4C67}"/>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Détails par lots</a:t>
            </a:r>
          </a:p>
        </p:txBody>
      </p:sp>
      <p:sp>
        <p:nvSpPr>
          <p:cNvPr id="3" name="ZoneTexte 2">
            <a:extLst>
              <a:ext uri="{FF2B5EF4-FFF2-40B4-BE49-F238E27FC236}">
                <a16:creationId xmlns:a16="http://schemas.microsoft.com/office/drawing/2014/main" id="{80CD5F03-D9C6-C17C-8A2F-8E178F0B9B2B}"/>
              </a:ext>
            </a:extLst>
          </p:cNvPr>
          <p:cNvSpPr txBox="1"/>
          <p:nvPr/>
        </p:nvSpPr>
        <p:spPr>
          <a:xfrm>
            <a:off x="268448" y="1258877"/>
            <a:ext cx="11585196" cy="5170498"/>
          </a:xfrm>
          <a:prstGeom prst="rect">
            <a:avLst/>
          </a:prstGeom>
          <a:noFill/>
        </p:spPr>
        <p:txBody>
          <a:bodyPr wrap="square" numCol="2" spcCol="360000" rtlCol="0">
            <a:noAutofit/>
          </a:bodyPr>
          <a:lstStyle/>
          <a:p>
            <a:pPr algn="just"/>
            <a:r>
              <a:rPr lang="fr-FR" sz="1200" dirty="0">
                <a:latin typeface="Arial" panose="020B0604020202020204" pitchFamily="34" charset="0"/>
                <a:cs typeface="Arial" panose="020B0604020202020204" pitchFamily="34" charset="0"/>
              </a:rPr>
              <a:t>Le réaménagement des espaces extérieurs est l’opportunité pour la CCI de mettre en avant les valeurs de décarbonatation et de développement de la biodiversité qu’elle véhicule auprès de ses partenaires. Ainsi, le projet devra favoriser la biodiversité (essences, etc.) et valoriser la nature (végétalisation, etc.).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parvis actuellement très minéraux devront être végétalisés pour fournir des espaces représentatifs de l’esprit de la CCI et de qualité pour les usagers.</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espaces ensablés seront proscrits.</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Des bornes foraines seront réparties sur le parvis sud, afin d’accueillir des activités de types stands d’exposition.</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terrasses de restauration et de détente comprendront des espaces couverts ou couvrables. La maîtrise d’œuvre proposera des solutions adaptées pour limiter la prise au vent et maximiser les apports lumineux à l’intérieur des locaux.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espaces fumeurs seront situés à 8m minimum des entrées. </a:t>
            </a:r>
            <a:endParaRPr lang="fr-FR" sz="1200" b="1" dirty="0">
              <a:latin typeface="Arial" panose="020B0604020202020204" pitchFamily="34" charset="0"/>
              <a:cs typeface="Arial" panose="020B0604020202020204" pitchFamily="34" charset="0"/>
            </a:endParaRPr>
          </a:p>
          <a:p>
            <a:pPr algn="just"/>
            <a:endParaRPr lang="fr-FR" sz="1200" b="1" dirty="0">
              <a:latin typeface="Arial" panose="020B0604020202020204" pitchFamily="34" charset="0"/>
              <a:cs typeface="Arial" panose="020B0604020202020204" pitchFamily="34" charset="0"/>
            </a:endParaRPr>
          </a:p>
          <a:p>
            <a:pPr algn="just"/>
            <a:r>
              <a:rPr lang="fr-FR" sz="1200" b="1" dirty="0">
                <a:latin typeface="Arial" panose="020B0604020202020204" pitchFamily="34" charset="0"/>
                <a:cs typeface="Arial" panose="020B0604020202020204" pitchFamily="34" charset="0"/>
              </a:rPr>
              <a:t>De manière générale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La végétation devra être implantée pour ne pas être dégradée par le passage des véhicules </a:t>
            </a:r>
            <a:r>
              <a:rPr lang="fr-FR" sz="1200" u="sng" dirty="0">
                <a:latin typeface="Arial" panose="020B0604020202020204" pitchFamily="34" charset="0"/>
                <a:ea typeface="Open Sans" panose="020B0606030504020204" pitchFamily="34" charset="0"/>
                <a:cs typeface="Arial" panose="020B0604020202020204" pitchFamily="34" charset="0"/>
              </a:rPr>
              <a:t>ni générer de masques solaires dégradant le confort visuel</a:t>
            </a:r>
            <a:r>
              <a:rPr lang="fr-FR" sz="1200" dirty="0">
                <a:latin typeface="Arial" panose="020B0604020202020204" pitchFamily="34" charset="0"/>
                <a:ea typeface="Open Sans" panose="020B0606030504020204" pitchFamily="34" charset="0"/>
                <a:cs typeface="Arial" panose="020B0604020202020204" pitchFamily="34" charset="0"/>
              </a:rPr>
              <a:t>.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 choix se portera sur des essences nécessitant pas ou peu d’entretien (taille des haies, etc.). On évitera le morcellement des espaces végétalisés.</a:t>
            </a:r>
          </a:p>
          <a:p>
            <a:pPr algn="just"/>
            <a:r>
              <a:rPr lang="fr-FR" sz="1200" dirty="0">
                <a:latin typeface="Arial" panose="020B0604020202020204" pitchFamily="34" charset="0"/>
                <a:ea typeface="Open Sans" panose="020B0606030504020204" pitchFamily="34" charset="0"/>
                <a:cs typeface="Arial" panose="020B0604020202020204" pitchFamily="34" charset="0"/>
              </a:rPr>
              <a:t>Les solutions paysagères proposées devront être d’agrément.</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L’entreprise prendra en charge l’entretien et la repousse des plantations la première année. Le choix des essences devra répondre :</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Aux réglementations urbaines qui s’appliquent</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Aux exigences de limitation de la consommation d’eau. Ils seront adaptés au climat et au terrain et choisis par rapport à leur faible besoin d’arrosage, d’engrais et d’entretien. </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Les espèces végétales devront être complémentaires entre elles, non invasives, non allergènes, et non susceptibles d’attirer des espèces indésirables. </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Se référer à la réglementation urbaine pour la liste des végétaux à mettre en œuvre.</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La taille des arbres maximum devra être comprise entre 10-12 mètres.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Les plantes grimpantes, les plantes à épines, les plantes à baies, les plantes productrices de résine/sève, les plantes allergisantes, les arbres à racines </a:t>
            </a:r>
          </a:p>
          <a:p>
            <a:pPr algn="just"/>
            <a:r>
              <a:rPr lang="fr-FR" sz="1200" dirty="0">
                <a:latin typeface="Arial" panose="020B0604020202020204" pitchFamily="34" charset="0"/>
                <a:ea typeface="Open Sans" panose="020B0606030504020204" pitchFamily="34" charset="0"/>
                <a:cs typeface="Arial" panose="020B0604020202020204" pitchFamily="34" charset="0"/>
              </a:rPr>
              <a:t>superficielles sont proscrits.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Les troncs seront protégés (contrefort bois et dispositif d’absorption des chocs), et le système racinaire fera l’objet de la plus grande attention.</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La norme AFNOR NF P98-332 (février 2005) sur les règles de distance entre VRD et arbres devra être respectée. Notamment, aucun passage de réseau ou scellement de mobilier ne sera réalisé dans la terre végétale ou la fosse de plantation, ni même sous la fosse de plantation d’un arbre existant.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La protection des réseaux s’effectue avec un géotextile anti-racine ou membrane polyéthylène anti-racine ou une coque en polyéthylène. </a:t>
            </a:r>
            <a:endParaRPr lang="fr-FR" sz="1200" dirty="0">
              <a:highlight>
                <a:srgbClr val="FFFF00"/>
              </a:highlight>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C092FDD3-F380-CD49-7D10-5AE68BBE19FE}"/>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Espaces extérieurs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28507404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94AC6-78FD-D598-C6FC-DE7FEF921739}"/>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70351AAB-FD3C-A4C1-D534-C70D50569FC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6B7230EC-0178-29CF-049E-3ACE7514140E}"/>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52</a:t>
            </a:fld>
            <a:endParaRPr lang="fr-FR" dirty="0"/>
          </a:p>
        </p:txBody>
      </p:sp>
      <p:pic>
        <p:nvPicPr>
          <p:cNvPr id="14" name="Image 13">
            <a:extLst>
              <a:ext uri="{FF2B5EF4-FFF2-40B4-BE49-F238E27FC236}">
                <a16:creationId xmlns:a16="http://schemas.microsoft.com/office/drawing/2014/main" id="{A089D921-FF81-B1CE-4FD9-6D5005F6ADE3}"/>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F83CC82F-ACDE-EE64-BB49-0C0FB2ADBAFD}"/>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Détails par lots</a:t>
            </a:r>
          </a:p>
        </p:txBody>
      </p:sp>
      <p:sp>
        <p:nvSpPr>
          <p:cNvPr id="3" name="ZoneTexte 2">
            <a:extLst>
              <a:ext uri="{FF2B5EF4-FFF2-40B4-BE49-F238E27FC236}">
                <a16:creationId xmlns:a16="http://schemas.microsoft.com/office/drawing/2014/main" id="{31BDEDEB-5EAA-0D63-E484-DC91E853E080}"/>
              </a:ext>
            </a:extLst>
          </p:cNvPr>
          <p:cNvSpPr txBox="1"/>
          <p:nvPr/>
        </p:nvSpPr>
        <p:spPr>
          <a:xfrm>
            <a:off x="268448" y="1258877"/>
            <a:ext cx="11585196" cy="5170498"/>
          </a:xfrm>
          <a:prstGeom prst="rect">
            <a:avLst/>
          </a:prstGeom>
          <a:noFill/>
        </p:spPr>
        <p:txBody>
          <a:bodyPr wrap="square" numCol="2" spcCol="360000" rtlCol="0">
            <a:noAutofit/>
          </a:bodyPr>
          <a:lstStyle/>
          <a:p>
            <a:pPr algn="just">
              <a:defRPr/>
            </a:pPr>
            <a:r>
              <a:rPr lang="fr-FR" sz="1200" b="1" u="sng" dirty="0">
                <a:solidFill>
                  <a:srgbClr val="267A37"/>
                </a:solidFill>
                <a:latin typeface="Arial" panose="020B0604020202020204" pitchFamily="34" charset="0"/>
                <a:ea typeface="Open Sans" panose="020B0606030504020204" pitchFamily="34" charset="0"/>
                <a:cs typeface="Arial" panose="020B0604020202020204" pitchFamily="34" charset="0"/>
              </a:rPr>
              <a:t>Arrosage :</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x-none" sz="1200" dirty="0">
                <a:latin typeface="Arial" panose="020B0604020202020204" pitchFamily="34" charset="0"/>
                <a:ea typeface="Open Sans" panose="020B0606030504020204" pitchFamily="34" charset="0"/>
                <a:cs typeface="Arial" panose="020B0604020202020204" pitchFamily="34" charset="0"/>
              </a:rPr>
              <a:t>Les espaces extérieurs seront conçus pour un entretien aisé (pente pour ruissellement des eaux, système gravitair</a:t>
            </a:r>
            <a:r>
              <a:rPr lang="fr-FR" sz="1200" dirty="0">
                <a:latin typeface="Arial" panose="020B0604020202020204" pitchFamily="34" charset="0"/>
                <a:ea typeface="Open Sans" panose="020B0606030504020204" pitchFamily="34" charset="0"/>
                <a:cs typeface="Arial" panose="020B0604020202020204" pitchFamily="34" charset="0"/>
              </a:rPr>
              <a:t>e, etc.</a:t>
            </a:r>
            <a:r>
              <a:rPr lang="x-none" sz="1200" dirty="0">
                <a:latin typeface="Arial" panose="020B0604020202020204" pitchFamily="34" charset="0"/>
                <a:ea typeface="Open Sans" panose="020B0606030504020204" pitchFamily="34" charset="0"/>
                <a:cs typeface="Arial" panose="020B0604020202020204" pitchFamily="34" charset="0"/>
              </a:rPr>
              <a:t>).</a:t>
            </a:r>
            <a:r>
              <a:rPr lang="fr-FR" sz="1200" dirty="0">
                <a:latin typeface="Arial" panose="020B0604020202020204" pitchFamily="34" charset="0"/>
                <a:ea typeface="Open Sans" panose="020B0606030504020204" pitchFamily="34" charset="0"/>
                <a:cs typeface="Arial" panose="020B0604020202020204" pitchFamily="34" charset="0"/>
              </a:rPr>
              <a:t> Les eaux pluviales seront utilisées pour l’arrosage extérieur.</a:t>
            </a:r>
          </a:p>
        </p:txBody>
      </p:sp>
      <p:sp>
        <p:nvSpPr>
          <p:cNvPr id="4" name="ZoneTexte 3">
            <a:extLst>
              <a:ext uri="{FF2B5EF4-FFF2-40B4-BE49-F238E27FC236}">
                <a16:creationId xmlns:a16="http://schemas.microsoft.com/office/drawing/2014/main" id="{CA9671FD-BDD7-228F-F87A-EBC555701318}"/>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Espaces extérieurs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10311000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FD349-D390-F024-AA3A-5FA86372B3FB}"/>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EE2CB18C-E09F-3BBC-0E9A-4CDD18ABF0D0}"/>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07DF597-67EB-AF0D-ACB2-626E7F6A3E73}"/>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a:extLst>
              <a:ext uri="{FF2B5EF4-FFF2-40B4-BE49-F238E27FC236}">
                <a16:creationId xmlns:a16="http://schemas.microsoft.com/office/drawing/2014/main" id="{9D0CA813-C696-E374-3CD9-A5A9A159D520}"/>
              </a:ext>
            </a:extLst>
          </p:cNvPr>
          <p:cNvSpPr>
            <a:spLocks noGrp="1"/>
          </p:cNvSpPr>
          <p:nvPr>
            <p:ph type="sldNum" sz="quarter" idx="12"/>
          </p:nvPr>
        </p:nvSpPr>
        <p:spPr>
          <a:xfrm>
            <a:off x="12111579" y="6505047"/>
            <a:ext cx="639256" cy="365125"/>
          </a:xfrm>
        </p:spPr>
        <p:txBody>
          <a:bodyPr/>
          <a:lstStyle/>
          <a:p>
            <a:fld id="{C83083A5-E7E5-1A42-9F33-431CAC519282}" type="slidenum">
              <a:rPr lang="fr-FR" smtClean="0"/>
              <a:pPr/>
              <a:t>53</a:t>
            </a:fld>
            <a:endParaRPr lang="fr-FR" dirty="0"/>
          </a:p>
        </p:txBody>
      </p:sp>
      <p:sp>
        <p:nvSpPr>
          <p:cNvPr id="9" name="Google Shape;256;p34">
            <a:extLst>
              <a:ext uri="{FF2B5EF4-FFF2-40B4-BE49-F238E27FC236}">
                <a16:creationId xmlns:a16="http://schemas.microsoft.com/office/drawing/2014/main" id="{BBFE8A6F-858E-7568-4A9F-6A711564A2F6}"/>
              </a:ext>
            </a:extLst>
          </p:cNvPr>
          <p:cNvSpPr txBox="1">
            <a:spLocks/>
          </p:cNvSpPr>
          <p:nvPr/>
        </p:nvSpPr>
        <p:spPr>
          <a:xfrm>
            <a:off x="2454442" y="3429000"/>
            <a:ext cx="8445265"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Organisation, </a:t>
            </a:r>
          </a:p>
          <a:p>
            <a:pPr algn="r">
              <a:spcBef>
                <a:spcPts val="0"/>
              </a:spcBef>
            </a:pPr>
            <a:r>
              <a:rPr lang="fr-FR" sz="5400" b="1" dirty="0">
                <a:latin typeface="Arial" panose="020B0604020202020204" pitchFamily="34" charset="0"/>
                <a:cs typeface="Arial" panose="020B0604020202020204" pitchFamily="34" charset="0"/>
              </a:rPr>
              <a:t>Pilotage de l’opération</a:t>
            </a:r>
          </a:p>
          <a:p>
            <a:pPr algn="r">
              <a:spcBef>
                <a:spcPts val="0"/>
              </a:spcBef>
            </a:pPr>
            <a:endParaRPr lang="fr-FR" sz="5400" b="1" dirty="0">
              <a:highlight>
                <a:srgbClr val="FFFF00"/>
              </a:highlight>
              <a:latin typeface="Arial" panose="020B0604020202020204" pitchFamily="34" charset="0"/>
              <a:cs typeface="Arial" panose="020B0604020202020204" pitchFamily="34" charset="0"/>
            </a:endParaRPr>
          </a:p>
        </p:txBody>
      </p:sp>
      <p:sp>
        <p:nvSpPr>
          <p:cNvPr id="11" name="Google Shape;258;p34">
            <a:extLst>
              <a:ext uri="{FF2B5EF4-FFF2-40B4-BE49-F238E27FC236}">
                <a16:creationId xmlns:a16="http://schemas.microsoft.com/office/drawing/2014/main" id="{AB65EA15-E9DD-F5B6-4DF9-481C2CC434F9}"/>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06</a:t>
            </a:r>
          </a:p>
        </p:txBody>
      </p:sp>
    </p:spTree>
    <p:extLst>
      <p:ext uri="{BB962C8B-B14F-4D97-AF65-F5344CB8AC3E}">
        <p14:creationId xmlns:p14="http://schemas.microsoft.com/office/powerpoint/2010/main" val="14196164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6C023-876C-2956-AA28-C4FC68DFEDAB}"/>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6DF50F09-E7D0-5CF4-7F62-270A14927113}"/>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C01B444B-25D8-2EAA-6C9E-EB12114762FE}"/>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54</a:t>
            </a:fld>
            <a:endParaRPr lang="fr-FR" dirty="0"/>
          </a:p>
        </p:txBody>
      </p:sp>
      <p:pic>
        <p:nvPicPr>
          <p:cNvPr id="14" name="Image 13">
            <a:extLst>
              <a:ext uri="{FF2B5EF4-FFF2-40B4-BE49-F238E27FC236}">
                <a16:creationId xmlns:a16="http://schemas.microsoft.com/office/drawing/2014/main" id="{4EF81AF9-807B-078A-D624-D014B0D6F19D}"/>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AECC8C77-1C2C-2335-05DD-EABBCDFFD882}"/>
              </a:ext>
            </a:extLst>
          </p:cNvPr>
          <p:cNvSpPr txBox="1"/>
          <p:nvPr/>
        </p:nvSpPr>
        <p:spPr>
          <a:xfrm>
            <a:off x="264987" y="799216"/>
            <a:ext cx="11585195" cy="6048574"/>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sz="1400" dirty="0">
                <a:solidFill>
                  <a:srgbClr val="267A37"/>
                </a:solidFill>
                <a:latin typeface="Arial" panose="020B0604020202020204" pitchFamily="34" charset="0"/>
                <a:cs typeface="Arial" panose="020B0604020202020204" pitchFamily="34" charset="0"/>
              </a:rPr>
              <a:t>Phase Exécution</a:t>
            </a:r>
          </a:p>
          <a:p>
            <a:endParaRPr lang="fr-FR"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En phase chantier, toutes les dispositions devront être prises pour assurer la sécurité et la sûreté du site et en interdire l’accès (clôture de la zone chantier, accès à la voirie publique etc.). </a:t>
            </a:r>
          </a:p>
          <a:p>
            <a:pPr algn="just"/>
            <a:r>
              <a:rPr lang="fr-FR" sz="1200" dirty="0">
                <a:latin typeface="Arial" panose="020B0604020202020204" pitchFamily="34" charset="0"/>
                <a:ea typeface="Open Sans" panose="020B0606030504020204" pitchFamily="34" charset="0"/>
                <a:cs typeface="Arial" panose="020B0604020202020204" pitchFamily="34" charset="0"/>
              </a:rPr>
              <a:t>Il sera réalisé en site occupé et devra minimiser l’impact sur les usagers.</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ea typeface="Open Sans" panose="020B0606030504020204" pitchFamily="34" charset="0"/>
                <a:cs typeface="Arial" panose="020B0604020202020204" pitchFamily="34" charset="0"/>
              </a:rPr>
              <a:t>Une charte de chantier à faibles nuisances devra être rédigée en phase de conception et suivi en phase exécution.</a:t>
            </a:r>
          </a:p>
          <a:p>
            <a:pPr algn="just"/>
            <a:r>
              <a:rPr lang="fr-FR" sz="1200" dirty="0">
                <a:latin typeface="Arial" panose="020B0604020202020204" pitchFamily="34" charset="0"/>
                <a:ea typeface="Open Sans" panose="020B0606030504020204" pitchFamily="34" charset="0"/>
                <a:cs typeface="Arial" panose="020B0604020202020204" pitchFamily="34" charset="0"/>
              </a:rPr>
              <a:t>Elle traitera les points suivants : </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Objectifs et rôle des différents intervenants,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Communication avec les riverains,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Organisation du chantier,</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Limitation des pollutions et nuisances,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Tri des déchets,</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Préservation de la biodiversité,</a:t>
            </a:r>
          </a:p>
          <a:p>
            <a:pPr marL="171450" indent="-171450" algn="just">
              <a:buFont typeface="Wingdings" panose="05000000000000000000" pitchFamily="2" charset="2"/>
              <a:buChar char="§"/>
            </a:pPr>
            <a:r>
              <a:rPr lang="fr-FR" sz="1200" dirty="0">
                <a:latin typeface="Arial" panose="020B0604020202020204" pitchFamily="34" charset="0"/>
                <a:ea typeface="Open Sans" panose="020B0606030504020204" pitchFamily="34" charset="0"/>
                <a:cs typeface="Arial" panose="020B0604020202020204" pitchFamily="34" charset="0"/>
              </a:rPr>
              <a:t>Bilan de chantier.</a:t>
            </a: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23F6AD43-A05A-934E-09BC-67C6E6C6218B}"/>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Organisation, pilotage de l’Opération</a:t>
            </a:r>
          </a:p>
        </p:txBody>
      </p:sp>
    </p:spTree>
    <p:extLst>
      <p:ext uri="{BB962C8B-B14F-4D97-AF65-F5344CB8AC3E}">
        <p14:creationId xmlns:p14="http://schemas.microsoft.com/office/powerpoint/2010/main" val="21828970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32E9EBE5-55D5-4D0A-B176-2A468728DC92}"/>
              </a:ext>
            </a:extLst>
          </p:cNvPr>
          <p:cNvSpPr txBox="1"/>
          <p:nvPr/>
        </p:nvSpPr>
        <p:spPr>
          <a:xfrm>
            <a:off x="4666964" y="2644169"/>
            <a:ext cx="9144000" cy="1569660"/>
          </a:xfrm>
          <a:prstGeom prst="rect">
            <a:avLst/>
          </a:prstGeom>
          <a:noFill/>
        </p:spPr>
        <p:txBody>
          <a:bodyPr wrap="square">
            <a:spAutoFit/>
          </a:bodyPr>
          <a:lstStyle/>
          <a:p>
            <a:pPr algn="ctr">
              <a:defRPr/>
            </a:pPr>
            <a:r>
              <a:rPr lang="fr-FR" sz="1600" b="1" dirty="0">
                <a:solidFill>
                  <a:schemeClr val="bg1"/>
                </a:solidFill>
                <a:latin typeface="Century Gothic" panose="020B0502020202020204" pitchFamily="34" charset="0"/>
              </a:rPr>
              <a:t>Contact :</a:t>
            </a:r>
            <a:endParaRPr lang="fr-FR" sz="1600" dirty="0">
              <a:solidFill>
                <a:schemeClr val="bg1"/>
              </a:solidFill>
              <a:latin typeface="Century Gothic" panose="020B0502020202020204" pitchFamily="34" charset="0"/>
            </a:endParaRPr>
          </a:p>
          <a:p>
            <a:pPr algn="ctr">
              <a:defRPr/>
            </a:pPr>
            <a:endParaRPr lang="fr-FR" sz="1600" dirty="0">
              <a:solidFill>
                <a:schemeClr val="bg1"/>
              </a:solidFill>
              <a:latin typeface="Century Gothic" panose="020B0502020202020204" pitchFamily="34" charset="0"/>
            </a:endParaRPr>
          </a:p>
          <a:p>
            <a:pPr algn="ctr" defTabSz="914400" fontAlgn="base">
              <a:spcBef>
                <a:spcPct val="0"/>
              </a:spcBef>
              <a:spcAft>
                <a:spcPct val="0"/>
              </a:spcAft>
              <a:defRPr/>
            </a:pPr>
            <a:r>
              <a:rPr lang="fr-FR" sz="1600" b="1" dirty="0">
                <a:solidFill>
                  <a:schemeClr val="bg1"/>
                </a:solidFill>
                <a:latin typeface="Century Gothic" panose="020B0502020202020204" pitchFamily="34" charset="0"/>
              </a:rPr>
              <a:t>Gwennaële CHABROULLET</a:t>
            </a:r>
          </a:p>
          <a:p>
            <a:pPr algn="ctr" defTabSz="914400" fontAlgn="base">
              <a:spcBef>
                <a:spcPct val="0"/>
              </a:spcBef>
              <a:spcAft>
                <a:spcPct val="0"/>
              </a:spcAft>
              <a:defRPr/>
            </a:pPr>
            <a:r>
              <a:rPr lang="fr-FR" sz="1600" dirty="0">
                <a:solidFill>
                  <a:schemeClr val="bg1"/>
                </a:solidFill>
                <a:latin typeface="Century Gothic" panose="020B0502020202020204" pitchFamily="34" charset="0"/>
              </a:rPr>
              <a:t>gchabroullet@arp-astrance.com</a:t>
            </a:r>
          </a:p>
          <a:p>
            <a:pPr algn="ctr" defTabSz="914400" fontAlgn="base">
              <a:spcBef>
                <a:spcPct val="0"/>
              </a:spcBef>
              <a:spcAft>
                <a:spcPct val="0"/>
              </a:spcAft>
              <a:defRPr/>
            </a:pPr>
            <a:r>
              <a:rPr lang="fr-FR" sz="1600" dirty="0">
                <a:solidFill>
                  <a:schemeClr val="bg1"/>
                </a:solidFill>
                <a:latin typeface="Century Gothic" panose="020B0502020202020204" pitchFamily="34" charset="0"/>
              </a:rPr>
              <a:t>Mob. 06.26.54.08.05</a:t>
            </a:r>
          </a:p>
          <a:p>
            <a:pPr algn="ctr">
              <a:defRPr/>
            </a:pPr>
            <a:endParaRPr lang="fr-FR" sz="1600" dirty="0">
              <a:solidFill>
                <a:schemeClr val="bg1"/>
              </a:solidFill>
              <a:latin typeface="Century Gothic" panose="020B0502020202020204" pitchFamily="34" charset="0"/>
            </a:endParaRPr>
          </a:p>
        </p:txBody>
      </p:sp>
      <p:sp>
        <p:nvSpPr>
          <p:cNvPr id="9" name="Rectangle 8">
            <a:extLst>
              <a:ext uri="{FF2B5EF4-FFF2-40B4-BE49-F238E27FC236}">
                <a16:creationId xmlns:a16="http://schemas.microsoft.com/office/drawing/2014/main" id="{955B3F30-B5F9-4CB5-8F86-2E89BED94105}"/>
              </a:ext>
            </a:extLst>
          </p:cNvPr>
          <p:cNvSpPr/>
          <p:nvPr/>
        </p:nvSpPr>
        <p:spPr>
          <a:xfrm rot="5400000">
            <a:off x="5978612" y="1368511"/>
            <a:ext cx="6858000" cy="4120977"/>
          </a:xfrm>
          <a:prstGeom prst="rect">
            <a:avLst/>
          </a:prstGeom>
          <a:solidFill>
            <a:srgbClr val="373CF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155" dirty="0"/>
          </a:p>
        </p:txBody>
      </p:sp>
      <p:sp>
        <p:nvSpPr>
          <p:cNvPr id="11" name="ZoneTexte 10">
            <a:extLst>
              <a:ext uri="{FF2B5EF4-FFF2-40B4-BE49-F238E27FC236}">
                <a16:creationId xmlns:a16="http://schemas.microsoft.com/office/drawing/2014/main" id="{262C5656-4659-4101-B6B0-B6F8FC58BD78}"/>
              </a:ext>
            </a:extLst>
          </p:cNvPr>
          <p:cNvSpPr txBox="1"/>
          <p:nvPr/>
        </p:nvSpPr>
        <p:spPr>
          <a:xfrm>
            <a:off x="7347123" y="2600321"/>
            <a:ext cx="4120978" cy="2739211"/>
          </a:xfrm>
          <a:prstGeom prst="rect">
            <a:avLst/>
          </a:prstGeom>
          <a:noFill/>
        </p:spPr>
        <p:txBody>
          <a:bodyPr wrap="square">
            <a:spAutoFit/>
          </a:bodyPr>
          <a:lstStyle/>
          <a:p>
            <a:pPr algn="ctr">
              <a:defRPr/>
            </a:pPr>
            <a:r>
              <a:rPr lang="fr-FR" sz="2800" b="1" dirty="0">
                <a:solidFill>
                  <a:schemeClr val="bg1"/>
                </a:solidFill>
                <a:latin typeface="Arial Nova Cond Light" panose="020B0306020202020204" pitchFamily="34" charset="0"/>
              </a:rPr>
              <a:t>Vos contacts :</a:t>
            </a:r>
            <a:endParaRPr lang="fr-FR" sz="2800" dirty="0">
              <a:solidFill>
                <a:schemeClr val="bg1"/>
              </a:solidFill>
              <a:latin typeface="Arial Nova Cond Light" panose="020B0306020202020204" pitchFamily="34" charset="0"/>
            </a:endParaRPr>
          </a:p>
          <a:p>
            <a:pPr algn="ctr">
              <a:defRPr/>
            </a:pPr>
            <a:endParaRPr lang="fr-FR" sz="1600" dirty="0">
              <a:solidFill>
                <a:schemeClr val="bg1"/>
              </a:solidFill>
              <a:latin typeface="Arial Nova Cond Light" panose="020B0306020202020204" pitchFamily="34" charset="0"/>
            </a:endParaRPr>
          </a:p>
          <a:p>
            <a:pPr algn="ctr">
              <a:defRPr/>
            </a:pPr>
            <a:r>
              <a:rPr lang="fr-FR" sz="1600" b="1" dirty="0">
                <a:solidFill>
                  <a:schemeClr val="bg1"/>
                </a:solidFill>
                <a:latin typeface="Arial Nova Cond Light" panose="020B0306020202020204" pitchFamily="34" charset="0"/>
              </a:rPr>
              <a:t>Justine BOUMIER</a:t>
            </a:r>
          </a:p>
          <a:p>
            <a:pPr algn="ctr">
              <a:defRPr/>
            </a:pPr>
            <a:r>
              <a:rPr lang="fr-FR" sz="1600" b="1" dirty="0">
                <a:solidFill>
                  <a:schemeClr val="bg1"/>
                </a:solidFill>
                <a:latin typeface="Arial Nova Cond Light" panose="020B0306020202020204" pitchFamily="34" charset="0"/>
              </a:rPr>
              <a:t>Directrice de projets</a:t>
            </a:r>
          </a:p>
          <a:p>
            <a:pPr algn="ctr">
              <a:defRPr/>
            </a:pPr>
            <a:r>
              <a:rPr lang="fr-FR" sz="1600" dirty="0">
                <a:solidFill>
                  <a:schemeClr val="bg1"/>
                </a:solidFill>
                <a:latin typeface="Arial Nova Cond Light" panose="020B0306020202020204" pitchFamily="34" charset="0"/>
              </a:rPr>
              <a:t>jboumier@arp-astrance.com</a:t>
            </a:r>
          </a:p>
          <a:p>
            <a:pPr algn="ctr">
              <a:defRPr/>
            </a:pPr>
            <a:endParaRPr lang="fr-FR" sz="1600" dirty="0">
              <a:solidFill>
                <a:schemeClr val="bg1"/>
              </a:solidFill>
              <a:latin typeface="Arial Nova Cond Light" panose="020B0306020202020204" pitchFamily="34" charset="0"/>
            </a:endParaRPr>
          </a:p>
          <a:p>
            <a:pPr algn="ctr">
              <a:defRPr/>
            </a:pPr>
            <a:endParaRPr lang="fr-FR" sz="1600" dirty="0">
              <a:solidFill>
                <a:schemeClr val="bg1"/>
              </a:solidFill>
              <a:latin typeface="Arial Nova Cond Light" panose="020B0306020202020204" pitchFamily="34" charset="0"/>
            </a:endParaRPr>
          </a:p>
          <a:p>
            <a:pPr algn="ctr">
              <a:defRPr/>
            </a:pPr>
            <a:r>
              <a:rPr lang="fr-FR" sz="1600" b="1" dirty="0">
                <a:solidFill>
                  <a:schemeClr val="bg1"/>
                </a:solidFill>
                <a:latin typeface="Arial Nova Cond Light" panose="020B0306020202020204" pitchFamily="34" charset="0"/>
              </a:rPr>
              <a:t>Vincent LE MAU DE TALANCE</a:t>
            </a:r>
          </a:p>
          <a:p>
            <a:pPr algn="ctr">
              <a:defRPr/>
            </a:pPr>
            <a:r>
              <a:rPr lang="fr-FR" sz="1600" b="1" dirty="0">
                <a:solidFill>
                  <a:schemeClr val="bg1"/>
                </a:solidFill>
                <a:latin typeface="Arial Nova Cond Light" panose="020B0306020202020204" pitchFamily="34" charset="0"/>
              </a:rPr>
              <a:t>Programmiste</a:t>
            </a:r>
          </a:p>
          <a:p>
            <a:pPr algn="ctr">
              <a:defRPr/>
            </a:pPr>
            <a:r>
              <a:rPr lang="fr-FR" sz="1600" dirty="0">
                <a:solidFill>
                  <a:schemeClr val="bg1"/>
                </a:solidFill>
                <a:latin typeface="Arial Nova Cond Light" panose="020B0306020202020204" pitchFamily="34" charset="0"/>
              </a:rPr>
              <a:t>vlemaudetalance@arp-astrance.com</a:t>
            </a:r>
          </a:p>
        </p:txBody>
      </p:sp>
      <p:sp>
        <p:nvSpPr>
          <p:cNvPr id="2" name="Espace réservé du numéro de diapositive 1">
            <a:extLst>
              <a:ext uri="{FF2B5EF4-FFF2-40B4-BE49-F238E27FC236}">
                <a16:creationId xmlns:a16="http://schemas.microsoft.com/office/drawing/2014/main" id="{BA8633F1-C55D-4A0F-80AA-7FEA0A9EEC2D}"/>
              </a:ext>
            </a:extLst>
          </p:cNvPr>
          <p:cNvSpPr>
            <a:spLocks noGrp="1"/>
          </p:cNvSpPr>
          <p:nvPr>
            <p:ph type="sldNum" sz="quarter" idx="12"/>
          </p:nvPr>
        </p:nvSpPr>
        <p:spPr/>
        <p:txBody>
          <a:bodyPr/>
          <a:lstStyle/>
          <a:p>
            <a:fld id="{52CA0312-A2C8-4868-91C7-6A5AC69190F0}" type="slidenum">
              <a:rPr lang="fr-FR" smtClean="0">
                <a:solidFill>
                  <a:schemeClr val="bg1"/>
                </a:solidFill>
              </a:rPr>
              <a:pPr/>
              <a:t>55</a:t>
            </a:fld>
            <a:endParaRPr lang="fr-FR" dirty="0">
              <a:solidFill>
                <a:schemeClr val="bg1"/>
              </a:solidFill>
            </a:endParaRPr>
          </a:p>
        </p:txBody>
      </p:sp>
      <p:sp>
        <p:nvSpPr>
          <p:cNvPr id="12" name="ZoneTexte 11">
            <a:extLst>
              <a:ext uri="{FF2B5EF4-FFF2-40B4-BE49-F238E27FC236}">
                <a16:creationId xmlns:a16="http://schemas.microsoft.com/office/drawing/2014/main" id="{DD5F7FEB-B95E-48C5-8FE3-252CBCC25E6D}"/>
              </a:ext>
            </a:extLst>
          </p:cNvPr>
          <p:cNvSpPr txBox="1"/>
          <p:nvPr/>
        </p:nvSpPr>
        <p:spPr>
          <a:xfrm>
            <a:off x="723899" y="3277429"/>
            <a:ext cx="6195533" cy="584775"/>
          </a:xfrm>
          <a:prstGeom prst="rect">
            <a:avLst/>
          </a:prstGeom>
          <a:noFill/>
        </p:spPr>
        <p:txBody>
          <a:bodyPr wrap="square" rtlCol="0">
            <a:spAutoFit/>
          </a:bodyPr>
          <a:lstStyle/>
          <a:p>
            <a:r>
              <a:rPr lang="fr-FR" sz="3200" b="1" cap="all" dirty="0">
                <a:latin typeface="Arial" panose="020B0604020202020204" pitchFamily="34" charset="0"/>
                <a:ea typeface="+mj-ea"/>
                <a:cs typeface="Arial" panose="020B0604020202020204" pitchFamily="34" charset="0"/>
              </a:rPr>
              <a:t>Merci de votre attention</a:t>
            </a:r>
            <a:endParaRPr lang="fr-FR" sz="3200" b="1" cap="all" dirty="0">
              <a:solidFill>
                <a:srgbClr val="98AE23"/>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446747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6</a:t>
            </a:fld>
            <a:endParaRPr lang="fr-FR" dirty="0"/>
          </a:p>
        </p:txBody>
      </p:sp>
      <p:sp>
        <p:nvSpPr>
          <p:cNvPr id="7" name="ZoneTexte 6">
            <a:extLst>
              <a:ext uri="{FF2B5EF4-FFF2-40B4-BE49-F238E27FC236}">
                <a16:creationId xmlns:a16="http://schemas.microsoft.com/office/drawing/2014/main" id="{99F4598F-AC16-45DF-9982-AAB8F19F4A5F}"/>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Contexte et Objectifs DU PROJET</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85F8B9FF-3B99-7A0D-3EE4-64452826A69F}"/>
              </a:ext>
            </a:extLst>
          </p:cNvPr>
          <p:cNvSpPr txBox="1"/>
          <p:nvPr/>
        </p:nvSpPr>
        <p:spPr>
          <a:xfrm>
            <a:off x="268448" y="1258877"/>
            <a:ext cx="11585196" cy="4483245"/>
          </a:xfrm>
          <a:prstGeom prst="rect">
            <a:avLst/>
          </a:prstGeom>
          <a:noFill/>
        </p:spPr>
        <p:txBody>
          <a:bodyPr wrap="square" numCol="2" spcCol="360000" rtlCol="0">
            <a:noAutofit/>
          </a:bodyPr>
          <a:lstStyle/>
          <a:p>
            <a:pPr algn="just"/>
            <a:r>
              <a:rPr lang="fr-FR" sz="1200" dirty="0">
                <a:latin typeface="Arial" panose="020B0604020202020204" pitchFamily="34" charset="0"/>
                <a:cs typeface="Arial" panose="020B0604020202020204" pitchFamily="34" charset="0"/>
              </a:rPr>
              <a:t>La Chambre de Commerce et d’Industrie de Seine-et-Marne est une organisation qui a pour mission de représenter les entreprises locales et de les aider à se développer. Elle offre des services tels que l’orientation et la formation, la création et le développement d’entreprises, l’attractivité des territoires et la défense des intérêts de l’entrepreneuriat.</a:t>
            </a:r>
          </a:p>
          <a:p>
            <a:pPr algn="just"/>
            <a:r>
              <a:rPr lang="fr-FR" sz="1200" dirty="0">
                <a:latin typeface="Arial" panose="020B0604020202020204" pitchFamily="34" charset="0"/>
                <a:cs typeface="Arial" panose="020B0604020202020204" pitchFamily="34" charset="0"/>
              </a:rPr>
              <a:t>La CCI de Seine-et-Marne rassemble 240 collaborateurs, répartis sur 7 sites.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Depuis 2014, la CCI de Seine-et-Marne est propriétaire de son siège à Serris en bordure de l’autoroute A4 Paris-Reims-Strasbourg et à l’entrée du futur parc d’entreprises de la communauté d’agglomération du Val d’Europe, territoire en pleine dynamique d’expansion dont le développeur est Real Estate Development by Euro Disney.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Dans ce contexte territorial dynamique, la CCI de Seine-et-Marne souhaite : </a:t>
            </a:r>
          </a:p>
          <a:p>
            <a:pPr marL="171450" indent="-171450" algn="just">
              <a:buFontTx/>
              <a:buChar char="-"/>
            </a:pPr>
            <a:r>
              <a:rPr lang="fr-FR" sz="1200" dirty="0">
                <a:latin typeface="Arial" panose="020B0604020202020204" pitchFamily="34" charset="0"/>
                <a:cs typeface="Arial" panose="020B0604020202020204" pitchFamily="34" charset="0"/>
              </a:rPr>
              <a:t>Repenser son siège pour des espaces innovants, flexibles et collaboratifs.</a:t>
            </a:r>
          </a:p>
          <a:p>
            <a:pPr marL="171450" indent="-171450" algn="just">
              <a:buFontTx/>
              <a:buChar char="-"/>
            </a:pPr>
            <a:r>
              <a:rPr lang="fr-FR" sz="1200" dirty="0">
                <a:latin typeface="Arial" panose="020B0604020202020204" pitchFamily="34" charset="0"/>
                <a:cs typeface="Arial" panose="020B0604020202020204" pitchFamily="34" charset="0"/>
              </a:rPr>
              <a:t>Repenser son positionnement sur le territoire tant au regard des activités futures à mener que de l’optimisation de son foncier autour d’un campus de la transition</a:t>
            </a:r>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CCI vise la création d’un outil accueillant, innovant, flexible, connecté et inclusif, autour du concept de </a:t>
            </a: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 Maison des Entreprises ». </a:t>
            </a: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rénové cherchera l’ouverture sur le monde de l’entreprise et l’attractivité auprès des acteurs territoriaux.</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nouvelles activités proposées comporteront une part évènementielle plus importante qu’actuellement tout en restant maîtrisée, ainsi qu’une offre de restauration et de réception de haute qualité. Cette offre servicielle sera complétée par des espaces de travail collaboratifs et flexibles proposés aux entreprises locales et aux collaborateurs de la Chambre.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Ainsi, ceux-ci pourront évoluer dans un environnement adapté aux nouveaux modes de travail.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devra maintenir une capacité d’accueil et d’évènementiel importante, et  une capacité d’espaces de travail équivalente à celle actuelle.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Aujourd’hui, environ 100 collaborateurs sont sur site (capacité maximale : 570 personnes, Bureaux aménagés à l’heure actuelle : 175 postes). Le bâtiment est « ressenti vide » lorsqu’il est visité d’un regard extérieur. La CCI recherche une impression de </a:t>
            </a:r>
            <a:r>
              <a:rPr lang="fr-FR" sz="1200" b="1" dirty="0">
                <a:latin typeface="Arial" panose="020B0604020202020204" pitchFamily="34" charset="0"/>
                <a:cs typeface="Arial" panose="020B0604020202020204" pitchFamily="34" charset="0"/>
              </a:rPr>
              <a:t>dynamisme et d’activité </a:t>
            </a:r>
            <a:r>
              <a:rPr lang="fr-FR" sz="1200" dirty="0">
                <a:latin typeface="Arial" panose="020B0604020202020204" pitchFamily="34" charset="0"/>
                <a:cs typeface="Arial" panose="020B0604020202020204" pitchFamily="34" charset="0"/>
              </a:rPr>
              <a:t>notamment pour les visiteurs.</a:t>
            </a:r>
          </a:p>
          <a:p>
            <a:pPr algn="just"/>
            <a:endParaRPr lang="fr-FR" sz="1200" dirty="0">
              <a:highlight>
                <a:srgbClr val="FFFF00"/>
              </a:highlight>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6" name="ZoneTexte 5">
            <a:extLst>
              <a:ext uri="{FF2B5EF4-FFF2-40B4-BE49-F238E27FC236}">
                <a16:creationId xmlns:a16="http://schemas.microsoft.com/office/drawing/2014/main" id="{11C32C5E-8339-4422-A1F0-97E70CC04A35}"/>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UN SIÈGE VITRINE, DE NOUVELLES OFFRES, DE NOUVELLES PERSPECTIVES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2023929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7</a:t>
            </a:fld>
            <a:endParaRPr lang="fr-FR" dirty="0"/>
          </a:p>
        </p:txBody>
      </p:sp>
      <p:sp>
        <p:nvSpPr>
          <p:cNvPr id="6" name="ZoneTexte 5">
            <a:extLst>
              <a:ext uri="{FF2B5EF4-FFF2-40B4-BE49-F238E27FC236}">
                <a16:creationId xmlns:a16="http://schemas.microsoft.com/office/drawing/2014/main" id="{AE3164AC-A446-5660-1979-D055EC5BA60C}"/>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Enjeux du projet</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10" name="Connecteur droit 9">
            <a:extLst>
              <a:ext uri="{FF2B5EF4-FFF2-40B4-BE49-F238E27FC236}">
                <a16:creationId xmlns:a16="http://schemas.microsoft.com/office/drawing/2014/main" id="{AB1AFF17-121A-9E31-8D8C-177DC5A97D69}"/>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EAA3D019-0483-FC07-CB23-2B523B088496}"/>
              </a:ext>
            </a:extLst>
          </p:cNvPr>
          <p:cNvSpPr txBox="1"/>
          <p:nvPr/>
        </p:nvSpPr>
        <p:spPr>
          <a:xfrm>
            <a:off x="260059" y="1213589"/>
            <a:ext cx="11662714" cy="5111709"/>
          </a:xfrm>
          <a:prstGeom prst="rect">
            <a:avLst/>
          </a:prstGeom>
          <a:noFill/>
        </p:spPr>
        <p:txBody>
          <a:bodyPr wrap="square" numCol="2" spcCol="360000" rtlCol="0">
            <a:noAutofit/>
          </a:bodyPr>
          <a:lstStyle/>
          <a:p>
            <a:pPr algn="just"/>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Le site fait face à de nombreux enjeux :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rénovation du siège de la CCI s'inscrit dans une logique de renforcement de son avantage concurrentiel, en consolidant le lien privilégié qu'elle entretient avec les entreprises locales, dans le but de se démarquer face à la concurrence.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Sur le plan économique, le projet doit s'intégrer dans une stratégie de rentabilité, en veillant à maîtriser les coûts de rénovation tout en créant de nouvelles offres pour accroître cette rentabilité.</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site de Serris présente aussi un enjeu serviciel important, car il doit devenir un lieu de rencontre attractif, accessible, et offrant des informations pertinentes. Il doit également intégrer une dimension d’hospitalité et de bien-être pour fidéliser ses utilisateurs.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 termes d'image, le projet doit être un symbole fort, visible et emblématique, qui reflète le dynamisme du territoire et favorise les échanges entre différents publics.</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enjeux environnementaux ne sont pas en reste, puisque les engagements RSE de la CCI seront mis en valeur. Le projet tiendra compte du confort, de la santé et du bien-être des usagers, tout en mettant en avant les qualités environnementales du site.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 plus, il devra répondre aux nouveaux défis technologiques, en intégrant la connectivité, la digitalisation, et en proposant des espaces collaboratifs propices à l'innovation.</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projet doit également faire face à des contraintes foncières, avec une forte pression sur la maîtrise du terrain, notamment la parcelle voisine qui est visée par la Chambre.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Enfin, il s’inscrit dans un cadre calendaire exigeant, lié à la réflexion globale sur l'aménagement du campus, où le timing est essentiel pour ne pas perdre une opportunité stratégique importante.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i="1"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Wingdings" panose="05000000000000000000" pitchFamily="2" charset="2"/>
              <a:buChar char="Ø"/>
            </a:pPr>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1AE09748-EBA3-456D-8F66-FCC01618D54F}"/>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 ENJEUX STRATÉGIQUES IMPORTANTS, UN PROJET DÉCISIF POUR LA CHAMBRE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983518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8</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3922295" y="3429000"/>
            <a:ext cx="6977412"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Cadre réglementaire et normatif</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03</a:t>
            </a:r>
          </a:p>
        </p:txBody>
      </p:sp>
    </p:spTree>
    <p:extLst>
      <p:ext uri="{BB962C8B-B14F-4D97-AF65-F5344CB8AC3E}">
        <p14:creationId xmlns:p14="http://schemas.microsoft.com/office/powerpoint/2010/main" val="1131691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AA7EA-6F70-BD81-61EF-CB33D6A7DD80}"/>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0B810A1E-C4D4-0959-5379-E1461FBC7131}"/>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DF75F069-40F3-8AC9-9161-60902E679E8C}"/>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9</a:t>
            </a:fld>
            <a:endParaRPr lang="fr-FR" dirty="0"/>
          </a:p>
        </p:txBody>
      </p:sp>
      <p:pic>
        <p:nvPicPr>
          <p:cNvPr id="14" name="Image 13">
            <a:extLst>
              <a:ext uri="{FF2B5EF4-FFF2-40B4-BE49-F238E27FC236}">
                <a16:creationId xmlns:a16="http://schemas.microsoft.com/office/drawing/2014/main" id="{1B68D235-7E8A-F507-68DE-34EF7DDB01E9}"/>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1" name="ZoneTexte 20">
            <a:extLst>
              <a:ext uri="{FF2B5EF4-FFF2-40B4-BE49-F238E27FC236}">
                <a16:creationId xmlns:a16="http://schemas.microsoft.com/office/drawing/2014/main" id="{311340F7-1FF4-4186-7E2A-6EEB9959D1A1}"/>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Cadre réglementaire et normatif</a:t>
            </a:r>
          </a:p>
        </p:txBody>
      </p:sp>
      <p:sp>
        <p:nvSpPr>
          <p:cNvPr id="3" name="ZoneTexte 2">
            <a:extLst>
              <a:ext uri="{FF2B5EF4-FFF2-40B4-BE49-F238E27FC236}">
                <a16:creationId xmlns:a16="http://schemas.microsoft.com/office/drawing/2014/main" id="{89BC7348-1073-E656-9147-2A50C798868F}"/>
              </a:ext>
            </a:extLst>
          </p:cNvPr>
          <p:cNvSpPr txBox="1"/>
          <p:nvPr/>
        </p:nvSpPr>
        <p:spPr>
          <a:xfrm>
            <a:off x="268448" y="1258877"/>
            <a:ext cx="11585196" cy="5238792"/>
          </a:xfrm>
          <a:prstGeom prst="rect">
            <a:avLst/>
          </a:prstGeom>
          <a:noFill/>
        </p:spPr>
        <p:txBody>
          <a:bodyPr wrap="square" numCol="2" spcCol="360000" rtlCol="0">
            <a:noAutofit/>
          </a:bodyPr>
          <a:lstStyle/>
          <a:p>
            <a:pPr lvl="0" algn="just">
              <a:buSzPts val="1000"/>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Toutes les prescriptions devront être conformes aux règlements en vigueur, à la réglementation et aux normes applicables ainsi qu’aux règles de l’art. </a:t>
            </a:r>
          </a:p>
          <a:p>
            <a:pPr lvl="0" algn="just">
              <a:buSzPts val="1000"/>
              <a:tabLst>
                <a:tab pos="457200" algn="l"/>
              </a:tabLst>
            </a:pPr>
            <a:endPar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0" algn="just">
              <a:buSzPts val="1000"/>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Ainsi, le maître d’œuvre est tenu, pour tout ce qui concerne les équipements et aménagements, de se référer lors de l'élaboration du projet ou de la réalisation de l'ouvrage aux textes réglementaires en vigueur, notamment (liste à titre indicatif non limitative) :</a:t>
            </a:r>
          </a:p>
          <a:p>
            <a:pPr marL="171450" lvl="0" indent="-171450" algn="just">
              <a:buSzPts val="1000"/>
              <a:buFont typeface="Arial" panose="020B0604020202020204" pitchFamily="34" charset="0"/>
              <a:buChar char="•"/>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 Code du Travail</a:t>
            </a:r>
          </a:p>
          <a:p>
            <a:pPr marL="171450" lvl="0" indent="-171450" algn="just">
              <a:buSzPts val="1000"/>
              <a:buFont typeface="Arial" panose="020B0604020202020204" pitchFamily="34" charset="0"/>
              <a:buChar char="•"/>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 Code de la Santé Publique</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 Code de la Construction et de l'Habitation</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 Code de l'Urbanisme</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es réglementations urbaines s’appliquant à la ville de Serris</a:t>
            </a:r>
          </a:p>
          <a:p>
            <a:pPr marL="171450" lvl="0" indent="-171450" algn="just">
              <a:buSzPts val="1000"/>
              <a:buFont typeface="Arial" panose="020B0604020202020204" pitchFamily="34" charset="0"/>
              <a:buChar char="•"/>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 PPRT, le PPRI</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 règlement Sanitaire Départemental</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 règlement de Sécurité contre les risques d’incendie et de panique, </a:t>
            </a:r>
          </a:p>
          <a:p>
            <a:pPr marL="171450" lvl="0" indent="-171450" algn="just">
              <a:buSzPts val="1000"/>
              <a:buFont typeface="Arial" panose="020B0604020202020204" pitchFamily="34" charset="0"/>
              <a:buChar char="•"/>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La réglementation relative à l’accessibilité du cadre bâti aux personnes en situation de handicap </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réglementation Thermique RE2020</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 cahier des charges D.T.U. et ses documents connexes, annexés au R.E.E.F. (recueil des éléments utiles à l'établissement et à l'exécution des projets et marchés de bâtiments en France) </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es normes françaises homologuées (NF) éditées par l'Association Française de Normalisation (AFNOR) </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es normes européennes</a:t>
            </a:r>
          </a:p>
          <a:p>
            <a:pPr marL="171450" lvl="0" indent="-171450" algn="just">
              <a:buSzPts val="1000"/>
              <a:buFont typeface="Arial" panose="020B0604020202020204" pitchFamily="34" charset="0"/>
              <a:buChar char="•"/>
              <a:tabLst>
                <a:tab pos="457200" algn="l"/>
              </a:tabLst>
            </a:pPr>
            <a:r>
              <a:rPr lang="fr-FR" sz="1200" dirty="0">
                <a:solidFill>
                  <a:srgbClr val="000000"/>
                </a:solidFill>
                <a:latin typeface="Arial" panose="020B0604020202020204" pitchFamily="34" charset="0"/>
                <a:ea typeface="Calibri" panose="020F0502020204030204" pitchFamily="34" charset="0"/>
                <a:cs typeface="Arial" panose="020B0604020202020204" pitchFamily="34" charset="0"/>
              </a:rPr>
              <a:t>L</a:t>
            </a: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es règles de calcul publiées dans la liste des fascicules interministériels applicables aux marchés publics de travaux de bâtiment.</a:t>
            </a:r>
          </a:p>
          <a:p>
            <a:pPr lvl="0" algn="just">
              <a:buSzPts val="1000"/>
              <a:tabLst>
                <a:tab pos="457200" algn="l"/>
              </a:tabLst>
            </a:pPr>
            <a:endPar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0" algn="just">
              <a:buSzPts val="1000"/>
              <a:tabLst>
                <a:tab pos="457200" algn="l"/>
              </a:tabLst>
            </a:pPr>
            <a:endPar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0" algn="just">
              <a:buSzPts val="1000"/>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Les spécifications énumérées ci-avant ne sont pas limitatives et devront être complétées par le maître d’œuvre à l'aide des décrets, arrêtés et normes en vigueur à la date de la réalisation de l'ouvrage et principalement à la date de dépôt du permis de construire.</a:t>
            </a:r>
          </a:p>
          <a:p>
            <a:pPr lvl="0" algn="just">
              <a:buSzPts val="1000"/>
              <a:tabLst>
                <a:tab pos="457200" algn="l"/>
              </a:tabLst>
            </a:pPr>
            <a:endPar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0" algn="just">
              <a:buSzPts val="1000"/>
              <a:tabLst>
                <a:tab pos="457200" algn="l"/>
              </a:tabLst>
            </a:pPr>
            <a:r>
              <a:rPr lang="fr-FR"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L'utilisation de matériaux nouveaux ou de procédés de construction non traditionnels devra faire l'objet de justifications techniques précises, de la présentation des références nécessaires et d'un avis favorable ainsi que de l'homologation du CSTB.</a:t>
            </a:r>
          </a:p>
          <a:p>
            <a:pPr marL="457200" algn="just"/>
            <a:r>
              <a:rPr lang="fr-FR"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p>
          <a:p>
            <a:pPr algn="just"/>
            <a:endParaRPr lang="fr-FR" sz="1200" dirty="0">
              <a:highlight>
                <a:srgbClr val="FFFF00"/>
              </a:highlight>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D596BC37-3523-C78B-83F7-BB5A55E64EA1}"/>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Généralités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262029956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numCol="2" spcCol="360000">
        <a:spAutoFit/>
      </a:bodyPr>
      <a:lstStyle>
        <a:defPPr algn="just">
          <a:defRPr sz="1200" dirty="0" smtClean="0">
            <a:solidFill>
              <a:srgbClr val="000000"/>
            </a:solidFill>
            <a:latin typeface="+mj-lt"/>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62ac5dc8-533e-432b-a665-22c49def035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0B4DB17A9793478747EAFBFB5A464F" ma:contentTypeVersion="15" ma:contentTypeDescription="Crée un document." ma:contentTypeScope="" ma:versionID="5ca2835b0f751a73c88f028099efcd4b">
  <xsd:schema xmlns:xsd="http://www.w3.org/2001/XMLSchema" xmlns:xs="http://www.w3.org/2001/XMLSchema" xmlns:p="http://schemas.microsoft.com/office/2006/metadata/properties" xmlns:ns3="62ac5dc8-533e-432b-a665-22c49def0357" xmlns:ns4="d385f11d-c200-4f53-9f8c-8eda8797a377" targetNamespace="http://schemas.microsoft.com/office/2006/metadata/properties" ma:root="true" ma:fieldsID="b5351b0da3a18307dcd0f69f66f72a57" ns3:_="" ns4:_="">
    <xsd:import namespace="62ac5dc8-533e-432b-a665-22c49def0357"/>
    <xsd:import namespace="d385f11d-c200-4f53-9f8c-8eda8797a3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DateTaken" minOccurs="0"/>
                <xsd:element ref="ns3:MediaServiceLocation" minOccurs="0"/>
                <xsd:element ref="ns3:MediaLengthInSeconds" minOccurs="0"/>
                <xsd:element ref="ns3:_activity" minOccurs="0"/>
                <xsd:element ref="ns3:MediaServiceObjectDetectorVersion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c5dc8-533e-432b-a665-22c49def03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85f11d-c200-4f53-9f8c-8eda8797a377" elementFormDefault="qualified">
    <xsd:import namespace="http://schemas.microsoft.com/office/2006/documentManagement/types"/>
    <xsd:import namespace="http://schemas.microsoft.com/office/infopath/2007/PartnerControls"/>
    <xsd:element name="SharedWithUsers" ma:index="14"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Partagé avec détails" ma:internalName="SharedWithDetails" ma:readOnly="true">
      <xsd:simpleType>
        <xsd:restriction base="dms:Note">
          <xsd:maxLength value="255"/>
        </xsd:restriction>
      </xsd:simpleType>
    </xsd:element>
    <xsd:element name="SharingHintHash" ma:index="16"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6E1103-D369-48F6-B08E-5B87419C9B51}">
  <ds:schemaRefs>
    <ds:schemaRef ds:uri="http://schemas.microsoft.com/sharepoint/v3/contenttype/forms"/>
  </ds:schemaRefs>
</ds:datastoreItem>
</file>

<file path=customXml/itemProps2.xml><?xml version="1.0" encoding="utf-8"?>
<ds:datastoreItem xmlns:ds="http://schemas.openxmlformats.org/officeDocument/2006/customXml" ds:itemID="{BF2490DB-3FDD-4B8D-919D-A6E6492E293F}">
  <ds:schemaRefs>
    <ds:schemaRef ds:uri="http://purl.org/dc/terms/"/>
    <ds:schemaRef ds:uri="http://schemas.microsoft.com/office/2006/metadata/properties"/>
    <ds:schemaRef ds:uri="http://purl.org/dc/elements/1.1/"/>
    <ds:schemaRef ds:uri="http://schemas.openxmlformats.org/package/2006/metadata/core-properties"/>
    <ds:schemaRef ds:uri="http://purl.org/dc/dcmitype/"/>
    <ds:schemaRef ds:uri="http://www.w3.org/XML/1998/namespace"/>
    <ds:schemaRef ds:uri="http://schemas.microsoft.com/office/2006/documentManagement/types"/>
    <ds:schemaRef ds:uri="http://schemas.microsoft.com/office/infopath/2007/PartnerControls"/>
    <ds:schemaRef ds:uri="d385f11d-c200-4f53-9f8c-8eda8797a377"/>
    <ds:schemaRef ds:uri="62ac5dc8-533e-432b-a665-22c49def0357"/>
  </ds:schemaRefs>
</ds:datastoreItem>
</file>

<file path=customXml/itemProps3.xml><?xml version="1.0" encoding="utf-8"?>
<ds:datastoreItem xmlns:ds="http://schemas.openxmlformats.org/officeDocument/2006/customXml" ds:itemID="{9BCAADB0-9F28-4F29-A82A-F2D59F5054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ac5dc8-533e-432b-a665-22c49def0357"/>
    <ds:schemaRef ds:uri="d385f11d-c200-4f53-9f8c-8eda8797a3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47314</TotalTime>
  <Words>14434</Words>
  <Application>Microsoft Office PowerPoint</Application>
  <PresentationFormat>Grand écran</PresentationFormat>
  <Paragraphs>1373</Paragraphs>
  <Slides>55</Slides>
  <Notes>55</Notes>
  <HiddenSlides>0</HiddenSlides>
  <MMClips>0</MMClips>
  <ScaleCrop>false</ScaleCrop>
  <HeadingPairs>
    <vt:vector size="6" baseType="variant">
      <vt:variant>
        <vt:lpstr>Polices utilisées</vt:lpstr>
      </vt:variant>
      <vt:variant>
        <vt:i4>15</vt:i4>
      </vt:variant>
      <vt:variant>
        <vt:lpstr>Thème</vt:lpstr>
      </vt:variant>
      <vt:variant>
        <vt:i4>2</vt:i4>
      </vt:variant>
      <vt:variant>
        <vt:lpstr>Titres des diapositives</vt:lpstr>
      </vt:variant>
      <vt:variant>
        <vt:i4>55</vt:i4>
      </vt:variant>
    </vt:vector>
  </HeadingPairs>
  <TitlesOfParts>
    <vt:vector size="72" baseType="lpstr">
      <vt:lpstr>Aptos Narrow</vt:lpstr>
      <vt:lpstr>Arial</vt:lpstr>
      <vt:lpstr>Arial Nova Cond</vt:lpstr>
      <vt:lpstr>Arial Nova Cond Light</vt:lpstr>
      <vt:lpstr>Avenir Book</vt:lpstr>
      <vt:lpstr>Avenir Heavy</vt:lpstr>
      <vt:lpstr>Avenir Light</vt:lpstr>
      <vt:lpstr>Calibri</vt:lpstr>
      <vt:lpstr>Calibri Light</vt:lpstr>
      <vt:lpstr>Century Gothic</vt:lpstr>
      <vt:lpstr>Futura Bk</vt:lpstr>
      <vt:lpstr>Futura Md BT</vt:lpstr>
      <vt:lpstr>Open Sans</vt:lpstr>
      <vt:lpstr>Söhne</vt:lpstr>
      <vt:lpstr>Wingdings</vt:lpstr>
      <vt:lpstr>Thème Office</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Catherine Nguyen</dc:creator>
  <cp:lastModifiedBy>Vincent LE MAU DE TALANCE</cp:lastModifiedBy>
  <cp:revision>2681</cp:revision>
  <cp:lastPrinted>2020-11-27T08:06:16Z</cp:lastPrinted>
  <dcterms:created xsi:type="dcterms:W3CDTF">2019-10-10T13:28:11Z</dcterms:created>
  <dcterms:modified xsi:type="dcterms:W3CDTF">2025-01-31T14:28:50Z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0x010100E50B4DB17A9793478747EAFBFB5A464F</vt:lpwstr>
  </property>
</Properties>
</file>