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57" r:id="rId3"/>
    <p:sldId id="262" r:id="rId4"/>
    <p:sldId id="265" r:id="rId5"/>
    <p:sldId id="263" r:id="rId6"/>
    <p:sldId id="264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5"/>
    <a:srgbClr val="E82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B8DEC2-CE44-4920-9EBA-4C9D54ABA762}" v="1" dt="2025-01-30T17:20:26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74" autoAdjust="0"/>
  </p:normalViewPr>
  <p:slideViewPr>
    <p:cSldViewPr snapToGrid="0">
      <p:cViewPr varScale="1">
        <p:scale>
          <a:sx n="61" d="100"/>
          <a:sy n="61" d="100"/>
        </p:scale>
        <p:origin x="88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cent LE MAU DE TALANCE" userId="bb1949b3-2121-4f29-b37f-71968d5094ba" providerId="ADAL" clId="{CFB8DEC2-CE44-4920-9EBA-4C9D54ABA762}"/>
    <pc:docChg chg="undo custSel addSld modSld">
      <pc:chgData name="Vincent LE MAU DE TALANCE" userId="bb1949b3-2121-4f29-b37f-71968d5094ba" providerId="ADAL" clId="{CFB8DEC2-CE44-4920-9EBA-4C9D54ABA762}" dt="2025-01-30T17:30:09.989" v="310" actId="2890"/>
      <pc:docMkLst>
        <pc:docMk/>
      </pc:docMkLst>
      <pc:sldChg chg="addSp modSp mod">
        <pc:chgData name="Vincent LE MAU DE TALANCE" userId="bb1949b3-2121-4f29-b37f-71968d5094ba" providerId="ADAL" clId="{CFB8DEC2-CE44-4920-9EBA-4C9D54ABA762}" dt="2025-01-30T17:27:51.199" v="296" actId="1076"/>
        <pc:sldMkLst>
          <pc:docMk/>
          <pc:sldMk cId="3986581468" sldId="257"/>
        </pc:sldMkLst>
        <pc:spChg chg="mod">
          <ac:chgData name="Vincent LE MAU DE TALANCE" userId="bb1949b3-2121-4f29-b37f-71968d5094ba" providerId="ADAL" clId="{CFB8DEC2-CE44-4920-9EBA-4C9D54ABA762}" dt="2025-01-30T17:25:09.390" v="262" actId="255"/>
          <ac:spMkLst>
            <pc:docMk/>
            <pc:sldMk cId="3986581468" sldId="257"/>
            <ac:spMk id="7" creationId="{312F1336-2CBA-793B-E179-2C840CEB1BEA}"/>
          </ac:spMkLst>
        </pc:spChg>
        <pc:spChg chg="mod">
          <ac:chgData name="Vincent LE MAU DE TALANCE" userId="bb1949b3-2121-4f29-b37f-71968d5094ba" providerId="ADAL" clId="{CFB8DEC2-CE44-4920-9EBA-4C9D54ABA762}" dt="2025-01-30T17:21:03.560" v="29" actId="13926"/>
          <ac:spMkLst>
            <pc:docMk/>
            <pc:sldMk cId="3986581468" sldId="257"/>
            <ac:spMk id="9" creationId="{60117000-E409-07C5-1938-84DD5AE84D02}"/>
          </ac:spMkLst>
        </pc:spChg>
        <pc:spChg chg="add mod">
          <ac:chgData name="Vincent LE MAU DE TALANCE" userId="bb1949b3-2121-4f29-b37f-71968d5094ba" providerId="ADAL" clId="{CFB8DEC2-CE44-4920-9EBA-4C9D54ABA762}" dt="2025-01-30T17:27:51.199" v="296" actId="1076"/>
          <ac:spMkLst>
            <pc:docMk/>
            <pc:sldMk cId="3986581468" sldId="257"/>
            <ac:spMk id="11" creationId="{3EC20158-06EC-D873-0FE8-614088AB0BA7}"/>
          </ac:spMkLst>
        </pc:spChg>
        <pc:spChg chg="mod">
          <ac:chgData name="Vincent LE MAU DE TALANCE" userId="bb1949b3-2121-4f29-b37f-71968d5094ba" providerId="ADAL" clId="{CFB8DEC2-CE44-4920-9EBA-4C9D54ABA762}" dt="2025-01-30T17:21:15.057" v="33" actId="20577"/>
          <ac:spMkLst>
            <pc:docMk/>
            <pc:sldMk cId="3986581468" sldId="257"/>
            <ac:spMk id="15" creationId="{29FA0DA8-1E37-4891-A193-3E5E64B206CF}"/>
          </ac:spMkLst>
        </pc:spChg>
      </pc:sldChg>
      <pc:sldChg chg="addSp delSp modSp mod">
        <pc:chgData name="Vincent LE MAU DE TALANCE" userId="bb1949b3-2121-4f29-b37f-71968d5094ba" providerId="ADAL" clId="{CFB8DEC2-CE44-4920-9EBA-4C9D54ABA762}" dt="2025-01-30T17:23:22.569" v="95" actId="1076"/>
        <pc:sldMkLst>
          <pc:docMk/>
          <pc:sldMk cId="1436096391" sldId="261"/>
        </pc:sldMkLst>
        <pc:spChg chg="add mod">
          <ac:chgData name="Vincent LE MAU DE TALANCE" userId="bb1949b3-2121-4f29-b37f-71968d5094ba" providerId="ADAL" clId="{CFB8DEC2-CE44-4920-9EBA-4C9D54ABA762}" dt="2025-01-30T17:23:22.569" v="95" actId="1076"/>
          <ac:spMkLst>
            <pc:docMk/>
            <pc:sldMk cId="1436096391" sldId="261"/>
            <ac:spMk id="4" creationId="{CB232663-29E8-4A0E-9214-5B84DF5844D6}"/>
          </ac:spMkLst>
        </pc:spChg>
        <pc:spChg chg="add mod">
          <ac:chgData name="Vincent LE MAU DE TALANCE" userId="bb1949b3-2121-4f29-b37f-71968d5094ba" providerId="ADAL" clId="{CFB8DEC2-CE44-4920-9EBA-4C9D54ABA762}" dt="2025-01-30T17:23:22.569" v="95" actId="1076"/>
          <ac:spMkLst>
            <pc:docMk/>
            <pc:sldMk cId="1436096391" sldId="261"/>
            <ac:spMk id="6" creationId="{CAD9AF6B-7D8E-460B-ABD8-E942E5EEA4DF}"/>
          </ac:spMkLst>
        </pc:spChg>
        <pc:spChg chg="del">
          <ac:chgData name="Vincent LE MAU DE TALANCE" userId="bb1949b3-2121-4f29-b37f-71968d5094ba" providerId="ADAL" clId="{CFB8DEC2-CE44-4920-9EBA-4C9D54ABA762}" dt="2025-01-30T17:20:24.293" v="0" actId="478"/>
          <ac:spMkLst>
            <pc:docMk/>
            <pc:sldMk cId="1436096391" sldId="261"/>
            <ac:spMk id="7" creationId="{1CCE84E6-E28C-AF81-0F84-B39984449B2F}"/>
          </ac:spMkLst>
        </pc:spChg>
        <pc:spChg chg="del">
          <ac:chgData name="Vincent LE MAU DE TALANCE" userId="bb1949b3-2121-4f29-b37f-71968d5094ba" providerId="ADAL" clId="{CFB8DEC2-CE44-4920-9EBA-4C9D54ABA762}" dt="2025-01-30T17:20:25.295" v="1" actId="478"/>
          <ac:spMkLst>
            <pc:docMk/>
            <pc:sldMk cId="1436096391" sldId="261"/>
            <ac:spMk id="13" creationId="{A6ABA96D-5DFE-09C6-EC85-A7F136E23AC6}"/>
          </ac:spMkLst>
        </pc:spChg>
      </pc:sldChg>
      <pc:sldChg chg="add">
        <pc:chgData name="Vincent LE MAU DE TALANCE" userId="bb1949b3-2121-4f29-b37f-71968d5094ba" providerId="ADAL" clId="{CFB8DEC2-CE44-4920-9EBA-4C9D54ABA762}" dt="2025-01-30T17:29:29.121" v="297" actId="2890"/>
        <pc:sldMkLst>
          <pc:docMk/>
          <pc:sldMk cId="1920031577" sldId="262"/>
        </pc:sldMkLst>
      </pc:sldChg>
      <pc:sldChg chg="modSp add mod">
        <pc:chgData name="Vincent LE MAU DE TALANCE" userId="bb1949b3-2121-4f29-b37f-71968d5094ba" providerId="ADAL" clId="{CFB8DEC2-CE44-4920-9EBA-4C9D54ABA762}" dt="2025-01-30T17:30:02.285" v="308" actId="20577"/>
        <pc:sldMkLst>
          <pc:docMk/>
          <pc:sldMk cId="4231971999" sldId="263"/>
        </pc:sldMkLst>
        <pc:spChg chg="mod">
          <ac:chgData name="Vincent LE MAU DE TALANCE" userId="bb1949b3-2121-4f29-b37f-71968d5094ba" providerId="ADAL" clId="{CFB8DEC2-CE44-4920-9EBA-4C9D54ABA762}" dt="2025-01-30T17:30:02.285" v="308" actId="20577"/>
          <ac:spMkLst>
            <pc:docMk/>
            <pc:sldMk cId="4231971999" sldId="263"/>
            <ac:spMk id="9" creationId="{E1D953DF-EE5A-522F-623F-2FC09173849A}"/>
          </ac:spMkLst>
        </pc:spChg>
      </pc:sldChg>
      <pc:sldChg chg="add">
        <pc:chgData name="Vincent LE MAU DE TALANCE" userId="bb1949b3-2121-4f29-b37f-71968d5094ba" providerId="ADAL" clId="{CFB8DEC2-CE44-4920-9EBA-4C9D54ABA762}" dt="2025-01-30T17:30:06.878" v="309" actId="2890"/>
        <pc:sldMkLst>
          <pc:docMk/>
          <pc:sldMk cId="1328499888" sldId="264"/>
        </pc:sldMkLst>
      </pc:sldChg>
      <pc:sldChg chg="add">
        <pc:chgData name="Vincent LE MAU DE TALANCE" userId="bb1949b3-2121-4f29-b37f-71968d5094ba" providerId="ADAL" clId="{CFB8DEC2-CE44-4920-9EBA-4C9D54ABA762}" dt="2025-01-30T17:30:09.989" v="310" actId="2890"/>
        <pc:sldMkLst>
          <pc:docMk/>
          <pc:sldMk cId="3482490969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C24B3-14D6-414C-9D4A-68EBB44CE117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D924A-22F7-4EAA-8A9E-0B6F7DCDD5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245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10C5C-121F-C723-FCD6-05AA8A207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560C143-01BD-1E41-CC86-65EC5B62AD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2EB69ED-DD23-F9D7-0598-D57DFAB15D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3281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0415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C60E8D-29CA-E09C-5799-474640BBE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0F1EF0D-1F92-BC1F-E50B-C628D38F4B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E779657-EC24-6E40-F6A9-19244A8125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6239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01DEF-057D-5FF8-0062-262C1420E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925F10A-A8D2-B8D6-A331-39D50CE84F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CD0D7F4-64BD-6AA9-DDC8-2F39B37A68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6147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06707-A944-979B-6975-19751C3BA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9A331C9-7281-1593-331D-8F93D92E6C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D547347-BB08-CC5B-2D81-5734A4BC34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9247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E6588-D39D-48A0-8F43-54207400F5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783F2CB-A607-1728-214E-8E6E78CE49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97A257D-BB73-0C96-3007-6C75B55B52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3804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8CFAC-1118-6BB0-A8BF-DD730E0B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5214E87-19C2-8E76-DB0D-17360A73B8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79E4AA-7255-D5C3-22E4-F3409AD173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95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006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503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51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9714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41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316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14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481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02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66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328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217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801A7-7984-4C15-8096-5B92A718F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2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554CD-0FF7-7100-292C-887AF42A42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076794-EB58-CCBF-E4B1-B7C9ABCB9528}"/>
              </a:ext>
            </a:extLst>
          </p:cNvPr>
          <p:cNvSpPr/>
          <p:nvPr/>
        </p:nvSpPr>
        <p:spPr>
          <a:xfrm>
            <a:off x="439947" y="268941"/>
            <a:ext cx="9654312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25D5951F-B796-E00D-E017-6F9CAC42D586}"/>
              </a:ext>
            </a:extLst>
          </p:cNvPr>
          <p:cNvSpPr txBox="1"/>
          <p:nvPr/>
        </p:nvSpPr>
        <p:spPr>
          <a:xfrm>
            <a:off x="1129551" y="328670"/>
            <a:ext cx="8839202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Nom du mandataire – Nom du projet</a:t>
            </a: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4E7E3C52-E373-A548-53BA-6138BA1E16FA}"/>
              </a:ext>
            </a:extLst>
          </p:cNvPr>
          <p:cNvSpPr txBox="1"/>
          <p:nvPr/>
        </p:nvSpPr>
        <p:spPr>
          <a:xfrm>
            <a:off x="537882" y="328670"/>
            <a:ext cx="537883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39" kern="0" dirty="0">
              <a:solidFill>
                <a:schemeClr val="bg1"/>
              </a:solidFill>
              <a:latin typeface="Cairo Bold"/>
              <a:ea typeface="Cairo Bold"/>
              <a:cs typeface="Cairo Bold"/>
            </a:endParaRP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A2350E11-AD70-9A03-90B7-1D582828C1E2}"/>
              </a:ext>
            </a:extLst>
          </p:cNvPr>
          <p:cNvSpPr txBox="1"/>
          <p:nvPr/>
        </p:nvSpPr>
        <p:spPr>
          <a:xfrm>
            <a:off x="439946" y="27694"/>
            <a:ext cx="7287629" cy="229934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kern="0" dirty="0">
                <a:latin typeface="Cairo Bold"/>
                <a:ea typeface="Cairo Bold"/>
                <a:cs typeface="Cairo Bold"/>
              </a:rPr>
              <a:t>CCI Seine-et-Marne – Réhabilitation du siège de la Chambre de commerce de Seine-et-Marne – Concours – Phase Candidature </a:t>
            </a:r>
          </a:p>
        </p:txBody>
      </p:sp>
      <p:pic>
        <p:nvPicPr>
          <p:cNvPr id="3" name="Image 2" descr="Une image contenant texte, Police, logo, Bleu électrique&#10;&#10;Description générée automatiquement">
            <a:extLst>
              <a:ext uri="{FF2B5EF4-FFF2-40B4-BE49-F238E27FC236}">
                <a16:creationId xmlns:a16="http://schemas.microsoft.com/office/drawing/2014/main" id="{ED78A0CF-D280-2F20-6F0F-C040045A78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94" y="305983"/>
            <a:ext cx="1828800" cy="4000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246B44F-EE0F-C8C4-4876-93A447D734AE}"/>
              </a:ext>
            </a:extLst>
          </p:cNvPr>
          <p:cNvSpPr txBox="1"/>
          <p:nvPr/>
        </p:nvSpPr>
        <p:spPr>
          <a:xfrm>
            <a:off x="11693022" y="6367351"/>
            <a:ext cx="27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60C9A28-722E-48A6-BF75-66D74CB638B0}" type="slidenum">
              <a:rPr lang="fr-FR" smtClean="0"/>
              <a:t>1</a:t>
            </a:fld>
            <a:endParaRPr lang="fr-FR" dirty="0"/>
          </a:p>
        </p:txBody>
      </p:sp>
      <p:sp>
        <p:nvSpPr>
          <p:cNvPr id="4" name="ZoneTexte 29">
            <a:extLst>
              <a:ext uri="{FF2B5EF4-FFF2-40B4-BE49-F238E27FC236}">
                <a16:creationId xmlns:a16="http://schemas.microsoft.com/office/drawing/2014/main" id="{CB232663-29E8-4A0E-9214-5B84DF5844D6}"/>
              </a:ext>
            </a:extLst>
          </p:cNvPr>
          <p:cNvSpPr txBox="1"/>
          <p:nvPr/>
        </p:nvSpPr>
        <p:spPr>
          <a:xfrm>
            <a:off x="2497983" y="1160816"/>
            <a:ext cx="8320813" cy="276909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30035" tIns="30035" rIns="30035" bIns="30035" anchor="t" anchorCtr="0" compatLnSpc="1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0" dirty="0"/>
              <a:t>PLI N°XXX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29">
            <a:extLst>
              <a:ext uri="{FF2B5EF4-FFF2-40B4-BE49-F238E27FC236}">
                <a16:creationId xmlns:a16="http://schemas.microsoft.com/office/drawing/2014/main" id="{CAD9AF6B-7D8E-460B-ABD8-E942E5EEA4DF}"/>
              </a:ext>
            </a:extLst>
          </p:cNvPr>
          <p:cNvSpPr txBox="1"/>
          <p:nvPr/>
        </p:nvSpPr>
        <p:spPr>
          <a:xfrm>
            <a:off x="2667666" y="3429000"/>
            <a:ext cx="7026351" cy="18149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30035" tIns="30035" rIns="30035" bIns="30035" anchor="t" anchorCtr="0" compatLnSpc="1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highlight>
                  <a:srgbClr val="00FF00"/>
                </a:highlight>
              </a:rPr>
              <a:t>NOM DU MANDATAIRE – Mandataire</a:t>
            </a:r>
          </a:p>
          <a:p>
            <a:r>
              <a:rPr lang="fr-FR" sz="3200" dirty="0">
                <a:highlight>
                  <a:srgbClr val="00FF00"/>
                </a:highlight>
              </a:rPr>
              <a:t>NOM DU COTRAITANT 1 – Compétence</a:t>
            </a:r>
          </a:p>
          <a:p>
            <a:r>
              <a:rPr lang="fr-FR" sz="3200" dirty="0">
                <a:highlight>
                  <a:srgbClr val="00FF00"/>
                </a:highlight>
              </a:rPr>
              <a:t>NOM DU COTRAITANT 2 – Compétence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6096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394674-BAE5-409E-AC61-CC9BC43367BE}"/>
              </a:ext>
            </a:extLst>
          </p:cNvPr>
          <p:cNvSpPr/>
          <p:nvPr/>
        </p:nvSpPr>
        <p:spPr>
          <a:xfrm>
            <a:off x="439947" y="268941"/>
            <a:ext cx="9654312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312F1336-2CBA-793B-E179-2C840CEB1BEA}"/>
              </a:ext>
            </a:extLst>
          </p:cNvPr>
          <p:cNvSpPr/>
          <p:nvPr/>
        </p:nvSpPr>
        <p:spPr>
          <a:xfrm>
            <a:off x="8553192" y="915007"/>
            <a:ext cx="3419693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du projet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(indiquer entre parenthèses le numéro du département ou le nom du pays)</a:t>
            </a:r>
            <a:endParaRPr lang="fr-FR" sz="1200" kern="0" dirty="0">
              <a:solidFill>
                <a:srgbClr val="003463"/>
              </a:solidFill>
              <a:highlight>
                <a:srgbClr val="00FF00"/>
              </a:highlight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kern="0" dirty="0">
              <a:solidFill>
                <a:srgbClr val="003463"/>
              </a:solidFill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Maître d'Ouvrage </a:t>
            </a:r>
            <a:r>
              <a:rPr lang="fr-FR" sz="1200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  <a:t>: </a:t>
            </a:r>
            <a:r>
              <a:rPr lang="fr-FR" sz="1200" kern="0" dirty="0"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(public/privé)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Nature de l’opération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Localisation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NOM (Numéro du département)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Description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DESCRIPTION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Surface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SURFACE m² SDP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Montant travaux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MONTANT M€ HT (date de valeur)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Année de livraison / Phase en cours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ANNEE / PHASE EN COURS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Labélisations environnementales obtenues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LISTE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Rôle(s)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</a:rPr>
              <a:t>Mission(s)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XXXX</a:t>
            </a:r>
            <a:br>
              <a:rPr lang="fr-FR" sz="1839" b="1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</a:br>
            <a:endParaRPr lang="fr-FR" sz="1839" b="1" kern="0" dirty="0">
              <a:solidFill>
                <a:srgbClr val="000000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60117000-E409-07C5-1938-84DD5AE84D02}"/>
              </a:ext>
            </a:extLst>
          </p:cNvPr>
          <p:cNvSpPr txBox="1"/>
          <p:nvPr/>
        </p:nvSpPr>
        <p:spPr>
          <a:xfrm>
            <a:off x="1129551" y="328670"/>
            <a:ext cx="8839202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mandataire </a:t>
            </a: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– </a:t>
            </a: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projet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6A8968D0-0845-417A-B277-BB6E871429A4}"/>
              </a:ext>
            </a:extLst>
          </p:cNvPr>
          <p:cNvSpPr/>
          <p:nvPr/>
        </p:nvSpPr>
        <p:spPr>
          <a:xfrm>
            <a:off x="439947" y="915007"/>
            <a:ext cx="8010485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29FA0DA8-1E37-4891-A193-3E5E64B206CF}"/>
              </a:ext>
            </a:extLst>
          </p:cNvPr>
          <p:cNvSpPr txBox="1"/>
          <p:nvPr/>
        </p:nvSpPr>
        <p:spPr>
          <a:xfrm>
            <a:off x="537882" y="328670"/>
            <a:ext cx="537883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39" kern="0" dirty="0">
              <a:solidFill>
                <a:schemeClr val="bg1"/>
              </a:solidFill>
              <a:latin typeface="Cairo Bold"/>
              <a:ea typeface="Cairo Bold"/>
              <a:cs typeface="Cairo Bold"/>
            </a:endParaRP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8A8FBE2F-5D87-4438-924A-191B38A665F1}"/>
              </a:ext>
            </a:extLst>
          </p:cNvPr>
          <p:cNvSpPr txBox="1"/>
          <p:nvPr/>
        </p:nvSpPr>
        <p:spPr>
          <a:xfrm>
            <a:off x="439946" y="27694"/>
            <a:ext cx="7287629" cy="229934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kern="0" dirty="0">
                <a:latin typeface="Cairo Bold"/>
                <a:ea typeface="Cairo Bold"/>
                <a:cs typeface="Cairo Bold"/>
              </a:rPr>
              <a:t>CCI Seine-et-Marne – Réhabilitation du siège de la Chambre de commerce de Seine-et-Marne – Concours – Phase Candidature </a:t>
            </a:r>
          </a:p>
        </p:txBody>
      </p:sp>
      <p:pic>
        <p:nvPicPr>
          <p:cNvPr id="3" name="Image 2" descr="Une image contenant texte, Police, logo, Bleu électrique&#10;&#10;Description générée automatiquement">
            <a:extLst>
              <a:ext uri="{FF2B5EF4-FFF2-40B4-BE49-F238E27FC236}">
                <a16:creationId xmlns:a16="http://schemas.microsoft.com/office/drawing/2014/main" id="{FD8DE187-7EE9-4CC3-BD7A-40E0C5103F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94" y="305983"/>
            <a:ext cx="1828800" cy="4000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95A8B13-113E-8F44-114B-4ADB858D3F16}"/>
              </a:ext>
            </a:extLst>
          </p:cNvPr>
          <p:cNvSpPr txBox="1"/>
          <p:nvPr/>
        </p:nvSpPr>
        <p:spPr>
          <a:xfrm>
            <a:off x="11693022" y="6367351"/>
            <a:ext cx="27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60C9A28-722E-48A6-BF75-66D74CB638B0}" type="slidenum">
              <a:rPr lang="fr-FR" smtClean="0"/>
              <a:t>2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EC20158-06EC-D873-0FE8-614088AB0BA7}"/>
              </a:ext>
            </a:extLst>
          </p:cNvPr>
          <p:cNvSpPr txBox="1"/>
          <p:nvPr/>
        </p:nvSpPr>
        <p:spPr>
          <a:xfrm>
            <a:off x="2617087" y="3167360"/>
            <a:ext cx="80104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INSERER IMAGE DANS CE CADRE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658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384C0-09CA-5E92-B25C-419BB5C5D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C0482E4-2CB5-9DD2-AB7A-4F82A5711D2A}"/>
              </a:ext>
            </a:extLst>
          </p:cNvPr>
          <p:cNvSpPr/>
          <p:nvPr/>
        </p:nvSpPr>
        <p:spPr>
          <a:xfrm>
            <a:off x="439947" y="268941"/>
            <a:ext cx="9654312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5B345342-E843-D044-3BA5-28D6C669093E}"/>
              </a:ext>
            </a:extLst>
          </p:cNvPr>
          <p:cNvSpPr txBox="1"/>
          <p:nvPr/>
        </p:nvSpPr>
        <p:spPr>
          <a:xfrm>
            <a:off x="1129551" y="328670"/>
            <a:ext cx="8839202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mandataire </a:t>
            </a: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– </a:t>
            </a: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projet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0E362232-FA31-3D5D-6879-430D83CB9795}"/>
              </a:ext>
            </a:extLst>
          </p:cNvPr>
          <p:cNvSpPr/>
          <p:nvPr/>
        </p:nvSpPr>
        <p:spPr>
          <a:xfrm>
            <a:off x="439947" y="915007"/>
            <a:ext cx="8010485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F48D964D-2A03-06E8-45BF-5F2DED6C671E}"/>
              </a:ext>
            </a:extLst>
          </p:cNvPr>
          <p:cNvSpPr txBox="1"/>
          <p:nvPr/>
        </p:nvSpPr>
        <p:spPr>
          <a:xfrm>
            <a:off x="537882" y="328670"/>
            <a:ext cx="537883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39" kern="0" dirty="0">
              <a:solidFill>
                <a:schemeClr val="bg1"/>
              </a:solidFill>
              <a:latin typeface="Cairo Bold"/>
              <a:ea typeface="Cairo Bold"/>
              <a:cs typeface="Cairo Bold"/>
            </a:endParaRP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B7B6C892-759F-FE04-8ABE-CDE08318203E}"/>
              </a:ext>
            </a:extLst>
          </p:cNvPr>
          <p:cNvSpPr txBox="1"/>
          <p:nvPr/>
        </p:nvSpPr>
        <p:spPr>
          <a:xfrm>
            <a:off x="439946" y="27694"/>
            <a:ext cx="7287629" cy="229934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kern="0" dirty="0">
                <a:latin typeface="Cairo Bold"/>
                <a:ea typeface="Cairo Bold"/>
                <a:cs typeface="Cairo Bold"/>
              </a:rPr>
              <a:t>CCI Seine-et-Marne – Réhabilitation du siège de la Chambre de commerce de Seine-et-Marne – Concours – Phase Candidature </a:t>
            </a:r>
          </a:p>
        </p:txBody>
      </p:sp>
      <p:pic>
        <p:nvPicPr>
          <p:cNvPr id="3" name="Image 2" descr="Une image contenant texte, Police, logo, Bleu électrique&#10;&#10;Description générée automatiquement">
            <a:extLst>
              <a:ext uri="{FF2B5EF4-FFF2-40B4-BE49-F238E27FC236}">
                <a16:creationId xmlns:a16="http://schemas.microsoft.com/office/drawing/2014/main" id="{6B2081E4-70DC-8571-BA04-CA32FA720F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94" y="305983"/>
            <a:ext cx="1828800" cy="4000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7BEFC10-D905-82AD-A0DE-D72B460DD003}"/>
              </a:ext>
            </a:extLst>
          </p:cNvPr>
          <p:cNvSpPr txBox="1"/>
          <p:nvPr/>
        </p:nvSpPr>
        <p:spPr>
          <a:xfrm>
            <a:off x="11693022" y="6367351"/>
            <a:ext cx="27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60C9A28-722E-48A6-BF75-66D74CB638B0}" type="slidenum">
              <a:rPr lang="fr-FR" smtClean="0"/>
              <a:t>3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7DE17BE-1ACF-8122-1C8C-37DD861575DB}"/>
              </a:ext>
            </a:extLst>
          </p:cNvPr>
          <p:cNvSpPr txBox="1"/>
          <p:nvPr/>
        </p:nvSpPr>
        <p:spPr>
          <a:xfrm>
            <a:off x="2617087" y="3167360"/>
            <a:ext cx="80104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INSERER IMAGE DANS CE CADRE</a:t>
            </a:r>
            <a:endParaRPr lang="fr-FR" dirty="0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A2B60C0E-981B-FCA9-262D-D1FD03D88926}"/>
              </a:ext>
            </a:extLst>
          </p:cNvPr>
          <p:cNvSpPr/>
          <p:nvPr/>
        </p:nvSpPr>
        <p:spPr>
          <a:xfrm>
            <a:off x="8553192" y="915007"/>
            <a:ext cx="3419693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du projet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(indiquer entre parenthèses le numéro du département ou le nom du pays)</a:t>
            </a:r>
            <a:endParaRPr lang="fr-FR" sz="1200" kern="0" dirty="0">
              <a:solidFill>
                <a:srgbClr val="003463"/>
              </a:solidFill>
              <a:highlight>
                <a:srgbClr val="00FF00"/>
              </a:highlight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kern="0" dirty="0">
              <a:solidFill>
                <a:srgbClr val="003463"/>
              </a:solidFill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Maître d'Ouvrage </a:t>
            </a:r>
            <a:r>
              <a:rPr lang="fr-FR" sz="1200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  <a:t>: </a:t>
            </a:r>
            <a:r>
              <a:rPr lang="fr-FR" sz="1200" kern="0" dirty="0"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(public/privé)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Nature de l’opération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Localisation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NOM (Numéro du département)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Description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DESCRIPTION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Surface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SURFACE m² SDP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Montant travaux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MONTANT M€ HT (date de valeur)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Année de livraison / Phase en cours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ANNEE / PHASE EN COURS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Labélisations environnementales obtenues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LISTE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Rôle(s)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</a:rPr>
              <a:t>Mission(s)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XXXX</a:t>
            </a:r>
            <a:br>
              <a:rPr lang="fr-FR" sz="1839" b="1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</a:br>
            <a:endParaRPr lang="fr-FR" sz="1839" b="1" kern="0" dirty="0">
              <a:solidFill>
                <a:srgbClr val="000000"/>
              </a:solidFill>
              <a:latin typeface="Calibri"/>
              <a:ea typeface="ＭＳ Ｐゴシック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003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7B7D4-2E40-E8B3-44FA-EF3C46571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29A742-820F-3254-7EE2-7442C1A65FEC}"/>
              </a:ext>
            </a:extLst>
          </p:cNvPr>
          <p:cNvSpPr/>
          <p:nvPr/>
        </p:nvSpPr>
        <p:spPr>
          <a:xfrm>
            <a:off x="439947" y="268941"/>
            <a:ext cx="9654312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98321831-A86D-B0E6-289F-FEDB34B39BE7}"/>
              </a:ext>
            </a:extLst>
          </p:cNvPr>
          <p:cNvSpPr txBox="1"/>
          <p:nvPr/>
        </p:nvSpPr>
        <p:spPr>
          <a:xfrm>
            <a:off x="1129551" y="328670"/>
            <a:ext cx="8839202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mandataire </a:t>
            </a: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– </a:t>
            </a: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projet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45E59CF1-02E1-5FF0-2390-A03CB041EB27}"/>
              </a:ext>
            </a:extLst>
          </p:cNvPr>
          <p:cNvSpPr/>
          <p:nvPr/>
        </p:nvSpPr>
        <p:spPr>
          <a:xfrm>
            <a:off x="439947" y="915007"/>
            <a:ext cx="8010485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95D05BAF-EB8F-11D8-B46F-FD36009FA229}"/>
              </a:ext>
            </a:extLst>
          </p:cNvPr>
          <p:cNvSpPr txBox="1"/>
          <p:nvPr/>
        </p:nvSpPr>
        <p:spPr>
          <a:xfrm>
            <a:off x="537882" y="328670"/>
            <a:ext cx="537883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39" kern="0" dirty="0">
              <a:solidFill>
                <a:schemeClr val="bg1"/>
              </a:solidFill>
              <a:latin typeface="Cairo Bold"/>
              <a:ea typeface="Cairo Bold"/>
              <a:cs typeface="Cairo Bold"/>
            </a:endParaRP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9688054E-6869-73FD-A41E-FDA90FAC136B}"/>
              </a:ext>
            </a:extLst>
          </p:cNvPr>
          <p:cNvSpPr txBox="1"/>
          <p:nvPr/>
        </p:nvSpPr>
        <p:spPr>
          <a:xfrm>
            <a:off x="439946" y="27694"/>
            <a:ext cx="7287629" cy="229934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kern="0" dirty="0">
                <a:latin typeface="Cairo Bold"/>
                <a:ea typeface="Cairo Bold"/>
                <a:cs typeface="Cairo Bold"/>
              </a:rPr>
              <a:t>CCI Seine-et-Marne – Réhabilitation du siège de la Chambre de commerce de Seine-et-Marne – Concours – Phase Candidature </a:t>
            </a:r>
          </a:p>
        </p:txBody>
      </p:sp>
      <p:pic>
        <p:nvPicPr>
          <p:cNvPr id="3" name="Image 2" descr="Une image contenant texte, Police, logo, Bleu électrique&#10;&#10;Description générée automatiquement">
            <a:extLst>
              <a:ext uri="{FF2B5EF4-FFF2-40B4-BE49-F238E27FC236}">
                <a16:creationId xmlns:a16="http://schemas.microsoft.com/office/drawing/2014/main" id="{E66E3D2F-3651-AFCA-C287-BAF977A236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94" y="305983"/>
            <a:ext cx="1828800" cy="4000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9FDF93D-EA9E-CDBE-585D-8315F72DC515}"/>
              </a:ext>
            </a:extLst>
          </p:cNvPr>
          <p:cNvSpPr txBox="1"/>
          <p:nvPr/>
        </p:nvSpPr>
        <p:spPr>
          <a:xfrm>
            <a:off x="11693022" y="6367351"/>
            <a:ext cx="27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60C9A28-722E-48A6-BF75-66D74CB638B0}" type="slidenum">
              <a:rPr lang="fr-FR" smtClean="0"/>
              <a:t>4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02E1A9D-8240-2145-5F6A-68D332387E8E}"/>
              </a:ext>
            </a:extLst>
          </p:cNvPr>
          <p:cNvSpPr txBox="1"/>
          <p:nvPr/>
        </p:nvSpPr>
        <p:spPr>
          <a:xfrm>
            <a:off x="2617087" y="3167360"/>
            <a:ext cx="80104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INSERER IMAGE DANS CE CADRE</a:t>
            </a:r>
            <a:endParaRPr lang="fr-FR" dirty="0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5A5AA64-847A-BF76-E5CB-0D2D4CC6CCFC}"/>
              </a:ext>
            </a:extLst>
          </p:cNvPr>
          <p:cNvSpPr/>
          <p:nvPr/>
        </p:nvSpPr>
        <p:spPr>
          <a:xfrm>
            <a:off x="8553192" y="915007"/>
            <a:ext cx="3419693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du projet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(indiquer entre parenthèses le numéro du département ou le nom du pays)</a:t>
            </a:r>
            <a:endParaRPr lang="fr-FR" sz="1200" kern="0" dirty="0">
              <a:solidFill>
                <a:srgbClr val="003463"/>
              </a:solidFill>
              <a:highlight>
                <a:srgbClr val="00FF00"/>
              </a:highlight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kern="0" dirty="0">
              <a:solidFill>
                <a:srgbClr val="003463"/>
              </a:solidFill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Maître d'Ouvrage </a:t>
            </a:r>
            <a:r>
              <a:rPr lang="fr-FR" sz="1200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  <a:t>: </a:t>
            </a:r>
            <a:r>
              <a:rPr lang="fr-FR" sz="1200" kern="0" dirty="0"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(public/privé)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Nature de l’opération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Localisation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NOM (Numéro du département)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Description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DESCRIPTION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Surface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SURFACE m² SDP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Montant travaux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MONTANT M€ HT (date de valeur)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Année de livraison / Phase en cours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ANNEE / PHASE EN COURS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Labélisations environnementales obtenues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LISTE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Rôle(s)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</a:rPr>
              <a:t>Mission(s)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XXXX</a:t>
            </a:r>
            <a:br>
              <a:rPr lang="fr-FR" sz="1839" b="1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</a:br>
            <a:endParaRPr lang="fr-FR" sz="1839" b="1" kern="0" dirty="0">
              <a:solidFill>
                <a:srgbClr val="000000"/>
              </a:solidFill>
              <a:latin typeface="Calibri"/>
              <a:ea typeface="ＭＳ Ｐゴシック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2490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7E6DC-88D7-C444-FAF0-4249806BD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7632C6-1F3B-A948-148E-61BF829EE9C1}"/>
              </a:ext>
            </a:extLst>
          </p:cNvPr>
          <p:cNvSpPr/>
          <p:nvPr/>
        </p:nvSpPr>
        <p:spPr>
          <a:xfrm>
            <a:off x="439947" y="268941"/>
            <a:ext cx="9654312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E1D953DF-EE5A-522F-623F-2FC09173849A}"/>
              </a:ext>
            </a:extLst>
          </p:cNvPr>
          <p:cNvSpPr txBox="1"/>
          <p:nvPr/>
        </p:nvSpPr>
        <p:spPr>
          <a:xfrm>
            <a:off x="1129551" y="328670"/>
            <a:ext cx="8839202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cotraitant </a:t>
            </a: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– </a:t>
            </a: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projet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2077346E-16E6-A12E-0705-C73E12F4DA9F}"/>
              </a:ext>
            </a:extLst>
          </p:cNvPr>
          <p:cNvSpPr/>
          <p:nvPr/>
        </p:nvSpPr>
        <p:spPr>
          <a:xfrm>
            <a:off x="439947" y="915007"/>
            <a:ext cx="8010485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96D05A4B-7308-63C2-735A-A27460683AFF}"/>
              </a:ext>
            </a:extLst>
          </p:cNvPr>
          <p:cNvSpPr txBox="1"/>
          <p:nvPr/>
        </p:nvSpPr>
        <p:spPr>
          <a:xfrm>
            <a:off x="537882" y="328670"/>
            <a:ext cx="537883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39" kern="0" dirty="0">
              <a:solidFill>
                <a:schemeClr val="bg1"/>
              </a:solidFill>
              <a:latin typeface="Cairo Bold"/>
              <a:ea typeface="Cairo Bold"/>
              <a:cs typeface="Cairo Bold"/>
            </a:endParaRP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DF732B87-7A81-4446-8BA3-0B5FCF00CD1D}"/>
              </a:ext>
            </a:extLst>
          </p:cNvPr>
          <p:cNvSpPr txBox="1"/>
          <p:nvPr/>
        </p:nvSpPr>
        <p:spPr>
          <a:xfrm>
            <a:off x="439946" y="27694"/>
            <a:ext cx="7287629" cy="229934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kern="0" dirty="0">
                <a:latin typeface="Cairo Bold"/>
                <a:ea typeface="Cairo Bold"/>
                <a:cs typeface="Cairo Bold"/>
              </a:rPr>
              <a:t>CCI Seine-et-Marne – Réhabilitation du siège de la Chambre de commerce de Seine-et-Marne – Concours – Phase Candidature </a:t>
            </a:r>
          </a:p>
        </p:txBody>
      </p:sp>
      <p:pic>
        <p:nvPicPr>
          <p:cNvPr id="3" name="Image 2" descr="Une image contenant texte, Police, logo, Bleu électrique&#10;&#10;Description générée automatiquement">
            <a:extLst>
              <a:ext uri="{FF2B5EF4-FFF2-40B4-BE49-F238E27FC236}">
                <a16:creationId xmlns:a16="http://schemas.microsoft.com/office/drawing/2014/main" id="{FE2B9744-8208-ADA8-ADB9-6D36F292CF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94" y="305983"/>
            <a:ext cx="1828800" cy="4000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232393B-203D-39F3-A371-E18B6FFD33EB}"/>
              </a:ext>
            </a:extLst>
          </p:cNvPr>
          <p:cNvSpPr txBox="1"/>
          <p:nvPr/>
        </p:nvSpPr>
        <p:spPr>
          <a:xfrm>
            <a:off x="11693022" y="6367351"/>
            <a:ext cx="27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60C9A28-722E-48A6-BF75-66D74CB638B0}" type="slidenum">
              <a:rPr lang="fr-FR" smtClean="0"/>
              <a:t>5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D633AA-3C61-767B-54CB-D3449F31D4DB}"/>
              </a:ext>
            </a:extLst>
          </p:cNvPr>
          <p:cNvSpPr txBox="1"/>
          <p:nvPr/>
        </p:nvSpPr>
        <p:spPr>
          <a:xfrm>
            <a:off x="2617087" y="3167360"/>
            <a:ext cx="80104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INSERER IMAGE DANS CE CADRE</a:t>
            </a:r>
            <a:endParaRPr lang="fr-FR" dirty="0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B12ACB48-47D5-6E01-1779-09E39C3C5082}"/>
              </a:ext>
            </a:extLst>
          </p:cNvPr>
          <p:cNvSpPr/>
          <p:nvPr/>
        </p:nvSpPr>
        <p:spPr>
          <a:xfrm>
            <a:off x="8553192" y="915007"/>
            <a:ext cx="3419693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du projet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(indiquer entre parenthèses le numéro du département ou le nom du pays)</a:t>
            </a:r>
            <a:endParaRPr lang="fr-FR" sz="1200" kern="0" dirty="0">
              <a:solidFill>
                <a:srgbClr val="003463"/>
              </a:solidFill>
              <a:highlight>
                <a:srgbClr val="00FF00"/>
              </a:highlight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kern="0" dirty="0">
              <a:solidFill>
                <a:srgbClr val="003463"/>
              </a:solidFill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Maître d'Ouvrage </a:t>
            </a:r>
            <a:r>
              <a:rPr lang="fr-FR" sz="1200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  <a:t>: </a:t>
            </a:r>
            <a:r>
              <a:rPr lang="fr-FR" sz="1200" kern="0" dirty="0"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(public/privé)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Nature de l’opération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Localisation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NOM (Numéro du département)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Description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DESCRIPTION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Surface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SURFACE m² SDP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Montant travaux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MONTANT M€ HT (date de valeur)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Année de livraison / Phase en cours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ANNEE / PHASE EN COURS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Labélisations environnementales obtenues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LISTE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Rôle(s)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</a:rPr>
              <a:t>Mission(s)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XXXX</a:t>
            </a:r>
            <a:br>
              <a:rPr lang="fr-FR" sz="1839" b="1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</a:br>
            <a:endParaRPr lang="fr-FR" sz="1839" b="1" kern="0" dirty="0">
              <a:solidFill>
                <a:srgbClr val="000000"/>
              </a:solidFill>
              <a:latin typeface="Calibri"/>
              <a:ea typeface="ＭＳ Ｐゴシック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31971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E2CF8-F586-FD76-B3D9-67614DA69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A11B0F-3135-940B-8588-A9FF737DFB60}"/>
              </a:ext>
            </a:extLst>
          </p:cNvPr>
          <p:cNvSpPr/>
          <p:nvPr/>
        </p:nvSpPr>
        <p:spPr>
          <a:xfrm>
            <a:off x="439947" y="268941"/>
            <a:ext cx="9654312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F47E5D25-CE8F-67D5-BA38-673733F52010}"/>
              </a:ext>
            </a:extLst>
          </p:cNvPr>
          <p:cNvSpPr txBox="1"/>
          <p:nvPr/>
        </p:nvSpPr>
        <p:spPr>
          <a:xfrm>
            <a:off x="1129551" y="328670"/>
            <a:ext cx="8839202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cotraitant </a:t>
            </a: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– </a:t>
            </a:r>
            <a:r>
              <a:rPr lang="fr-FR" sz="1839" kern="0" dirty="0">
                <a:solidFill>
                  <a:schemeClr val="bg1"/>
                </a:solidFill>
                <a:highlight>
                  <a:srgbClr val="00FF00"/>
                </a:highlight>
                <a:latin typeface="Cairo Bold"/>
                <a:ea typeface="Cairo Bold"/>
                <a:cs typeface="Cairo Bold"/>
              </a:rPr>
              <a:t>Nom du projet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4C2C38B1-10A3-DEA6-DC9D-25E0B9917C2D}"/>
              </a:ext>
            </a:extLst>
          </p:cNvPr>
          <p:cNvSpPr/>
          <p:nvPr/>
        </p:nvSpPr>
        <p:spPr>
          <a:xfrm>
            <a:off x="439947" y="915007"/>
            <a:ext cx="8010485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C4C641FD-AD39-60EB-C38D-7F6FB00F79C9}"/>
              </a:ext>
            </a:extLst>
          </p:cNvPr>
          <p:cNvSpPr txBox="1"/>
          <p:nvPr/>
        </p:nvSpPr>
        <p:spPr>
          <a:xfrm>
            <a:off x="537882" y="328670"/>
            <a:ext cx="537883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39" kern="0" dirty="0">
              <a:solidFill>
                <a:schemeClr val="bg1"/>
              </a:solidFill>
              <a:latin typeface="Cairo Bold"/>
              <a:ea typeface="Cairo Bold"/>
              <a:cs typeface="Cairo Bold"/>
            </a:endParaRP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5E2DE814-B13F-0227-5E6D-5F5E8367021E}"/>
              </a:ext>
            </a:extLst>
          </p:cNvPr>
          <p:cNvSpPr txBox="1"/>
          <p:nvPr/>
        </p:nvSpPr>
        <p:spPr>
          <a:xfrm>
            <a:off x="439946" y="27694"/>
            <a:ext cx="7287629" cy="229934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kern="0" dirty="0">
                <a:latin typeface="Cairo Bold"/>
                <a:ea typeface="Cairo Bold"/>
                <a:cs typeface="Cairo Bold"/>
              </a:rPr>
              <a:t>CCI Seine-et-Marne – Réhabilitation du siège de la Chambre de commerce de Seine-et-Marne – Concours – Phase Candidature </a:t>
            </a:r>
          </a:p>
        </p:txBody>
      </p:sp>
      <p:pic>
        <p:nvPicPr>
          <p:cNvPr id="3" name="Image 2" descr="Une image contenant texte, Police, logo, Bleu électrique&#10;&#10;Description générée automatiquement">
            <a:extLst>
              <a:ext uri="{FF2B5EF4-FFF2-40B4-BE49-F238E27FC236}">
                <a16:creationId xmlns:a16="http://schemas.microsoft.com/office/drawing/2014/main" id="{A1915B60-3ACA-69CB-5536-EA9FFC7217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94" y="305983"/>
            <a:ext cx="1828800" cy="4000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236C4B8-9B4F-3618-3B55-CB710E8523F3}"/>
              </a:ext>
            </a:extLst>
          </p:cNvPr>
          <p:cNvSpPr txBox="1"/>
          <p:nvPr/>
        </p:nvSpPr>
        <p:spPr>
          <a:xfrm>
            <a:off x="11693022" y="6367351"/>
            <a:ext cx="27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60C9A28-722E-48A6-BF75-66D74CB638B0}" type="slidenum">
              <a:rPr lang="fr-FR" smtClean="0"/>
              <a:t>6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BFD532F-A648-D7EE-C9BA-805BC505DA98}"/>
              </a:ext>
            </a:extLst>
          </p:cNvPr>
          <p:cNvSpPr txBox="1"/>
          <p:nvPr/>
        </p:nvSpPr>
        <p:spPr>
          <a:xfrm>
            <a:off x="2617087" y="3167360"/>
            <a:ext cx="80104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INSERER IMAGE DANS CE CADRE</a:t>
            </a:r>
            <a:endParaRPr lang="fr-FR" dirty="0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6F37CD42-FAC9-CADF-0F83-2EFC80F11C78}"/>
              </a:ext>
            </a:extLst>
          </p:cNvPr>
          <p:cNvSpPr/>
          <p:nvPr/>
        </p:nvSpPr>
        <p:spPr>
          <a:xfrm>
            <a:off x="8553192" y="915007"/>
            <a:ext cx="3419693" cy="5770352"/>
          </a:xfrm>
          <a:prstGeom prst="rect">
            <a:avLst/>
          </a:prstGeom>
          <a:noFill/>
          <a:ln w="3172" cap="flat">
            <a:solidFill>
              <a:srgbClr val="BFBFBF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b="1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du projet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(indiquer entre parenthèses le numéro du département ou le nom du pays)</a:t>
            </a:r>
            <a:endParaRPr lang="fr-FR" sz="1200" kern="0" dirty="0">
              <a:solidFill>
                <a:srgbClr val="003463"/>
              </a:solidFill>
              <a:highlight>
                <a:srgbClr val="00FF00"/>
              </a:highlight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kern="0" dirty="0">
              <a:solidFill>
                <a:srgbClr val="003463"/>
              </a:solidFill>
              <a:latin typeface="Neo Sans Std Medium" pitchFamily="34"/>
              <a:ea typeface="Neo Sans Medium"/>
              <a:cs typeface="Neo Sans Medium"/>
            </a:endParaRP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Maître d'Ouvrage </a:t>
            </a:r>
            <a:r>
              <a:rPr lang="fr-FR" sz="1200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  <a:t>: </a:t>
            </a:r>
            <a:r>
              <a:rPr lang="fr-FR" sz="1200" kern="0" dirty="0"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NOM (public/privé)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Nature de l’opération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Calibri"/>
                <a:ea typeface="ＭＳ Ｐゴシック"/>
                <a:cs typeface="Times New Roman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Localisation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NOM (Numéro du département)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Description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DESCRIPTION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Surface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SURFACE m² SDP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Montant travaux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MONTANT M€ HT (date de valeur)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Année de livraison / Phase en cours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ANNEE / PHASE EN COURS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Labélisations environnementales obtenues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LISTE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  <a:ea typeface="Neo Sans Medium"/>
                <a:cs typeface="Neo Sans Medium"/>
              </a:rPr>
              <a:t>Rôle(s) : </a:t>
            </a:r>
            <a:r>
              <a:rPr lang="fr-FR" sz="1200" kern="0" dirty="0">
                <a:highlight>
                  <a:srgbClr val="00FF00"/>
                </a:highlight>
                <a:latin typeface="Neo Sans Std Medium" pitchFamily="34"/>
                <a:ea typeface="Neo Sans Medium"/>
                <a:cs typeface="Neo Sans Medium"/>
              </a:rPr>
              <a:t>XXXX</a:t>
            </a:r>
          </a:p>
          <a:p>
            <a:pPr defTabSz="456737" hangingPunct="0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kern="0" dirty="0">
                <a:solidFill>
                  <a:srgbClr val="003463"/>
                </a:solidFill>
                <a:latin typeface="Neo Sans Std Medium" pitchFamily="34"/>
              </a:rPr>
              <a:t>Mission(s) : </a:t>
            </a:r>
            <a:r>
              <a:rPr lang="fr-FR" sz="1200" kern="0" dirty="0">
                <a:solidFill>
                  <a:srgbClr val="000000"/>
                </a:solidFill>
                <a:highlight>
                  <a:srgbClr val="00FF00"/>
                </a:highlight>
                <a:latin typeface="Neo Sans Std Medium" pitchFamily="34"/>
              </a:rPr>
              <a:t>XXXX</a:t>
            </a:r>
            <a:br>
              <a:rPr lang="fr-FR" sz="1839" b="1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</a:br>
            <a:endParaRPr lang="fr-FR" sz="1839" b="1" kern="0" dirty="0">
              <a:solidFill>
                <a:srgbClr val="000000"/>
              </a:solidFill>
              <a:latin typeface="Calibri"/>
              <a:ea typeface="ＭＳ Ｐゴシック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8499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D09B7-8F39-E946-65AD-2A9ADFD72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47ABA2-75EC-4877-20BA-78022CB16F90}"/>
              </a:ext>
            </a:extLst>
          </p:cNvPr>
          <p:cNvSpPr/>
          <p:nvPr/>
        </p:nvSpPr>
        <p:spPr>
          <a:xfrm>
            <a:off x="439947" y="268941"/>
            <a:ext cx="9654312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3C53ECAD-A231-9A7A-1E36-53C6D137F6B8}"/>
              </a:ext>
            </a:extLst>
          </p:cNvPr>
          <p:cNvSpPr txBox="1"/>
          <p:nvPr/>
        </p:nvSpPr>
        <p:spPr>
          <a:xfrm>
            <a:off x="1129551" y="328670"/>
            <a:ext cx="8839202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Nom du mandataire – Nom du projet</a:t>
            </a:r>
          </a:p>
        </p:txBody>
      </p:sp>
      <p:sp>
        <p:nvSpPr>
          <p:cNvPr id="15" name="ZoneTexte 12">
            <a:extLst>
              <a:ext uri="{FF2B5EF4-FFF2-40B4-BE49-F238E27FC236}">
                <a16:creationId xmlns:a16="http://schemas.microsoft.com/office/drawing/2014/main" id="{22095941-DA5C-8DC2-AE11-2D658A2309AD}"/>
              </a:ext>
            </a:extLst>
          </p:cNvPr>
          <p:cNvSpPr txBox="1"/>
          <p:nvPr/>
        </p:nvSpPr>
        <p:spPr>
          <a:xfrm>
            <a:off x="537882" y="328670"/>
            <a:ext cx="537883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39" kern="0" dirty="0">
              <a:solidFill>
                <a:schemeClr val="bg1"/>
              </a:solidFill>
              <a:latin typeface="Cairo Bold"/>
              <a:ea typeface="Cairo Bold"/>
              <a:cs typeface="Cairo Bold"/>
            </a:endParaRPr>
          </a:p>
        </p:txBody>
      </p:sp>
      <p:sp>
        <p:nvSpPr>
          <p:cNvPr id="16" name="ZoneTexte 12">
            <a:extLst>
              <a:ext uri="{FF2B5EF4-FFF2-40B4-BE49-F238E27FC236}">
                <a16:creationId xmlns:a16="http://schemas.microsoft.com/office/drawing/2014/main" id="{294DC709-A9C2-81CB-AEE4-DA42CBA60F5B}"/>
              </a:ext>
            </a:extLst>
          </p:cNvPr>
          <p:cNvSpPr txBox="1"/>
          <p:nvPr/>
        </p:nvSpPr>
        <p:spPr>
          <a:xfrm>
            <a:off x="439946" y="27694"/>
            <a:ext cx="7287629" cy="229934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kern="0" dirty="0">
                <a:latin typeface="Cairo Bold"/>
                <a:ea typeface="Cairo Bold"/>
                <a:cs typeface="Cairo Bold"/>
              </a:rPr>
              <a:t>CCI Seine-et-Marne – Réhabilitation du siège de la Chambre de commerce de Seine-et-Marne – Concours – Phase Candidature </a:t>
            </a:r>
          </a:p>
        </p:txBody>
      </p:sp>
      <p:pic>
        <p:nvPicPr>
          <p:cNvPr id="3" name="Image 2" descr="Une image contenant texte, Police, logo, Bleu électrique&#10;&#10;Description générée automatiquement">
            <a:extLst>
              <a:ext uri="{FF2B5EF4-FFF2-40B4-BE49-F238E27FC236}">
                <a16:creationId xmlns:a16="http://schemas.microsoft.com/office/drawing/2014/main" id="{F95DC210-11CF-14E7-F6FF-FA29F6049D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94" y="305983"/>
            <a:ext cx="1828800" cy="4000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82BAA58-5998-85DF-FE7E-542912100D1A}"/>
              </a:ext>
            </a:extLst>
          </p:cNvPr>
          <p:cNvSpPr txBox="1"/>
          <p:nvPr/>
        </p:nvSpPr>
        <p:spPr>
          <a:xfrm>
            <a:off x="11693022" y="6367351"/>
            <a:ext cx="27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60C9A28-722E-48A6-BF75-66D74CB638B0}" type="slidenum">
              <a:rPr lang="fr-FR" smtClean="0"/>
              <a:t>7</a:t>
            </a:fld>
            <a:endParaRPr lang="fr-FR" dirty="0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B072F6BF-5370-C251-81B9-6CE0B87C3E16}"/>
              </a:ext>
            </a:extLst>
          </p:cNvPr>
          <p:cNvSpPr/>
          <p:nvPr/>
        </p:nvSpPr>
        <p:spPr>
          <a:xfrm>
            <a:off x="2322487" y="1158062"/>
            <a:ext cx="6621896" cy="709487"/>
          </a:xfrm>
          <a:prstGeom prst="rect">
            <a:avLst/>
          </a:prstGeom>
          <a:noFill/>
          <a:ln w="3172" cap="flat">
            <a:solidFill>
              <a:srgbClr val="002060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577" kern="0" dirty="0">
                <a:solidFill>
                  <a:srgbClr val="003463"/>
                </a:solidFill>
                <a:latin typeface="Neo Sans Std Medium" pitchFamily="34"/>
                <a:ea typeface="ＭＳ Ｐゴシック"/>
                <a:cs typeface="Times New Roman"/>
              </a:rPr>
              <a:t> </a:t>
            </a:r>
            <a:br>
              <a:rPr lang="fr-FR" sz="1839" b="1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</a:br>
            <a:endParaRPr lang="fr-FR" sz="1839" b="1" kern="0" dirty="0">
              <a:solidFill>
                <a:srgbClr val="000000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8" name="ZoneTexte 29">
            <a:extLst>
              <a:ext uri="{FF2B5EF4-FFF2-40B4-BE49-F238E27FC236}">
                <a16:creationId xmlns:a16="http://schemas.microsoft.com/office/drawing/2014/main" id="{2288BE56-3C34-C538-F202-5CDEB74AB3AD}"/>
              </a:ext>
            </a:extLst>
          </p:cNvPr>
          <p:cNvSpPr txBox="1"/>
          <p:nvPr/>
        </p:nvSpPr>
        <p:spPr>
          <a:xfrm>
            <a:off x="3461019" y="1412954"/>
            <a:ext cx="1152302" cy="26289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30035" tIns="30035" rIns="30035" bIns="30035" anchor="t" anchorCtr="0" compatLnSpc="1">
            <a:spAutoFit/>
          </a:bodyPr>
          <a:lstStyle/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314" kern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Ne pas remplir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706D6F-C11A-73FD-EF4A-F92B4CD92F42}"/>
              </a:ext>
            </a:extLst>
          </p:cNvPr>
          <p:cNvSpPr/>
          <p:nvPr/>
        </p:nvSpPr>
        <p:spPr>
          <a:xfrm>
            <a:off x="1801075" y="943321"/>
            <a:ext cx="1224930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2">
            <a:extLst>
              <a:ext uri="{FF2B5EF4-FFF2-40B4-BE49-F238E27FC236}">
                <a16:creationId xmlns:a16="http://schemas.microsoft.com/office/drawing/2014/main" id="{43177250-B14B-A923-D101-5E1948442647}"/>
              </a:ext>
            </a:extLst>
          </p:cNvPr>
          <p:cNvSpPr txBox="1"/>
          <p:nvPr/>
        </p:nvSpPr>
        <p:spPr>
          <a:xfrm>
            <a:off x="1837396" y="992371"/>
            <a:ext cx="1141475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Critère 1</a:t>
            </a:r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9AA1BC88-1BE7-C95D-2374-BD439769413C}"/>
              </a:ext>
            </a:extLst>
          </p:cNvPr>
          <p:cNvSpPr/>
          <p:nvPr/>
        </p:nvSpPr>
        <p:spPr>
          <a:xfrm>
            <a:off x="2322487" y="2473852"/>
            <a:ext cx="6621896" cy="709487"/>
          </a:xfrm>
          <a:prstGeom prst="rect">
            <a:avLst/>
          </a:prstGeom>
          <a:noFill/>
          <a:ln w="3172" cap="flat">
            <a:solidFill>
              <a:srgbClr val="002060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577" kern="0" dirty="0">
                <a:solidFill>
                  <a:srgbClr val="003463"/>
                </a:solidFill>
                <a:latin typeface="Neo Sans Std Medium" pitchFamily="34"/>
                <a:ea typeface="ＭＳ Ｐゴシック"/>
                <a:cs typeface="Times New Roman"/>
              </a:rPr>
              <a:t> </a:t>
            </a:r>
            <a:br>
              <a:rPr lang="fr-FR" sz="1839" b="1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</a:br>
            <a:endParaRPr lang="fr-FR" sz="1839" b="1" kern="0" dirty="0">
              <a:solidFill>
                <a:srgbClr val="000000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19" name="ZoneTexte 29">
            <a:extLst>
              <a:ext uri="{FF2B5EF4-FFF2-40B4-BE49-F238E27FC236}">
                <a16:creationId xmlns:a16="http://schemas.microsoft.com/office/drawing/2014/main" id="{106E5381-3EB8-108A-93B7-F7B81CA4CA14}"/>
              </a:ext>
            </a:extLst>
          </p:cNvPr>
          <p:cNvSpPr txBox="1"/>
          <p:nvPr/>
        </p:nvSpPr>
        <p:spPr>
          <a:xfrm>
            <a:off x="3461019" y="2728744"/>
            <a:ext cx="1152302" cy="26289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30035" tIns="30035" rIns="30035" bIns="30035" anchor="t" anchorCtr="0" compatLnSpc="1">
            <a:spAutoFit/>
          </a:bodyPr>
          <a:lstStyle/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314" kern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Ne pas remplir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292DE96-C473-F5DB-8971-24FB444B061B}"/>
              </a:ext>
            </a:extLst>
          </p:cNvPr>
          <p:cNvSpPr/>
          <p:nvPr/>
        </p:nvSpPr>
        <p:spPr>
          <a:xfrm>
            <a:off x="1801075" y="2259111"/>
            <a:ext cx="1224930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12">
            <a:extLst>
              <a:ext uri="{FF2B5EF4-FFF2-40B4-BE49-F238E27FC236}">
                <a16:creationId xmlns:a16="http://schemas.microsoft.com/office/drawing/2014/main" id="{1D1CAD3E-6743-EEE1-C04C-5F8DAC7658B6}"/>
              </a:ext>
            </a:extLst>
          </p:cNvPr>
          <p:cNvSpPr txBox="1"/>
          <p:nvPr/>
        </p:nvSpPr>
        <p:spPr>
          <a:xfrm>
            <a:off x="1837396" y="2308161"/>
            <a:ext cx="1141475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Critère 2</a:t>
            </a:r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293973A6-2093-A90C-57F2-606F3564CD31}"/>
              </a:ext>
            </a:extLst>
          </p:cNvPr>
          <p:cNvSpPr/>
          <p:nvPr/>
        </p:nvSpPr>
        <p:spPr>
          <a:xfrm>
            <a:off x="2322487" y="3876906"/>
            <a:ext cx="6621896" cy="709487"/>
          </a:xfrm>
          <a:prstGeom prst="rect">
            <a:avLst/>
          </a:prstGeom>
          <a:noFill/>
          <a:ln w="3172" cap="flat">
            <a:solidFill>
              <a:srgbClr val="002060"/>
            </a:solidFill>
            <a:prstDash val="solid"/>
            <a:round/>
          </a:ln>
        </p:spPr>
        <p:txBody>
          <a:bodyPr vert="horz" wrap="square" lIns="60070" tIns="30035" rIns="60070" bIns="30035" anchor="ctr" anchorCtr="0" compatLnSpc="1">
            <a:no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77" b="1" kern="0" dirty="0">
              <a:solidFill>
                <a:srgbClr val="0072BA"/>
              </a:solidFill>
              <a:latin typeface="Calibri"/>
              <a:ea typeface="ＭＳ Ｐゴシック"/>
              <a:cs typeface="Times New Roman"/>
            </a:endParaRPr>
          </a:p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577" kern="0" dirty="0">
                <a:solidFill>
                  <a:srgbClr val="003463"/>
                </a:solidFill>
                <a:latin typeface="Neo Sans Std Medium" pitchFamily="34"/>
                <a:ea typeface="ＭＳ Ｐゴシック"/>
                <a:cs typeface="Times New Roman"/>
              </a:rPr>
              <a:t> </a:t>
            </a:r>
            <a:br>
              <a:rPr lang="fr-FR" sz="1839" b="1" kern="0" dirty="0">
                <a:solidFill>
                  <a:srgbClr val="000000"/>
                </a:solidFill>
                <a:latin typeface="Calibri"/>
                <a:ea typeface="ＭＳ Ｐゴシック"/>
                <a:cs typeface="Times New Roman"/>
              </a:rPr>
            </a:br>
            <a:endParaRPr lang="fr-FR" sz="1839" b="1" kern="0" dirty="0">
              <a:solidFill>
                <a:srgbClr val="000000"/>
              </a:solidFill>
              <a:latin typeface="Calibri"/>
              <a:ea typeface="ＭＳ Ｐゴシック"/>
              <a:cs typeface="Times New Roman"/>
            </a:endParaRPr>
          </a:p>
        </p:txBody>
      </p:sp>
      <p:sp>
        <p:nvSpPr>
          <p:cNvPr id="23" name="ZoneTexte 29">
            <a:extLst>
              <a:ext uri="{FF2B5EF4-FFF2-40B4-BE49-F238E27FC236}">
                <a16:creationId xmlns:a16="http://schemas.microsoft.com/office/drawing/2014/main" id="{CBFC9D02-45FA-ADBC-E66F-72C657C94D94}"/>
              </a:ext>
            </a:extLst>
          </p:cNvPr>
          <p:cNvSpPr txBox="1"/>
          <p:nvPr/>
        </p:nvSpPr>
        <p:spPr>
          <a:xfrm>
            <a:off x="3461019" y="4131798"/>
            <a:ext cx="1152302" cy="26289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30035" tIns="30035" rIns="30035" bIns="30035" anchor="t" anchorCtr="0" compatLnSpc="1">
            <a:spAutoFit/>
          </a:bodyPr>
          <a:lstStyle/>
          <a:p>
            <a:pPr lvl="0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314" kern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Ne pas remplir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7ADD3DD-5781-615F-9DD9-5A8101AA1DA4}"/>
              </a:ext>
            </a:extLst>
          </p:cNvPr>
          <p:cNvSpPr/>
          <p:nvPr/>
        </p:nvSpPr>
        <p:spPr>
          <a:xfrm>
            <a:off x="1801075" y="3662165"/>
            <a:ext cx="1224930" cy="457200"/>
          </a:xfrm>
          <a:prstGeom prst="rect">
            <a:avLst/>
          </a:prstGeom>
          <a:solidFill>
            <a:srgbClr val="373C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12">
            <a:extLst>
              <a:ext uri="{FF2B5EF4-FFF2-40B4-BE49-F238E27FC236}">
                <a16:creationId xmlns:a16="http://schemas.microsoft.com/office/drawing/2014/main" id="{31FFA961-DD4A-8345-7418-F4A7AC8307C3}"/>
              </a:ext>
            </a:extLst>
          </p:cNvPr>
          <p:cNvSpPr txBox="1"/>
          <p:nvPr/>
        </p:nvSpPr>
        <p:spPr>
          <a:xfrm>
            <a:off x="1837396" y="3711215"/>
            <a:ext cx="1141475" cy="343683"/>
          </a:xfrm>
          <a:prstGeom prst="rect">
            <a:avLst/>
          </a:prstGeom>
          <a:noFill/>
          <a:ln cap="flat">
            <a:solidFill>
              <a:schemeClr val="bg1"/>
            </a:solidFill>
          </a:ln>
        </p:spPr>
        <p:txBody>
          <a:bodyPr vert="horz" wrap="square" lIns="60070" tIns="30035" rIns="60070" bIns="30035" anchor="t" anchorCtr="0" compatLnSpc="1">
            <a:spAutoFit/>
          </a:bodyPr>
          <a:lstStyle/>
          <a:p>
            <a:pPr defTabSz="456737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39" kern="0" dirty="0">
                <a:solidFill>
                  <a:schemeClr val="bg1"/>
                </a:solidFill>
                <a:latin typeface="Cairo Bold"/>
                <a:ea typeface="Cairo Bold"/>
                <a:cs typeface="Cairo Bold"/>
              </a:rPr>
              <a:t>Critère 3</a:t>
            </a:r>
          </a:p>
        </p:txBody>
      </p:sp>
    </p:spTree>
    <p:extLst>
      <p:ext uri="{BB962C8B-B14F-4D97-AF65-F5344CB8AC3E}">
        <p14:creationId xmlns:p14="http://schemas.microsoft.com/office/powerpoint/2010/main" val="24638371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699</Words>
  <Application>Microsoft Office PowerPoint</Application>
  <PresentationFormat>Grand écran</PresentationFormat>
  <Paragraphs>107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Cairo Bold</vt:lpstr>
      <vt:lpstr>Calibri</vt:lpstr>
      <vt:lpstr>Calibri Light</vt:lpstr>
      <vt:lpstr>Neo Sans Std 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Conseil départemental des Hauts-de-Seine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GUERIN Julie - PEMC/DB/DP3</dc:creator>
  <cp:lastModifiedBy>RICOLLEAU Vincent</cp:lastModifiedBy>
  <cp:revision>15</cp:revision>
  <dcterms:created xsi:type="dcterms:W3CDTF">2023-01-30T09:26:56Z</dcterms:created>
  <dcterms:modified xsi:type="dcterms:W3CDTF">2025-02-11T08:32:15Z</dcterms:modified>
</cp:coreProperties>
</file>