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3" r:id="rId5"/>
  </p:sldMasterIdLst>
  <p:notesMasterIdLst>
    <p:notesMasterId r:id="rId57"/>
  </p:notesMasterIdLst>
  <p:handoutMasterIdLst>
    <p:handoutMasterId r:id="rId58"/>
  </p:handoutMasterIdLst>
  <p:sldIdLst>
    <p:sldId id="2573" r:id="rId6"/>
    <p:sldId id="1604" r:id="rId7"/>
    <p:sldId id="9570" r:id="rId8"/>
    <p:sldId id="9612" r:id="rId9"/>
    <p:sldId id="9395" r:id="rId10"/>
    <p:sldId id="9407" r:id="rId11"/>
    <p:sldId id="9613" r:id="rId12"/>
    <p:sldId id="9397" r:id="rId13"/>
    <p:sldId id="9422" r:id="rId14"/>
    <p:sldId id="9435" r:id="rId15"/>
    <p:sldId id="9423" r:id="rId16"/>
    <p:sldId id="2768" r:id="rId17"/>
    <p:sldId id="9431" r:id="rId18"/>
    <p:sldId id="9432" r:id="rId19"/>
    <p:sldId id="9433" r:id="rId20"/>
    <p:sldId id="9572" r:id="rId21"/>
    <p:sldId id="9398" r:id="rId22"/>
    <p:sldId id="9574" r:id="rId23"/>
    <p:sldId id="9591" r:id="rId24"/>
    <p:sldId id="9575" r:id="rId25"/>
    <p:sldId id="9326" r:id="rId26"/>
    <p:sldId id="9614" r:id="rId27"/>
    <p:sldId id="9615" r:id="rId28"/>
    <p:sldId id="9593" r:id="rId29"/>
    <p:sldId id="9578" r:id="rId30"/>
    <p:sldId id="9599" r:id="rId31"/>
    <p:sldId id="9580" r:id="rId32"/>
    <p:sldId id="9582" r:id="rId33"/>
    <p:sldId id="9602" r:id="rId34"/>
    <p:sldId id="9584" r:id="rId35"/>
    <p:sldId id="9565" r:id="rId36"/>
    <p:sldId id="9586" r:id="rId37"/>
    <p:sldId id="9607" r:id="rId38"/>
    <p:sldId id="9606" r:id="rId39"/>
    <p:sldId id="9605" r:id="rId40"/>
    <p:sldId id="9608" r:id="rId41"/>
    <p:sldId id="9609" r:id="rId42"/>
    <p:sldId id="9610" r:id="rId43"/>
    <p:sldId id="9611" r:id="rId44"/>
    <p:sldId id="9594" r:id="rId45"/>
    <p:sldId id="9595" r:id="rId46"/>
    <p:sldId id="9588" r:id="rId47"/>
    <p:sldId id="9603" r:id="rId48"/>
    <p:sldId id="9601" r:id="rId49"/>
    <p:sldId id="9590" r:id="rId50"/>
    <p:sldId id="9596" r:id="rId51"/>
    <p:sldId id="9402" r:id="rId52"/>
    <p:sldId id="9573" r:id="rId53"/>
    <p:sldId id="9597" r:id="rId54"/>
    <p:sldId id="9598" r:id="rId55"/>
    <p:sldId id="9420" r:id="rId5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ébut diapo" id="{4E2CE980-E4FA-4797-A6A8-F45868FF592F}">
          <p14:sldIdLst>
            <p14:sldId id="2573"/>
          </p14:sldIdLst>
        </p14:section>
        <p14:section name="Sommaire" id="{E25D9AD8-05ED-4590-86C3-70978FF28040}">
          <p14:sldIdLst>
            <p14:sldId id="1604"/>
          </p14:sldIdLst>
        </p14:section>
        <p14:section name="Préambule" id="{DF15CC74-BC6E-49EA-8B4C-28063790A5DB}">
          <p14:sldIdLst>
            <p14:sldId id="9570"/>
            <p14:sldId id="9612"/>
          </p14:sldIdLst>
        </p14:section>
        <p14:section name="Contexte" id="{29FA013F-A5B0-4E5D-AEB2-E8BD2F30F06C}">
          <p14:sldIdLst>
            <p14:sldId id="9395"/>
            <p14:sldId id="9407"/>
            <p14:sldId id="9613"/>
          </p14:sldIdLst>
        </p14:section>
        <p14:section name="Caractéristiques du site" id="{0073A184-3BEC-4ABF-8017-96749F1D98B2}">
          <p14:sldIdLst>
            <p14:sldId id="9397"/>
            <p14:sldId id="9422"/>
            <p14:sldId id="9435"/>
            <p14:sldId id="9423"/>
            <p14:sldId id="2768"/>
            <p14:sldId id="9431"/>
            <p14:sldId id="9432"/>
            <p14:sldId id="9433"/>
            <p14:sldId id="9572"/>
          </p14:sldIdLst>
        </p14:section>
        <p14:section name="Fonctionnement du site" id="{3EDA220B-EA6A-4467-8508-1A386F6294F5}">
          <p14:sldIdLst>
            <p14:sldId id="9398"/>
            <p14:sldId id="9574"/>
            <p14:sldId id="9591"/>
            <p14:sldId id="9575"/>
            <p14:sldId id="9326"/>
            <p14:sldId id="9614"/>
            <p14:sldId id="9615"/>
            <p14:sldId id="9593"/>
            <p14:sldId id="9578"/>
            <p14:sldId id="9599"/>
            <p14:sldId id="9580"/>
            <p14:sldId id="9582"/>
            <p14:sldId id="9602"/>
            <p14:sldId id="9584"/>
            <p14:sldId id="9565"/>
            <p14:sldId id="9586"/>
            <p14:sldId id="9607"/>
            <p14:sldId id="9606"/>
            <p14:sldId id="9605"/>
            <p14:sldId id="9608"/>
            <p14:sldId id="9609"/>
            <p14:sldId id="9610"/>
            <p14:sldId id="9611"/>
            <p14:sldId id="9594"/>
            <p14:sldId id="9595"/>
            <p14:sldId id="9588"/>
            <p14:sldId id="9603"/>
            <p14:sldId id="9601"/>
            <p14:sldId id="9590"/>
            <p14:sldId id="9596"/>
          </p14:sldIdLst>
        </p14:section>
        <p14:section name="Enveloppe financière et périmètre d’intervention" id="{1EBEE9C3-F2C9-4CAE-BFA3-9643663F5600}">
          <p14:sldIdLst>
            <p14:sldId id="9402"/>
            <p14:sldId id="9573"/>
            <p14:sldId id="9597"/>
            <p14:sldId id="9598"/>
            <p14:sldId id="942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198137-12E6-ADAD-D973-38F3E3AAEC63}" name="Thomas CHALLAMEL" initials="TC" userId="S::tchallamel@arp-astrance.com::126cb381-95bd-4689-8bf9-9228bf484362" providerId="AD"/>
  <p188:author id="{CBE3906D-4379-B9C8-4D7F-C6BBC78BE562}" name="AUVRAY Leslie" initials="LA" userId="S::lauvray@seineetmarne.cci.fr::4fbd8e01-1096-49d2-b1e2-de4bdc9ad720" providerId="AD"/>
  <p188:author id="{B134B4FD-87CC-1E9C-F990-656EE6682E99}" name="Anne-Sophie DELAMARE" initials="AD" userId="S::asdelamare@arp-astrance.com::d1a0c9fa-6c35-4331-b20d-7efc3e8b6d8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Justine BOUMIER" initials="JB" lastIdx="1" clrIdx="6">
    <p:extLst>
      <p:ext uri="{19B8F6BF-5375-455C-9EA6-DF929625EA0E}">
        <p15:presenceInfo xmlns:p15="http://schemas.microsoft.com/office/powerpoint/2012/main" userId="S::jboumier@arp-astrance.com::04ee77a4-83e6-4194-bd3a-1a81a776037b" providerId="AD"/>
      </p:ext>
    </p:extLst>
  </p:cmAuthor>
  <p:cmAuthor id="1" name="Anne-Laure BOURRAT" initials="AB" lastIdx="1" clrIdx="0">
    <p:extLst>
      <p:ext uri="{19B8F6BF-5375-455C-9EA6-DF929625EA0E}">
        <p15:presenceInfo xmlns:p15="http://schemas.microsoft.com/office/powerpoint/2012/main" userId="S::albourrat@arp-astrance.com::bfaedbf2-6831-4d5e-84fa-7033bed38a2b" providerId="AD"/>
      </p:ext>
    </p:extLst>
  </p:cmAuthor>
  <p:cmAuthor id="8" name="Thomas CHALLAMEL" initials="TC [2]" lastIdx="32" clrIdx="7">
    <p:extLst>
      <p:ext uri="{19B8F6BF-5375-455C-9EA6-DF929625EA0E}">
        <p15:presenceInfo xmlns:p15="http://schemas.microsoft.com/office/powerpoint/2012/main" userId="S::tchallamel@arp-astrance.com::126cb381-95bd-4689-8bf9-9228bf484362" providerId="AD"/>
      </p:ext>
    </p:extLst>
  </p:cmAuthor>
  <p:cmAuthor id="2" name="Cédric Aylic PETIT" initials="CAP" lastIdx="5" clrIdx="1">
    <p:extLst>
      <p:ext uri="{19B8F6BF-5375-455C-9EA6-DF929625EA0E}">
        <p15:presenceInfo xmlns:p15="http://schemas.microsoft.com/office/powerpoint/2012/main" userId="S-1-5-21-3263984637-2785104768-2588932694-5767" providerId="AD"/>
      </p:ext>
    </p:extLst>
  </p:cmAuthor>
  <p:cmAuthor id="3" name="Catherine NGUYEN" initials="CN" lastIdx="12" clrIdx="2">
    <p:extLst>
      <p:ext uri="{19B8F6BF-5375-455C-9EA6-DF929625EA0E}">
        <p15:presenceInfo xmlns:p15="http://schemas.microsoft.com/office/powerpoint/2012/main" userId="S::cnguyen@arp-astrance.com::c305e273-8a5a-4c4c-9979-08834c80d99c" providerId="AD"/>
      </p:ext>
    </p:extLst>
  </p:cmAuthor>
  <p:cmAuthor id="4" name="Thomas CHALLAMEL" initials="TC" lastIdx="113" clrIdx="3">
    <p:extLst>
      <p:ext uri="{19B8F6BF-5375-455C-9EA6-DF929625EA0E}">
        <p15:presenceInfo xmlns:p15="http://schemas.microsoft.com/office/powerpoint/2012/main" userId="S-1-5-21-3263984637-2785104768-2588932694-4937" providerId="AD"/>
      </p:ext>
    </p:extLst>
  </p:cmAuthor>
  <p:cmAuthor id="5" name="Charlotte MODE" initials="CM" lastIdx="41" clrIdx="4">
    <p:extLst>
      <p:ext uri="{19B8F6BF-5375-455C-9EA6-DF929625EA0E}">
        <p15:presenceInfo xmlns:p15="http://schemas.microsoft.com/office/powerpoint/2012/main" userId="S-1-5-21-3263984637-2785104768-2588932694-4958" providerId="AD"/>
      </p:ext>
    </p:extLst>
  </p:cmAuthor>
  <p:cmAuthor id="6" name="Marion FARAMUS" initials="MF" lastIdx="2" clrIdx="5">
    <p:extLst>
      <p:ext uri="{19B8F6BF-5375-455C-9EA6-DF929625EA0E}">
        <p15:presenceInfo xmlns:p15="http://schemas.microsoft.com/office/powerpoint/2012/main" userId="S::mfaramus@arp-astrance.com::494a2d86-abd7-4ddf-801e-00ca3c0d7a6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6065"/>
    <a:srgbClr val="FFC000"/>
    <a:srgbClr val="F8F3FB"/>
    <a:srgbClr val="B07BD7"/>
    <a:srgbClr val="D1D1D1"/>
    <a:srgbClr val="808080"/>
    <a:srgbClr val="A9A5A5"/>
    <a:srgbClr val="2F4A1E"/>
    <a:srgbClr val="FFE389"/>
    <a:srgbClr val="6FAF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42A6C3-0381-45B0-9E1E-B867169E54ED}" v="91" dt="2025-01-31T13:51:27.93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B1032C-EA38-4F05-BA0D-38AFFFC7BED3}" styleName="Style léger 3 - Accentuation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86" autoAdjust="0"/>
    <p:restoredTop sz="96283" autoAdjust="0"/>
  </p:normalViewPr>
  <p:slideViewPr>
    <p:cSldViewPr snapToGrid="0">
      <p:cViewPr varScale="1">
        <p:scale>
          <a:sx n="159" d="100"/>
          <a:sy n="159" d="100"/>
        </p:scale>
        <p:origin x="2010" y="138"/>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handoutMaster" Target="handoutMasters/handoutMaster1.xml"/><Relationship Id="rId66"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ncent LE MAU DE TALANCE" userId="bb1949b3-2121-4f29-b37f-71968d5094ba" providerId="ADAL" clId="{0142A6C3-0381-45B0-9E1E-B867169E54ED}"/>
    <pc:docChg chg="undo custSel modSld">
      <pc:chgData name="Vincent LE MAU DE TALANCE" userId="bb1949b3-2121-4f29-b37f-71968d5094ba" providerId="ADAL" clId="{0142A6C3-0381-45B0-9E1E-B867169E54ED}" dt="2025-01-31T14:31:34.255" v="3181" actId="20577"/>
      <pc:docMkLst>
        <pc:docMk/>
      </pc:docMkLst>
      <pc:sldChg chg="modSp mod">
        <pc:chgData name="Vincent LE MAU DE TALANCE" userId="bb1949b3-2121-4f29-b37f-71968d5094ba" providerId="ADAL" clId="{0142A6C3-0381-45B0-9E1E-B867169E54ED}" dt="2025-01-09T09:18:16.421" v="10" actId="20577"/>
        <pc:sldMkLst>
          <pc:docMk/>
          <pc:sldMk cId="4284458619" sldId="2573"/>
        </pc:sldMkLst>
        <pc:spChg chg="mod">
          <ac:chgData name="Vincent LE MAU DE TALANCE" userId="bb1949b3-2121-4f29-b37f-71968d5094ba" providerId="ADAL" clId="{0142A6C3-0381-45B0-9E1E-B867169E54ED}" dt="2025-01-09T09:18:16.421" v="10" actId="20577"/>
          <ac:spMkLst>
            <pc:docMk/>
            <pc:sldMk cId="4284458619" sldId="2573"/>
            <ac:spMk id="9" creationId="{543A2F95-9E85-4965-B6F1-7DF5FDBC097E}"/>
          </ac:spMkLst>
        </pc:spChg>
      </pc:sldChg>
      <pc:sldChg chg="modSp mod">
        <pc:chgData name="Vincent LE MAU DE TALANCE" userId="bb1949b3-2121-4f29-b37f-71968d5094ba" providerId="ADAL" clId="{0142A6C3-0381-45B0-9E1E-B867169E54ED}" dt="2025-01-09T09:27:03.570" v="211" actId="20577"/>
        <pc:sldMkLst>
          <pc:docMk/>
          <pc:sldMk cId="3548926054" sldId="9326"/>
        </pc:sldMkLst>
        <pc:spChg chg="mod">
          <ac:chgData name="Vincent LE MAU DE TALANCE" userId="bb1949b3-2121-4f29-b37f-71968d5094ba" providerId="ADAL" clId="{0142A6C3-0381-45B0-9E1E-B867169E54ED}" dt="2025-01-09T09:26:30.875" v="206" actId="20577"/>
          <ac:spMkLst>
            <pc:docMk/>
            <pc:sldMk cId="3548926054" sldId="9326"/>
            <ac:spMk id="9" creationId="{220D7919-14D7-B217-97D4-06E39FC0FEF7}"/>
          </ac:spMkLst>
        </pc:spChg>
        <pc:spChg chg="mod">
          <ac:chgData name="Vincent LE MAU DE TALANCE" userId="bb1949b3-2121-4f29-b37f-71968d5094ba" providerId="ADAL" clId="{0142A6C3-0381-45B0-9E1E-B867169E54ED}" dt="2025-01-09T09:27:03.570" v="211" actId="20577"/>
          <ac:spMkLst>
            <pc:docMk/>
            <pc:sldMk cId="3548926054" sldId="9326"/>
            <ac:spMk id="113" creationId="{3DD5D789-B4A5-4240-DEC8-4DCA5F7AAC7E}"/>
          </ac:spMkLst>
        </pc:spChg>
      </pc:sldChg>
      <pc:sldChg chg="modSp mod">
        <pc:chgData name="Vincent LE MAU DE TALANCE" userId="bb1949b3-2121-4f29-b37f-71968d5094ba" providerId="ADAL" clId="{0142A6C3-0381-45B0-9E1E-B867169E54ED}" dt="2025-01-09T09:25:49.698" v="202" actId="20577"/>
        <pc:sldMkLst>
          <pc:docMk/>
          <pc:sldMk cId="2023929765" sldId="9407"/>
        </pc:sldMkLst>
        <pc:spChg chg="mod">
          <ac:chgData name="Vincent LE MAU DE TALANCE" userId="bb1949b3-2121-4f29-b37f-71968d5094ba" providerId="ADAL" clId="{0142A6C3-0381-45B0-9E1E-B867169E54ED}" dt="2025-01-09T09:25:49.698" v="202" actId="20577"/>
          <ac:spMkLst>
            <pc:docMk/>
            <pc:sldMk cId="2023929765" sldId="9407"/>
            <ac:spMk id="3" creationId="{85F8B9FF-3B99-7A0D-3EE4-64452826A69F}"/>
          </ac:spMkLst>
        </pc:spChg>
      </pc:sldChg>
      <pc:sldChg chg="addSp modSp mod">
        <pc:chgData name="Vincent LE MAU DE TALANCE" userId="bb1949b3-2121-4f29-b37f-71968d5094ba" providerId="ADAL" clId="{0142A6C3-0381-45B0-9E1E-B867169E54ED}" dt="2025-01-31T14:31:34.255" v="3181" actId="20577"/>
        <pc:sldMkLst>
          <pc:docMk/>
          <pc:sldMk cId="2559453570" sldId="9565"/>
        </pc:sldMkLst>
        <pc:spChg chg="add mod">
          <ac:chgData name="Vincent LE MAU DE TALANCE" userId="bb1949b3-2121-4f29-b37f-71968d5094ba" providerId="ADAL" clId="{0142A6C3-0381-45B0-9E1E-B867169E54ED}" dt="2025-01-16T08:12:57.566" v="976" actId="1076"/>
          <ac:spMkLst>
            <pc:docMk/>
            <pc:sldMk cId="2559453570" sldId="9565"/>
            <ac:spMk id="3" creationId="{70529FC1-080A-A259-3DEA-9455EADAF411}"/>
          </ac:spMkLst>
        </pc:spChg>
        <pc:spChg chg="mod">
          <ac:chgData name="Vincent LE MAU DE TALANCE" userId="bb1949b3-2121-4f29-b37f-71968d5094ba" providerId="ADAL" clId="{0142A6C3-0381-45B0-9E1E-B867169E54ED}" dt="2025-01-09T09:36:36.273" v="372" actId="20577"/>
          <ac:spMkLst>
            <pc:docMk/>
            <pc:sldMk cId="2559453570" sldId="9565"/>
            <ac:spMk id="7" creationId="{4A62B62A-841D-CC2D-C961-E71493B1C4C9}"/>
          </ac:spMkLst>
        </pc:spChg>
        <pc:spChg chg="mod">
          <ac:chgData name="Vincent LE MAU DE TALANCE" userId="bb1949b3-2121-4f29-b37f-71968d5094ba" providerId="ADAL" clId="{0142A6C3-0381-45B0-9E1E-B867169E54ED}" dt="2025-01-16T08:12:50.574" v="974" actId="14100"/>
          <ac:spMkLst>
            <pc:docMk/>
            <pc:sldMk cId="2559453570" sldId="9565"/>
            <ac:spMk id="46" creationId="{0B985ED1-F6E5-C434-C714-FB8D6E929ABE}"/>
          </ac:spMkLst>
        </pc:spChg>
        <pc:spChg chg="mod">
          <ac:chgData name="Vincent LE MAU DE TALANCE" userId="bb1949b3-2121-4f29-b37f-71968d5094ba" providerId="ADAL" clId="{0142A6C3-0381-45B0-9E1E-B867169E54ED}" dt="2025-01-16T08:12:53.695" v="975" actId="1076"/>
          <ac:spMkLst>
            <pc:docMk/>
            <pc:sldMk cId="2559453570" sldId="9565"/>
            <ac:spMk id="47" creationId="{FE6D205B-3C0E-9222-9BE1-9C803E6BC8E0}"/>
          </ac:spMkLst>
        </pc:spChg>
        <pc:spChg chg="mod">
          <ac:chgData name="Vincent LE MAU DE TALANCE" userId="bb1949b3-2121-4f29-b37f-71968d5094ba" providerId="ADAL" clId="{0142A6C3-0381-45B0-9E1E-B867169E54ED}" dt="2025-01-16T08:12:13.842" v="958" actId="20577"/>
          <ac:spMkLst>
            <pc:docMk/>
            <pc:sldMk cId="2559453570" sldId="9565"/>
            <ac:spMk id="48" creationId="{25EEA29E-7915-D594-0A3B-628986F4F3CC}"/>
          </ac:spMkLst>
        </pc:spChg>
        <pc:spChg chg="mod">
          <ac:chgData name="Vincent LE MAU DE TALANCE" userId="bb1949b3-2121-4f29-b37f-71968d5094ba" providerId="ADAL" clId="{0142A6C3-0381-45B0-9E1E-B867169E54ED}" dt="2025-01-16T08:13:18.637" v="979" actId="1076"/>
          <ac:spMkLst>
            <pc:docMk/>
            <pc:sldMk cId="2559453570" sldId="9565"/>
            <ac:spMk id="49" creationId="{B8682612-C6CF-20BF-20D7-054B57C04B0E}"/>
          </ac:spMkLst>
        </pc:spChg>
        <pc:spChg chg="mod">
          <ac:chgData name="Vincent LE MAU DE TALANCE" userId="bb1949b3-2121-4f29-b37f-71968d5094ba" providerId="ADAL" clId="{0142A6C3-0381-45B0-9E1E-B867169E54ED}" dt="2025-01-16T08:13:23.094" v="980" actId="1076"/>
          <ac:spMkLst>
            <pc:docMk/>
            <pc:sldMk cId="2559453570" sldId="9565"/>
            <ac:spMk id="60" creationId="{04782EAE-646C-D647-2194-869F652CBAF1}"/>
          </ac:spMkLst>
        </pc:spChg>
        <pc:spChg chg="mod">
          <ac:chgData name="Vincent LE MAU DE TALANCE" userId="bb1949b3-2121-4f29-b37f-71968d5094ba" providerId="ADAL" clId="{0142A6C3-0381-45B0-9E1E-B867169E54ED}" dt="2025-01-31T14:31:34.255" v="3181" actId="20577"/>
          <ac:spMkLst>
            <pc:docMk/>
            <pc:sldMk cId="2559453570" sldId="9565"/>
            <ac:spMk id="66" creationId="{B7C411BD-BF28-B468-6A43-85902A0629B5}"/>
          </ac:spMkLst>
        </pc:spChg>
        <pc:spChg chg="mod">
          <ac:chgData name="Vincent LE MAU DE TALANCE" userId="bb1949b3-2121-4f29-b37f-71968d5094ba" providerId="ADAL" clId="{0142A6C3-0381-45B0-9E1E-B867169E54ED}" dt="2025-01-16T08:12:32.248" v="972" actId="14100"/>
          <ac:spMkLst>
            <pc:docMk/>
            <pc:sldMk cId="2559453570" sldId="9565"/>
            <ac:spMk id="67" creationId="{F5F875BF-F32D-9502-A565-D984A6EF0277}"/>
          </ac:spMkLst>
        </pc:spChg>
        <pc:spChg chg="mod">
          <ac:chgData name="Vincent LE MAU DE TALANCE" userId="bb1949b3-2121-4f29-b37f-71968d5094ba" providerId="ADAL" clId="{0142A6C3-0381-45B0-9E1E-B867169E54ED}" dt="2025-01-16T08:13:00.694" v="977" actId="14100"/>
          <ac:spMkLst>
            <pc:docMk/>
            <pc:sldMk cId="2559453570" sldId="9565"/>
            <ac:spMk id="73" creationId="{1FF32DC7-7110-E24A-7717-C6504062FA60}"/>
          </ac:spMkLst>
        </pc:spChg>
        <pc:spChg chg="mod">
          <ac:chgData name="Vincent LE MAU DE TALANCE" userId="bb1949b3-2121-4f29-b37f-71968d5094ba" providerId="ADAL" clId="{0142A6C3-0381-45B0-9E1E-B867169E54ED}" dt="2025-01-16T08:13:03.198" v="978" actId="1076"/>
          <ac:spMkLst>
            <pc:docMk/>
            <pc:sldMk cId="2559453570" sldId="9565"/>
            <ac:spMk id="74" creationId="{83E79DC2-61C3-5E36-1233-0B32754080BC}"/>
          </ac:spMkLst>
        </pc:spChg>
        <pc:spChg chg="mod">
          <ac:chgData name="Vincent LE MAU DE TALANCE" userId="bb1949b3-2121-4f29-b37f-71968d5094ba" providerId="ADAL" clId="{0142A6C3-0381-45B0-9E1E-B867169E54ED}" dt="2025-01-09T09:28:27.868" v="222" actId="20577"/>
          <ac:spMkLst>
            <pc:docMk/>
            <pc:sldMk cId="2559453570" sldId="9565"/>
            <ac:spMk id="106" creationId="{85FAACB7-61A7-839A-57A3-785C0B232E1B}"/>
          </ac:spMkLst>
        </pc:spChg>
      </pc:sldChg>
      <pc:sldChg chg="modSp mod">
        <pc:chgData name="Vincent LE MAU DE TALANCE" userId="bb1949b3-2121-4f29-b37f-71968d5094ba" providerId="ADAL" clId="{0142A6C3-0381-45B0-9E1E-B867169E54ED}" dt="2025-01-20T10:18:16" v="2677" actId="13926"/>
        <pc:sldMkLst>
          <pc:docMk/>
          <pc:sldMk cId="31617320" sldId="9573"/>
        </pc:sldMkLst>
        <pc:spChg chg="mod">
          <ac:chgData name="Vincent LE MAU DE TALANCE" userId="bb1949b3-2121-4f29-b37f-71968d5094ba" providerId="ADAL" clId="{0142A6C3-0381-45B0-9E1E-B867169E54ED}" dt="2025-01-20T10:18:16" v="2677" actId="13926"/>
          <ac:spMkLst>
            <pc:docMk/>
            <pc:sldMk cId="31617320" sldId="9573"/>
            <ac:spMk id="2" creationId="{60EB60F0-D398-A20C-6E77-AC4E19424BEA}"/>
          </ac:spMkLst>
        </pc:spChg>
      </pc:sldChg>
      <pc:sldChg chg="addSp delSp modSp mod">
        <pc:chgData name="Vincent LE MAU DE TALANCE" userId="bb1949b3-2121-4f29-b37f-71968d5094ba" providerId="ADAL" clId="{0142A6C3-0381-45B0-9E1E-B867169E54ED}" dt="2025-01-31T13:14:11.051" v="2693" actId="13926"/>
        <pc:sldMkLst>
          <pc:docMk/>
          <pc:sldMk cId="982568354" sldId="9574"/>
        </pc:sldMkLst>
        <pc:spChg chg="mod">
          <ac:chgData name="Vincent LE MAU DE TALANCE" userId="bb1949b3-2121-4f29-b37f-71968d5094ba" providerId="ADAL" clId="{0142A6C3-0381-45B0-9E1E-B867169E54ED}" dt="2025-01-15T16:42:51.696" v="855" actId="1076"/>
          <ac:spMkLst>
            <pc:docMk/>
            <pc:sldMk cId="982568354" sldId="9574"/>
            <ac:spMk id="5" creationId="{6286C2D8-508D-8CBE-8071-EDC92B475763}"/>
          </ac:spMkLst>
        </pc:spChg>
        <pc:spChg chg="mod">
          <ac:chgData name="Vincent LE MAU DE TALANCE" userId="bb1949b3-2121-4f29-b37f-71968d5094ba" providerId="ADAL" clId="{0142A6C3-0381-45B0-9E1E-B867169E54ED}" dt="2025-01-09T09:28:58.523" v="228" actId="20577"/>
          <ac:spMkLst>
            <pc:docMk/>
            <pc:sldMk cId="982568354" sldId="9574"/>
            <ac:spMk id="20" creationId="{8B7A3294-F6BC-1F3C-B8AE-57170AA81049}"/>
          </ac:spMkLst>
        </pc:spChg>
        <pc:graphicFrameChg chg="mod modGraphic">
          <ac:chgData name="Vincent LE MAU DE TALANCE" userId="bb1949b3-2121-4f29-b37f-71968d5094ba" providerId="ADAL" clId="{0142A6C3-0381-45B0-9E1E-B867169E54ED}" dt="2025-01-31T13:14:11.051" v="2693" actId="13926"/>
          <ac:graphicFrameMkLst>
            <pc:docMk/>
            <pc:sldMk cId="982568354" sldId="9574"/>
            <ac:graphicFrameMk id="3" creationId="{E617E212-6A11-B386-B720-CF6E5BC9AF31}"/>
          </ac:graphicFrameMkLst>
        </pc:graphicFrameChg>
      </pc:sldChg>
      <pc:sldChg chg="modSp mod">
        <pc:chgData name="Vincent LE MAU DE TALANCE" userId="bb1949b3-2121-4f29-b37f-71968d5094ba" providerId="ADAL" clId="{0142A6C3-0381-45B0-9E1E-B867169E54ED}" dt="2025-01-09T09:27:39.503" v="213" actId="20577"/>
        <pc:sldMkLst>
          <pc:docMk/>
          <pc:sldMk cId="1911619805" sldId="9575"/>
        </pc:sldMkLst>
        <pc:spChg chg="mod">
          <ac:chgData name="Vincent LE MAU DE TALANCE" userId="bb1949b3-2121-4f29-b37f-71968d5094ba" providerId="ADAL" clId="{0142A6C3-0381-45B0-9E1E-B867169E54ED}" dt="2025-01-09T09:27:39.503" v="213" actId="20577"/>
          <ac:spMkLst>
            <pc:docMk/>
            <pc:sldMk cId="1911619805" sldId="9575"/>
            <ac:spMk id="3" creationId="{D4999DDD-8826-64CF-5BB7-A7EEA5EF17EF}"/>
          </ac:spMkLst>
        </pc:spChg>
      </pc:sldChg>
      <pc:sldChg chg="modSp mod">
        <pc:chgData name="Vincent LE MAU DE TALANCE" userId="bb1949b3-2121-4f29-b37f-71968d5094ba" providerId="ADAL" clId="{0142A6C3-0381-45B0-9E1E-B867169E54ED}" dt="2025-01-20T08:34:53.373" v="1168" actId="20577"/>
        <pc:sldMkLst>
          <pc:docMk/>
          <pc:sldMk cId="3752863434" sldId="9578"/>
        </pc:sldMkLst>
        <pc:spChg chg="mod">
          <ac:chgData name="Vincent LE MAU DE TALANCE" userId="bb1949b3-2121-4f29-b37f-71968d5094ba" providerId="ADAL" clId="{0142A6C3-0381-45B0-9E1E-B867169E54ED}" dt="2025-01-20T08:34:53.373" v="1168" actId="20577"/>
          <ac:spMkLst>
            <pc:docMk/>
            <pc:sldMk cId="3752863434" sldId="9578"/>
            <ac:spMk id="3" creationId="{FBEB3426-95B4-07D8-8C95-FB26DA0CE0AB}"/>
          </ac:spMkLst>
        </pc:spChg>
      </pc:sldChg>
      <pc:sldChg chg="modSp mod">
        <pc:chgData name="Vincent LE MAU DE TALANCE" userId="bb1949b3-2121-4f29-b37f-71968d5094ba" providerId="ADAL" clId="{0142A6C3-0381-45B0-9E1E-B867169E54ED}" dt="2025-01-09T09:53:16.594" v="502" actId="20577"/>
        <pc:sldMkLst>
          <pc:docMk/>
          <pc:sldMk cId="1566263977" sldId="9582"/>
        </pc:sldMkLst>
        <pc:spChg chg="mod">
          <ac:chgData name="Vincent LE MAU DE TALANCE" userId="bb1949b3-2121-4f29-b37f-71968d5094ba" providerId="ADAL" clId="{0142A6C3-0381-45B0-9E1E-B867169E54ED}" dt="2025-01-09T09:53:16.594" v="502" actId="20577"/>
          <ac:spMkLst>
            <pc:docMk/>
            <pc:sldMk cId="1566263977" sldId="9582"/>
            <ac:spMk id="3" creationId="{AB94696E-541A-3F30-D11E-FFB887F9E073}"/>
          </ac:spMkLst>
        </pc:spChg>
        <pc:spChg chg="mod">
          <ac:chgData name="Vincent LE MAU DE TALANCE" userId="bb1949b3-2121-4f29-b37f-71968d5094ba" providerId="ADAL" clId="{0142A6C3-0381-45B0-9E1E-B867169E54ED}" dt="2025-01-09T09:50:36.752" v="492" actId="20577"/>
          <ac:spMkLst>
            <pc:docMk/>
            <pc:sldMk cId="1566263977" sldId="9582"/>
            <ac:spMk id="9" creationId="{60B7C719-5D6E-87A6-0520-1B1825BEDB0C}"/>
          </ac:spMkLst>
        </pc:spChg>
      </pc:sldChg>
      <pc:sldChg chg="modSp mod">
        <pc:chgData name="Vincent LE MAU DE TALANCE" userId="bb1949b3-2121-4f29-b37f-71968d5094ba" providerId="ADAL" clId="{0142A6C3-0381-45B0-9E1E-B867169E54ED}" dt="2025-01-31T13:32:19.919" v="2959" actId="20577"/>
        <pc:sldMkLst>
          <pc:docMk/>
          <pc:sldMk cId="3696172653" sldId="9586"/>
        </pc:sldMkLst>
        <pc:spChg chg="mod">
          <ac:chgData name="Vincent LE MAU DE TALANCE" userId="bb1949b3-2121-4f29-b37f-71968d5094ba" providerId="ADAL" clId="{0142A6C3-0381-45B0-9E1E-B867169E54ED}" dt="2025-01-31T13:32:19.919" v="2959" actId="20577"/>
          <ac:spMkLst>
            <pc:docMk/>
            <pc:sldMk cId="3696172653" sldId="9586"/>
            <ac:spMk id="3" creationId="{D63BF41F-A246-AB92-1B6D-141A58279D5A}"/>
          </ac:spMkLst>
        </pc:spChg>
      </pc:sldChg>
      <pc:sldChg chg="addSp delSp modSp mod">
        <pc:chgData name="Vincent LE MAU DE TALANCE" userId="bb1949b3-2121-4f29-b37f-71968d5094ba" providerId="ADAL" clId="{0142A6C3-0381-45B0-9E1E-B867169E54ED}" dt="2025-01-31T13:42:02.004" v="3080" actId="1076"/>
        <pc:sldMkLst>
          <pc:docMk/>
          <pc:sldMk cId="3292294463" sldId="9588"/>
        </pc:sldMkLst>
        <pc:spChg chg="mod">
          <ac:chgData name="Vincent LE MAU DE TALANCE" userId="bb1949b3-2121-4f29-b37f-71968d5094ba" providerId="ADAL" clId="{0142A6C3-0381-45B0-9E1E-B867169E54ED}" dt="2025-01-20T08:56:31.796" v="2658" actId="20577"/>
          <ac:spMkLst>
            <pc:docMk/>
            <pc:sldMk cId="3292294463" sldId="9588"/>
            <ac:spMk id="3" creationId="{BE1D0860-DEC1-1954-425D-9F29BEFB5F69}"/>
          </ac:spMkLst>
        </pc:spChg>
        <pc:graphicFrameChg chg="add mod">
          <ac:chgData name="Vincent LE MAU DE TALANCE" userId="bb1949b3-2121-4f29-b37f-71968d5094ba" providerId="ADAL" clId="{0142A6C3-0381-45B0-9E1E-B867169E54ED}" dt="2025-01-31T13:41:29.731" v="3069"/>
          <ac:graphicFrameMkLst>
            <pc:docMk/>
            <pc:sldMk cId="3292294463" sldId="9588"/>
            <ac:graphicFrameMk id="6" creationId="{3EA086DA-E75D-2FD5-3962-C615660B7E4A}"/>
          </ac:graphicFrameMkLst>
        </pc:graphicFrameChg>
        <pc:graphicFrameChg chg="add mod">
          <ac:chgData name="Vincent LE MAU DE TALANCE" userId="bb1949b3-2121-4f29-b37f-71968d5094ba" providerId="ADAL" clId="{0142A6C3-0381-45B0-9E1E-B867169E54ED}" dt="2025-01-31T13:41:44.481" v="3073"/>
          <ac:graphicFrameMkLst>
            <pc:docMk/>
            <pc:sldMk cId="3292294463" sldId="9588"/>
            <ac:graphicFrameMk id="11" creationId="{E20B24E3-5D2B-2820-76B5-90AB13CB3891}"/>
          </ac:graphicFrameMkLst>
        </pc:graphicFrameChg>
        <pc:picChg chg="add del mod">
          <ac:chgData name="Vincent LE MAU DE TALANCE" userId="bb1949b3-2121-4f29-b37f-71968d5094ba" providerId="ADAL" clId="{0142A6C3-0381-45B0-9E1E-B867169E54ED}" dt="2025-01-31T13:41:34.485" v="3072" actId="478"/>
          <ac:picMkLst>
            <pc:docMk/>
            <pc:sldMk cId="3292294463" sldId="9588"/>
            <ac:picMk id="7" creationId="{6A95391C-9B49-34F8-078F-2F6CF09894E0}"/>
          </ac:picMkLst>
        </pc:picChg>
        <pc:picChg chg="del">
          <ac:chgData name="Vincent LE MAU DE TALANCE" userId="bb1949b3-2121-4f29-b37f-71968d5094ba" providerId="ADAL" clId="{0142A6C3-0381-45B0-9E1E-B867169E54ED}" dt="2025-01-31T13:42:00.207" v="3079" actId="478"/>
          <ac:picMkLst>
            <pc:docMk/>
            <pc:sldMk cId="3292294463" sldId="9588"/>
            <ac:picMk id="10" creationId="{2AED524E-0FF6-DC00-94FA-B8F4ECBCD780}"/>
          </ac:picMkLst>
        </pc:picChg>
        <pc:picChg chg="add mod">
          <ac:chgData name="Vincent LE MAU DE TALANCE" userId="bb1949b3-2121-4f29-b37f-71968d5094ba" providerId="ADAL" clId="{0142A6C3-0381-45B0-9E1E-B867169E54ED}" dt="2025-01-31T13:42:02.004" v="3080" actId="1076"/>
          <ac:picMkLst>
            <pc:docMk/>
            <pc:sldMk cId="3292294463" sldId="9588"/>
            <ac:picMk id="12" creationId="{08F7F4B0-CB42-88D7-4841-69041E6D19D4}"/>
          </ac:picMkLst>
        </pc:picChg>
      </pc:sldChg>
      <pc:sldChg chg="modSp mod">
        <pc:chgData name="Vincent LE MAU DE TALANCE" userId="bb1949b3-2121-4f29-b37f-71968d5094ba" providerId="ADAL" clId="{0142A6C3-0381-45B0-9E1E-B867169E54ED}" dt="2025-01-09T09:50:53.917" v="494" actId="20577"/>
        <pc:sldMkLst>
          <pc:docMk/>
          <pc:sldMk cId="501646593" sldId="9591"/>
        </pc:sldMkLst>
        <pc:spChg chg="mod">
          <ac:chgData name="Vincent LE MAU DE TALANCE" userId="bb1949b3-2121-4f29-b37f-71968d5094ba" providerId="ADAL" clId="{0142A6C3-0381-45B0-9E1E-B867169E54ED}" dt="2025-01-09T09:50:53.917" v="494" actId="20577"/>
          <ac:spMkLst>
            <pc:docMk/>
            <pc:sldMk cId="501646593" sldId="9591"/>
            <ac:spMk id="20" creationId="{102A04EE-55A9-7981-88DA-6A29C9DC5B9D}"/>
          </ac:spMkLst>
        </pc:spChg>
      </pc:sldChg>
      <pc:sldChg chg="modSp mod">
        <pc:chgData name="Vincent LE MAU DE TALANCE" userId="bb1949b3-2121-4f29-b37f-71968d5094ba" providerId="ADAL" clId="{0142A6C3-0381-45B0-9E1E-B867169E54ED}" dt="2025-01-09T09:53:31.897" v="514" actId="20577"/>
        <pc:sldMkLst>
          <pc:docMk/>
          <pc:sldMk cId="3514811537" sldId="9593"/>
        </pc:sldMkLst>
        <pc:spChg chg="mod">
          <ac:chgData name="Vincent LE MAU DE TALANCE" userId="bb1949b3-2121-4f29-b37f-71968d5094ba" providerId="ADAL" clId="{0142A6C3-0381-45B0-9E1E-B867169E54ED}" dt="2025-01-09T09:53:31.897" v="514" actId="20577"/>
          <ac:spMkLst>
            <pc:docMk/>
            <pc:sldMk cId="3514811537" sldId="9593"/>
            <ac:spMk id="29" creationId="{C25955DF-22F5-79D4-CE49-8F6E99C2D98C}"/>
          </ac:spMkLst>
        </pc:spChg>
        <pc:spChg chg="mod">
          <ac:chgData name="Vincent LE MAU DE TALANCE" userId="bb1949b3-2121-4f29-b37f-71968d5094ba" providerId="ADAL" clId="{0142A6C3-0381-45B0-9E1E-B867169E54ED}" dt="2025-01-09T09:32:24.532" v="272" actId="20577"/>
          <ac:spMkLst>
            <pc:docMk/>
            <pc:sldMk cId="3514811537" sldId="9593"/>
            <ac:spMk id="182" creationId="{D42A573F-E41A-CAE9-F1E0-416743D365D2}"/>
          </ac:spMkLst>
        </pc:spChg>
        <pc:spChg chg="mod">
          <ac:chgData name="Vincent LE MAU DE TALANCE" userId="bb1949b3-2121-4f29-b37f-71968d5094ba" providerId="ADAL" clId="{0142A6C3-0381-45B0-9E1E-B867169E54ED}" dt="2025-01-09T09:29:02.780" v="229" actId="20577"/>
          <ac:spMkLst>
            <pc:docMk/>
            <pc:sldMk cId="3514811537" sldId="9593"/>
            <ac:spMk id="200" creationId="{7FDF097E-3115-E70E-B52B-4C913C416B69}"/>
          </ac:spMkLst>
        </pc:spChg>
      </pc:sldChg>
      <pc:sldChg chg="addSp delSp modSp mod">
        <pc:chgData name="Vincent LE MAU DE TALANCE" userId="bb1949b3-2121-4f29-b37f-71968d5094ba" providerId="ADAL" clId="{0142A6C3-0381-45B0-9E1E-B867169E54ED}" dt="2025-01-31T13:39:11.672" v="3068" actId="1076"/>
        <pc:sldMkLst>
          <pc:docMk/>
          <pc:sldMk cId="3200966127" sldId="9594"/>
        </pc:sldMkLst>
        <pc:spChg chg="mod">
          <ac:chgData name="Vincent LE MAU DE TALANCE" userId="bb1949b3-2121-4f29-b37f-71968d5094ba" providerId="ADAL" clId="{0142A6C3-0381-45B0-9E1E-B867169E54ED}" dt="2025-01-20T08:57:34.689" v="2661" actId="20577"/>
          <ac:spMkLst>
            <pc:docMk/>
            <pc:sldMk cId="3200966127" sldId="9594"/>
            <ac:spMk id="3" creationId="{3419A2D1-D46E-4C06-E923-E88448E8F3E2}"/>
          </ac:spMkLst>
        </pc:spChg>
        <pc:graphicFrameChg chg="add mod">
          <ac:chgData name="Vincent LE MAU DE TALANCE" userId="bb1949b3-2121-4f29-b37f-71968d5094ba" providerId="ADAL" clId="{0142A6C3-0381-45B0-9E1E-B867169E54ED}" dt="2025-01-31T13:39:03.472" v="3064"/>
          <ac:graphicFrameMkLst>
            <pc:docMk/>
            <pc:sldMk cId="3200966127" sldId="9594"/>
            <ac:graphicFrameMk id="6" creationId="{AEAD3314-A36B-7670-FEA7-E4E08748CBC3}"/>
          </ac:graphicFrameMkLst>
        </pc:graphicFrameChg>
        <pc:picChg chg="add mod">
          <ac:chgData name="Vincent LE MAU DE TALANCE" userId="bb1949b3-2121-4f29-b37f-71968d5094ba" providerId="ADAL" clId="{0142A6C3-0381-45B0-9E1E-B867169E54ED}" dt="2025-01-31T13:39:11.672" v="3068" actId="1076"/>
          <ac:picMkLst>
            <pc:docMk/>
            <pc:sldMk cId="3200966127" sldId="9594"/>
            <ac:picMk id="9" creationId="{43C141C0-F676-091A-9423-97F56A531C7B}"/>
          </ac:picMkLst>
        </pc:picChg>
        <pc:picChg chg="del mod">
          <ac:chgData name="Vincent LE MAU DE TALANCE" userId="bb1949b3-2121-4f29-b37f-71968d5094ba" providerId="ADAL" clId="{0142A6C3-0381-45B0-9E1E-B867169E54ED}" dt="2025-01-31T13:39:02.416" v="3063" actId="478"/>
          <ac:picMkLst>
            <pc:docMk/>
            <pc:sldMk cId="3200966127" sldId="9594"/>
            <ac:picMk id="10" creationId="{E08CF032-14EC-6A13-8A1B-3FEC668DC402}"/>
          </ac:picMkLst>
        </pc:picChg>
      </pc:sldChg>
      <pc:sldChg chg="addSp delSp modSp mod">
        <pc:chgData name="Vincent LE MAU DE TALANCE" userId="bb1949b3-2121-4f29-b37f-71968d5094ba" providerId="ADAL" clId="{0142A6C3-0381-45B0-9E1E-B867169E54ED}" dt="2025-01-31T13:54:55.973" v="3145" actId="20577"/>
        <pc:sldMkLst>
          <pc:docMk/>
          <pc:sldMk cId="2567113098" sldId="9595"/>
        </pc:sldMkLst>
        <pc:spChg chg="mod">
          <ac:chgData name="Vincent LE MAU DE TALANCE" userId="bb1949b3-2121-4f29-b37f-71968d5094ba" providerId="ADAL" clId="{0142A6C3-0381-45B0-9E1E-B867169E54ED}" dt="2025-01-31T13:54:55.973" v="3145" actId="20577"/>
          <ac:spMkLst>
            <pc:docMk/>
            <pc:sldMk cId="2567113098" sldId="9595"/>
            <ac:spMk id="3" creationId="{2710DDD8-718B-5AFE-F704-1C7548C3C462}"/>
          </ac:spMkLst>
        </pc:spChg>
        <pc:graphicFrameChg chg="add mod">
          <ac:chgData name="Vincent LE MAU DE TALANCE" userId="bb1949b3-2121-4f29-b37f-71968d5094ba" providerId="ADAL" clId="{0142A6C3-0381-45B0-9E1E-B867169E54ED}" dt="2025-01-31T13:51:25.557" v="3098"/>
          <ac:graphicFrameMkLst>
            <pc:docMk/>
            <pc:sldMk cId="2567113098" sldId="9595"/>
            <ac:graphicFrameMk id="6" creationId="{739D8BCA-98E4-74C5-63B8-CFC3C8F33FAA}"/>
          </ac:graphicFrameMkLst>
        </pc:graphicFrameChg>
        <pc:picChg chg="add mod">
          <ac:chgData name="Vincent LE MAU DE TALANCE" userId="bb1949b3-2121-4f29-b37f-71968d5094ba" providerId="ADAL" clId="{0142A6C3-0381-45B0-9E1E-B867169E54ED}" dt="2025-01-31T13:51:33.118" v="3102" actId="14100"/>
          <ac:picMkLst>
            <pc:docMk/>
            <pc:sldMk cId="2567113098" sldId="9595"/>
            <ac:picMk id="9" creationId="{F4C698B7-AA1A-FDBF-BBB3-C600C73D1079}"/>
          </ac:picMkLst>
        </pc:picChg>
        <pc:picChg chg="del">
          <ac:chgData name="Vincent LE MAU DE TALANCE" userId="bb1949b3-2121-4f29-b37f-71968d5094ba" providerId="ADAL" clId="{0142A6C3-0381-45B0-9E1E-B867169E54ED}" dt="2025-01-31T13:51:24.080" v="3097" actId="478"/>
          <ac:picMkLst>
            <pc:docMk/>
            <pc:sldMk cId="2567113098" sldId="9595"/>
            <ac:picMk id="10" creationId="{8DE5E08B-7E83-6EDC-9033-E7C381C8E757}"/>
          </ac:picMkLst>
        </pc:picChg>
      </pc:sldChg>
      <pc:sldChg chg="addSp delSp modSp mod">
        <pc:chgData name="Vincent LE MAU DE TALANCE" userId="bb1949b3-2121-4f29-b37f-71968d5094ba" providerId="ADAL" clId="{0142A6C3-0381-45B0-9E1E-B867169E54ED}" dt="2025-01-31T13:26:39.417" v="2702" actId="478"/>
        <pc:sldMkLst>
          <pc:docMk/>
          <pc:sldMk cId="459821709" sldId="9599"/>
        </pc:sldMkLst>
        <pc:graphicFrameChg chg="add mod">
          <ac:chgData name="Vincent LE MAU DE TALANCE" userId="bb1949b3-2121-4f29-b37f-71968d5094ba" providerId="ADAL" clId="{0142A6C3-0381-45B0-9E1E-B867169E54ED}" dt="2025-01-31T13:26:15.813" v="2695"/>
          <ac:graphicFrameMkLst>
            <pc:docMk/>
            <pc:sldMk cId="459821709" sldId="9599"/>
            <ac:graphicFrameMk id="3" creationId="{6CE4F9C6-3149-065D-87A6-6C50B5ED2EF5}"/>
          </ac:graphicFrameMkLst>
        </pc:graphicFrameChg>
        <pc:picChg chg="add del mod">
          <ac:chgData name="Vincent LE MAU DE TALANCE" userId="bb1949b3-2121-4f29-b37f-71968d5094ba" providerId="ADAL" clId="{0142A6C3-0381-45B0-9E1E-B867169E54ED}" dt="2025-01-31T13:26:39.417" v="2702" actId="478"/>
          <ac:picMkLst>
            <pc:docMk/>
            <pc:sldMk cId="459821709" sldId="9599"/>
            <ac:picMk id="5" creationId="{C98BBC45-733C-20D9-BC17-8D62CC767435}"/>
          </ac:picMkLst>
        </pc:picChg>
        <pc:picChg chg="mod">
          <ac:chgData name="Vincent LE MAU DE TALANCE" userId="bb1949b3-2121-4f29-b37f-71968d5094ba" providerId="ADAL" clId="{0142A6C3-0381-45B0-9E1E-B867169E54ED}" dt="2025-01-31T13:26:38.048" v="2701" actId="1076"/>
          <ac:picMkLst>
            <pc:docMk/>
            <pc:sldMk cId="459821709" sldId="9599"/>
            <ac:picMk id="9" creationId="{C105C745-4F01-E32C-2E16-4BDA9F304193}"/>
          </ac:picMkLst>
        </pc:picChg>
      </pc:sldChg>
      <pc:sldChg chg="modSp mod">
        <pc:chgData name="Vincent LE MAU DE TALANCE" userId="bb1949b3-2121-4f29-b37f-71968d5094ba" providerId="ADAL" clId="{0142A6C3-0381-45B0-9E1E-B867169E54ED}" dt="2025-01-09T09:53:22.637" v="508" actId="20577"/>
        <pc:sldMkLst>
          <pc:docMk/>
          <pc:sldMk cId="1643765614" sldId="9601"/>
        </pc:sldMkLst>
        <pc:spChg chg="mod">
          <ac:chgData name="Vincent LE MAU DE TALANCE" userId="bb1949b3-2121-4f29-b37f-71968d5094ba" providerId="ADAL" clId="{0142A6C3-0381-45B0-9E1E-B867169E54ED}" dt="2025-01-09T09:53:22.637" v="508" actId="20577"/>
          <ac:spMkLst>
            <pc:docMk/>
            <pc:sldMk cId="1643765614" sldId="9601"/>
            <ac:spMk id="29" creationId="{9A52B1CF-CC80-E4F6-D05A-D88AB043B529}"/>
          </ac:spMkLst>
        </pc:spChg>
        <pc:spChg chg="mod">
          <ac:chgData name="Vincent LE MAU DE TALANCE" userId="bb1949b3-2121-4f29-b37f-71968d5094ba" providerId="ADAL" clId="{0142A6C3-0381-45B0-9E1E-B867169E54ED}" dt="2025-01-09T09:28:34.216" v="223" actId="20577"/>
          <ac:spMkLst>
            <pc:docMk/>
            <pc:sldMk cId="1643765614" sldId="9601"/>
            <ac:spMk id="200" creationId="{5A52DE04-A465-868C-11EB-60F2FDDFBB93}"/>
          </ac:spMkLst>
        </pc:spChg>
      </pc:sldChg>
      <pc:sldChg chg="addSp delSp modSp mod">
        <pc:chgData name="Vincent LE MAU DE TALANCE" userId="bb1949b3-2121-4f29-b37f-71968d5094ba" providerId="ADAL" clId="{0142A6C3-0381-45B0-9E1E-B867169E54ED}" dt="2025-01-31T13:28:11.078" v="2714" actId="1076"/>
        <pc:sldMkLst>
          <pc:docMk/>
          <pc:sldMk cId="3327252970" sldId="9602"/>
        </pc:sldMkLst>
        <pc:spChg chg="mod">
          <ac:chgData name="Vincent LE MAU DE TALANCE" userId="bb1949b3-2121-4f29-b37f-71968d5094ba" providerId="ADAL" clId="{0142A6C3-0381-45B0-9E1E-B867169E54ED}" dt="2025-01-09T09:51:13.686" v="496" actId="20577"/>
          <ac:spMkLst>
            <pc:docMk/>
            <pc:sldMk cId="3327252970" sldId="9602"/>
            <ac:spMk id="3" creationId="{70D29E02-C2CC-A18A-751D-AAC067C3C17C}"/>
          </ac:spMkLst>
        </pc:spChg>
        <pc:spChg chg="mod">
          <ac:chgData name="Vincent LE MAU DE TALANCE" userId="bb1949b3-2121-4f29-b37f-71968d5094ba" providerId="ADAL" clId="{0142A6C3-0381-45B0-9E1E-B867169E54ED}" dt="2025-01-09T09:28:54.404" v="227" actId="20577"/>
          <ac:spMkLst>
            <pc:docMk/>
            <pc:sldMk cId="3327252970" sldId="9602"/>
            <ac:spMk id="9" creationId="{E727AF36-9DAC-BC93-8AB4-E008A9A9F31C}"/>
          </ac:spMkLst>
        </pc:spChg>
        <pc:graphicFrameChg chg="add mod">
          <ac:chgData name="Vincent LE MAU DE TALANCE" userId="bb1949b3-2121-4f29-b37f-71968d5094ba" providerId="ADAL" clId="{0142A6C3-0381-45B0-9E1E-B867169E54ED}" dt="2025-01-31T13:27:42.695" v="2703"/>
          <ac:graphicFrameMkLst>
            <pc:docMk/>
            <pc:sldMk cId="3327252970" sldId="9602"/>
            <ac:graphicFrameMk id="6" creationId="{D7D08D12-007B-7C87-DF83-639DD139275B}"/>
          </ac:graphicFrameMkLst>
        </pc:graphicFrameChg>
        <pc:graphicFrameChg chg="add mod">
          <ac:chgData name="Vincent LE MAU DE TALANCE" userId="bb1949b3-2121-4f29-b37f-71968d5094ba" providerId="ADAL" clId="{0142A6C3-0381-45B0-9E1E-B867169E54ED}" dt="2025-01-31T13:27:57.793" v="2707"/>
          <ac:graphicFrameMkLst>
            <pc:docMk/>
            <pc:sldMk cId="3327252970" sldId="9602"/>
            <ac:graphicFrameMk id="10" creationId="{013762F9-8D16-BB10-3A65-CBF0621C7112}"/>
          </ac:graphicFrameMkLst>
        </pc:graphicFrameChg>
        <pc:picChg chg="add mod">
          <ac:chgData name="Vincent LE MAU DE TALANCE" userId="bb1949b3-2121-4f29-b37f-71968d5094ba" providerId="ADAL" clId="{0142A6C3-0381-45B0-9E1E-B867169E54ED}" dt="2025-01-31T13:27:49.509" v="2706" actId="1076"/>
          <ac:picMkLst>
            <pc:docMk/>
            <pc:sldMk cId="3327252970" sldId="9602"/>
            <ac:picMk id="7" creationId="{CCACB11B-0EEA-7F88-0036-141CC967546E}"/>
          </ac:picMkLst>
        </pc:picChg>
        <pc:picChg chg="add mod">
          <ac:chgData name="Vincent LE MAU DE TALANCE" userId="bb1949b3-2121-4f29-b37f-71968d5094ba" providerId="ADAL" clId="{0142A6C3-0381-45B0-9E1E-B867169E54ED}" dt="2025-01-31T13:28:11.078" v="2714" actId="1076"/>
          <ac:picMkLst>
            <pc:docMk/>
            <pc:sldMk cId="3327252970" sldId="9602"/>
            <ac:picMk id="11" creationId="{7C9C5C96-F660-9C79-B71B-6DAE2FA6C43C}"/>
          </ac:picMkLst>
        </pc:picChg>
        <pc:picChg chg="del">
          <ac:chgData name="Vincent LE MAU DE TALANCE" userId="bb1949b3-2121-4f29-b37f-71968d5094ba" providerId="ADAL" clId="{0142A6C3-0381-45B0-9E1E-B867169E54ED}" dt="2025-01-31T13:28:07.948" v="2712" actId="478"/>
          <ac:picMkLst>
            <pc:docMk/>
            <pc:sldMk cId="3327252970" sldId="9602"/>
            <ac:picMk id="12" creationId="{06520A78-649A-B615-5EE7-5D114EAA378B}"/>
          </ac:picMkLst>
        </pc:picChg>
      </pc:sldChg>
      <pc:sldChg chg="modSp mod">
        <pc:chgData name="Vincent LE MAU DE TALANCE" userId="bb1949b3-2121-4f29-b37f-71968d5094ba" providerId="ADAL" clId="{0142A6C3-0381-45B0-9E1E-B867169E54ED}" dt="2025-01-16T08:14:47.701" v="1060" actId="20577"/>
        <pc:sldMkLst>
          <pc:docMk/>
          <pc:sldMk cId="2067152533" sldId="9603"/>
        </pc:sldMkLst>
        <pc:spChg chg="mod">
          <ac:chgData name="Vincent LE MAU DE TALANCE" userId="bb1949b3-2121-4f29-b37f-71968d5094ba" providerId="ADAL" clId="{0142A6C3-0381-45B0-9E1E-B867169E54ED}" dt="2025-01-16T08:14:47.701" v="1060" actId="20577"/>
          <ac:spMkLst>
            <pc:docMk/>
            <pc:sldMk cId="2067152533" sldId="9603"/>
            <ac:spMk id="3" creationId="{AD66E26C-E75F-58D9-CCB0-4DB850525D01}"/>
          </ac:spMkLst>
        </pc:spChg>
      </pc:sldChg>
      <pc:sldChg chg="modSp mod">
        <pc:chgData name="Vincent LE MAU DE TALANCE" userId="bb1949b3-2121-4f29-b37f-71968d5094ba" providerId="ADAL" clId="{0142A6C3-0381-45B0-9E1E-B867169E54ED}" dt="2025-01-31T13:33:37.376" v="2998" actId="113"/>
        <pc:sldMkLst>
          <pc:docMk/>
          <pc:sldMk cId="275425318" sldId="9605"/>
        </pc:sldMkLst>
        <pc:spChg chg="mod">
          <ac:chgData name="Vincent LE MAU DE TALANCE" userId="bb1949b3-2121-4f29-b37f-71968d5094ba" providerId="ADAL" clId="{0142A6C3-0381-45B0-9E1E-B867169E54ED}" dt="2025-01-31T13:33:37.376" v="2998" actId="113"/>
          <ac:spMkLst>
            <pc:docMk/>
            <pc:sldMk cId="275425318" sldId="9605"/>
            <ac:spMk id="3" creationId="{88937B6F-8624-94D8-3DD5-D3E72359A42C}"/>
          </ac:spMkLst>
        </pc:spChg>
      </pc:sldChg>
      <pc:sldChg chg="modSp mod">
        <pc:chgData name="Vincent LE MAU DE TALANCE" userId="bb1949b3-2121-4f29-b37f-71968d5094ba" providerId="ADAL" clId="{0142A6C3-0381-45B0-9E1E-B867169E54ED}" dt="2025-01-20T08:54:55.560" v="2606" actId="20577"/>
        <pc:sldMkLst>
          <pc:docMk/>
          <pc:sldMk cId="2728497582" sldId="9606"/>
        </pc:sldMkLst>
        <pc:spChg chg="mod">
          <ac:chgData name="Vincent LE MAU DE TALANCE" userId="bb1949b3-2121-4f29-b37f-71968d5094ba" providerId="ADAL" clId="{0142A6C3-0381-45B0-9E1E-B867169E54ED}" dt="2025-01-20T08:54:55.560" v="2606" actId="20577"/>
          <ac:spMkLst>
            <pc:docMk/>
            <pc:sldMk cId="2728497582" sldId="9606"/>
            <ac:spMk id="3" creationId="{42132768-A075-852E-32BD-142B0685E691}"/>
          </ac:spMkLst>
        </pc:spChg>
      </pc:sldChg>
      <pc:sldChg chg="modSp mod">
        <pc:chgData name="Vincent LE MAU DE TALANCE" userId="bb1949b3-2121-4f29-b37f-71968d5094ba" providerId="ADAL" clId="{0142A6C3-0381-45B0-9E1E-B867169E54ED}" dt="2025-01-31T13:32:38.192" v="2960" actId="115"/>
        <pc:sldMkLst>
          <pc:docMk/>
          <pc:sldMk cId="1560117305" sldId="9607"/>
        </pc:sldMkLst>
        <pc:spChg chg="mod">
          <ac:chgData name="Vincent LE MAU DE TALANCE" userId="bb1949b3-2121-4f29-b37f-71968d5094ba" providerId="ADAL" clId="{0142A6C3-0381-45B0-9E1E-B867169E54ED}" dt="2025-01-09T09:56:39.543" v="542" actId="14100"/>
          <ac:spMkLst>
            <pc:docMk/>
            <pc:sldMk cId="1560117305" sldId="9607"/>
            <ac:spMk id="3" creationId="{C74C4B88-7EE1-4FC4-0B74-2D55320AC529}"/>
          </ac:spMkLst>
        </pc:spChg>
        <pc:spChg chg="mod">
          <ac:chgData name="Vincent LE MAU DE TALANCE" userId="bb1949b3-2121-4f29-b37f-71968d5094ba" providerId="ADAL" clId="{0142A6C3-0381-45B0-9E1E-B867169E54ED}" dt="2025-01-15T16:42:01.746" v="810" actId="14100"/>
          <ac:spMkLst>
            <pc:docMk/>
            <pc:sldMk cId="1560117305" sldId="9607"/>
            <ac:spMk id="6" creationId="{C3043D6B-A536-4B37-5557-813702852036}"/>
          </ac:spMkLst>
        </pc:spChg>
        <pc:spChg chg="mod">
          <ac:chgData name="Vincent LE MAU DE TALANCE" userId="bb1949b3-2121-4f29-b37f-71968d5094ba" providerId="ADAL" clId="{0142A6C3-0381-45B0-9E1E-B867169E54ED}" dt="2025-01-31T13:32:38.192" v="2960" actId="115"/>
          <ac:spMkLst>
            <pc:docMk/>
            <pc:sldMk cId="1560117305" sldId="9607"/>
            <ac:spMk id="26" creationId="{416C5A69-B7D3-C990-22A1-6A46C500C0BE}"/>
          </ac:spMkLst>
        </pc:spChg>
      </pc:sldChg>
      <pc:sldChg chg="addSp delSp modSp mod">
        <pc:chgData name="Vincent LE MAU DE TALANCE" userId="bb1949b3-2121-4f29-b37f-71968d5094ba" providerId="ADAL" clId="{0142A6C3-0381-45B0-9E1E-B867169E54ED}" dt="2025-01-31T13:35:52.987" v="3019"/>
        <pc:sldMkLst>
          <pc:docMk/>
          <pc:sldMk cId="1278208614" sldId="9608"/>
        </pc:sldMkLst>
        <pc:graphicFrameChg chg="add mod">
          <ac:chgData name="Vincent LE MAU DE TALANCE" userId="bb1949b3-2121-4f29-b37f-71968d5094ba" providerId="ADAL" clId="{0142A6C3-0381-45B0-9E1E-B867169E54ED}" dt="2025-01-31T13:34:17.490" v="2999"/>
          <ac:graphicFrameMkLst>
            <pc:docMk/>
            <pc:sldMk cId="1278208614" sldId="9608"/>
            <ac:graphicFrameMk id="3" creationId="{62D166B9-8628-1149-7E8F-E04131D55F38}"/>
          </ac:graphicFrameMkLst>
        </pc:graphicFrameChg>
        <pc:picChg chg="add del mod">
          <ac:chgData name="Vincent LE MAU DE TALANCE" userId="bb1949b3-2121-4f29-b37f-71968d5094ba" providerId="ADAL" clId="{0142A6C3-0381-45B0-9E1E-B867169E54ED}" dt="2025-01-31T13:35:52.097" v="3018" actId="478"/>
          <ac:picMkLst>
            <pc:docMk/>
            <pc:sldMk cId="1278208614" sldId="9608"/>
            <ac:picMk id="6" creationId="{508738C9-C045-A1BB-9DFD-A3BAF03A34DA}"/>
          </ac:picMkLst>
        </pc:picChg>
        <pc:picChg chg="del mod">
          <ac:chgData name="Vincent LE MAU DE TALANCE" userId="bb1949b3-2121-4f29-b37f-71968d5094ba" providerId="ADAL" clId="{0142A6C3-0381-45B0-9E1E-B867169E54ED}" dt="2025-01-31T13:34:55.512" v="3011" actId="478"/>
          <ac:picMkLst>
            <pc:docMk/>
            <pc:sldMk cId="1278208614" sldId="9608"/>
            <ac:picMk id="9" creationId="{D0174AD1-5C43-060F-2B51-C2BD7543A905}"/>
          </ac:picMkLst>
        </pc:picChg>
        <pc:picChg chg="add mod">
          <ac:chgData name="Vincent LE MAU DE TALANCE" userId="bb1949b3-2121-4f29-b37f-71968d5094ba" providerId="ADAL" clId="{0142A6C3-0381-45B0-9E1E-B867169E54ED}" dt="2025-01-31T13:35:52.987" v="3019"/>
          <ac:picMkLst>
            <pc:docMk/>
            <pc:sldMk cId="1278208614" sldId="9608"/>
            <ac:picMk id="10" creationId="{DD33846B-3ACB-D088-71FC-807C91944CA4}"/>
          </ac:picMkLst>
        </pc:picChg>
      </pc:sldChg>
      <pc:sldChg chg="addSp delSp modSp mod">
        <pc:chgData name="Vincent LE MAU DE TALANCE" userId="bb1949b3-2121-4f29-b37f-71968d5094ba" providerId="ADAL" clId="{0142A6C3-0381-45B0-9E1E-B867169E54ED}" dt="2025-01-31T13:36:59.002" v="3036" actId="1076"/>
        <pc:sldMkLst>
          <pc:docMk/>
          <pc:sldMk cId="3153920025" sldId="9609"/>
        </pc:sldMkLst>
        <pc:graphicFrameChg chg="add mod">
          <ac:chgData name="Vincent LE MAU DE TALANCE" userId="bb1949b3-2121-4f29-b37f-71968d5094ba" providerId="ADAL" clId="{0142A6C3-0381-45B0-9E1E-B867169E54ED}" dt="2025-01-31T13:35:35.585" v="3012"/>
          <ac:graphicFrameMkLst>
            <pc:docMk/>
            <pc:sldMk cId="3153920025" sldId="9609"/>
            <ac:graphicFrameMk id="3" creationId="{90F9DB20-FDBD-617E-F373-316D66605ACF}"/>
          </ac:graphicFrameMkLst>
        </pc:graphicFrameChg>
        <pc:graphicFrameChg chg="add mod">
          <ac:chgData name="Vincent LE MAU DE TALANCE" userId="bb1949b3-2121-4f29-b37f-71968d5094ba" providerId="ADAL" clId="{0142A6C3-0381-45B0-9E1E-B867169E54ED}" dt="2025-01-31T13:36:14.932" v="3021"/>
          <ac:graphicFrameMkLst>
            <pc:docMk/>
            <pc:sldMk cId="3153920025" sldId="9609"/>
            <ac:graphicFrameMk id="9" creationId="{19F391FD-AF38-2B0A-E491-94D941868FD4}"/>
          </ac:graphicFrameMkLst>
        </pc:graphicFrameChg>
        <pc:graphicFrameChg chg="add mod">
          <ac:chgData name="Vincent LE MAU DE TALANCE" userId="bb1949b3-2121-4f29-b37f-71968d5094ba" providerId="ADAL" clId="{0142A6C3-0381-45B0-9E1E-B867169E54ED}" dt="2025-01-31T13:36:27.578" v="3026"/>
          <ac:graphicFrameMkLst>
            <pc:docMk/>
            <pc:sldMk cId="3153920025" sldId="9609"/>
            <ac:graphicFrameMk id="12" creationId="{1C1ABFFA-C970-48FB-4F00-B7EDD61DA8A7}"/>
          </ac:graphicFrameMkLst>
        </pc:graphicFrameChg>
        <pc:graphicFrameChg chg="add mod">
          <ac:chgData name="Vincent LE MAU DE TALANCE" userId="bb1949b3-2121-4f29-b37f-71968d5094ba" providerId="ADAL" clId="{0142A6C3-0381-45B0-9E1E-B867169E54ED}" dt="2025-01-31T13:36:52.024" v="3032"/>
          <ac:graphicFrameMkLst>
            <pc:docMk/>
            <pc:sldMk cId="3153920025" sldId="9609"/>
            <ac:graphicFrameMk id="14" creationId="{21AC001C-BD9B-37B7-34D6-C9EE6732C352}"/>
          </ac:graphicFrameMkLst>
        </pc:graphicFrameChg>
        <pc:picChg chg="add del mod">
          <ac:chgData name="Vincent LE MAU DE TALANCE" userId="bb1949b3-2121-4f29-b37f-71968d5094ba" providerId="ADAL" clId="{0142A6C3-0381-45B0-9E1E-B867169E54ED}" dt="2025-01-31T13:35:57.281" v="3020" actId="478"/>
          <ac:picMkLst>
            <pc:docMk/>
            <pc:sldMk cId="3153920025" sldId="9609"/>
            <ac:picMk id="6" creationId="{44F71FA5-1856-21FE-0D4B-2497965E032F}"/>
          </ac:picMkLst>
        </pc:picChg>
        <pc:picChg chg="add del mod">
          <ac:chgData name="Vincent LE MAU DE TALANCE" userId="bb1949b3-2121-4f29-b37f-71968d5094ba" providerId="ADAL" clId="{0142A6C3-0381-45B0-9E1E-B867169E54ED}" dt="2025-01-31T13:36:22.612" v="3025" actId="478"/>
          <ac:picMkLst>
            <pc:docMk/>
            <pc:sldMk cId="3153920025" sldId="9609"/>
            <ac:picMk id="10" creationId="{99A690FD-68B9-2BA7-AB17-2973DE54868C}"/>
          </ac:picMkLst>
        </pc:picChg>
        <pc:picChg chg="del">
          <ac:chgData name="Vincent LE MAU DE TALANCE" userId="bb1949b3-2121-4f29-b37f-71968d5094ba" providerId="ADAL" clId="{0142A6C3-0381-45B0-9E1E-B867169E54ED}" dt="2025-01-31T13:35:43.940" v="3016" actId="478"/>
          <ac:picMkLst>
            <pc:docMk/>
            <pc:sldMk cId="3153920025" sldId="9609"/>
            <ac:picMk id="11" creationId="{F5A97F79-C2A8-E527-06CE-A489C46C3F42}"/>
          </ac:picMkLst>
        </pc:picChg>
        <pc:picChg chg="add del mod">
          <ac:chgData name="Vincent LE MAU DE TALANCE" userId="bb1949b3-2121-4f29-b37f-71968d5094ba" providerId="ADAL" clId="{0142A6C3-0381-45B0-9E1E-B867169E54ED}" dt="2025-01-31T13:36:50.772" v="3031" actId="478"/>
          <ac:picMkLst>
            <pc:docMk/>
            <pc:sldMk cId="3153920025" sldId="9609"/>
            <ac:picMk id="13" creationId="{885CF49C-9D94-8F5B-2EB3-1329C83FB9DF}"/>
          </ac:picMkLst>
        </pc:picChg>
        <pc:picChg chg="add mod">
          <ac:chgData name="Vincent LE MAU DE TALANCE" userId="bb1949b3-2121-4f29-b37f-71968d5094ba" providerId="ADAL" clId="{0142A6C3-0381-45B0-9E1E-B867169E54ED}" dt="2025-01-31T13:36:59.002" v="3036" actId="1076"/>
          <ac:picMkLst>
            <pc:docMk/>
            <pc:sldMk cId="3153920025" sldId="9609"/>
            <ac:picMk id="15" creationId="{1B4B0CAB-4466-C998-25C8-98000A75C19B}"/>
          </ac:picMkLst>
        </pc:picChg>
      </pc:sldChg>
      <pc:sldChg chg="addSp delSp modSp mod">
        <pc:chgData name="Vincent LE MAU DE TALANCE" userId="bb1949b3-2121-4f29-b37f-71968d5094ba" providerId="ADAL" clId="{0142A6C3-0381-45B0-9E1E-B867169E54ED}" dt="2025-01-31T13:38:19.674" v="3056" actId="1076"/>
        <pc:sldMkLst>
          <pc:docMk/>
          <pc:sldMk cId="617255621" sldId="9610"/>
        </pc:sldMkLst>
        <pc:graphicFrameChg chg="add del mod">
          <ac:chgData name="Vincent LE MAU DE TALANCE" userId="bb1949b3-2121-4f29-b37f-71968d5094ba" providerId="ADAL" clId="{0142A6C3-0381-45B0-9E1E-B867169E54ED}" dt="2025-01-31T13:37:04.336" v="3037" actId="478"/>
          <ac:graphicFrameMkLst>
            <pc:docMk/>
            <pc:sldMk cId="617255621" sldId="9610"/>
            <ac:graphicFrameMk id="3" creationId="{C2C8F14E-AC9F-ACF1-6FFE-6CE788F596DD}"/>
          </ac:graphicFrameMkLst>
        </pc:graphicFrameChg>
        <pc:graphicFrameChg chg="add mod">
          <ac:chgData name="Vincent LE MAU DE TALANCE" userId="bb1949b3-2121-4f29-b37f-71968d5094ba" providerId="ADAL" clId="{0142A6C3-0381-45B0-9E1E-B867169E54ED}" dt="2025-01-31T13:37:23.338" v="3039"/>
          <ac:graphicFrameMkLst>
            <pc:docMk/>
            <pc:sldMk cId="617255621" sldId="9610"/>
            <ac:graphicFrameMk id="9" creationId="{D7B023DD-1441-B2C7-E7C2-14F5A5A1894C}"/>
          </ac:graphicFrameMkLst>
        </pc:graphicFrameChg>
        <pc:graphicFrameChg chg="add mod">
          <ac:chgData name="Vincent LE MAU DE TALANCE" userId="bb1949b3-2121-4f29-b37f-71968d5094ba" providerId="ADAL" clId="{0142A6C3-0381-45B0-9E1E-B867169E54ED}" dt="2025-01-31T13:38:07.585" v="3051"/>
          <ac:graphicFrameMkLst>
            <pc:docMk/>
            <pc:sldMk cId="617255621" sldId="9610"/>
            <ac:graphicFrameMk id="11" creationId="{797213DF-EA95-1D58-0D92-60CDCCA71932}"/>
          </ac:graphicFrameMkLst>
        </pc:graphicFrameChg>
        <pc:picChg chg="del">
          <ac:chgData name="Vincent LE MAU DE TALANCE" userId="bb1949b3-2121-4f29-b37f-71968d5094ba" providerId="ADAL" clId="{0142A6C3-0381-45B0-9E1E-B867169E54ED}" dt="2025-01-31T13:37:21.587" v="3038" actId="478"/>
          <ac:picMkLst>
            <pc:docMk/>
            <pc:sldMk cId="617255621" sldId="9610"/>
            <ac:picMk id="6" creationId="{4215F86C-F4E4-AA41-8EB6-A0352228B2DE}"/>
          </ac:picMkLst>
        </pc:picChg>
        <pc:picChg chg="add del mod">
          <ac:chgData name="Vincent LE MAU DE TALANCE" userId="bb1949b3-2121-4f29-b37f-71968d5094ba" providerId="ADAL" clId="{0142A6C3-0381-45B0-9E1E-B867169E54ED}" dt="2025-01-31T13:38:06.459" v="3050" actId="478"/>
          <ac:picMkLst>
            <pc:docMk/>
            <pc:sldMk cId="617255621" sldId="9610"/>
            <ac:picMk id="10" creationId="{58092AA4-0E5D-E39B-5897-9A472652902A}"/>
          </ac:picMkLst>
        </pc:picChg>
        <pc:picChg chg="add mod">
          <ac:chgData name="Vincent LE MAU DE TALANCE" userId="bb1949b3-2121-4f29-b37f-71968d5094ba" providerId="ADAL" clId="{0142A6C3-0381-45B0-9E1E-B867169E54ED}" dt="2025-01-31T13:38:19.674" v="3056" actId="1076"/>
          <ac:picMkLst>
            <pc:docMk/>
            <pc:sldMk cId="617255621" sldId="9610"/>
            <ac:picMk id="12" creationId="{A7FDA42B-1A4A-5E7D-4E49-B5CD9B538E44}"/>
          </ac:picMkLst>
        </pc:picChg>
      </pc:sldChg>
      <pc:sldChg chg="addSp delSp modSp mod">
        <pc:chgData name="Vincent LE MAU DE TALANCE" userId="bb1949b3-2121-4f29-b37f-71968d5094ba" providerId="ADAL" clId="{0142A6C3-0381-45B0-9E1E-B867169E54ED}" dt="2025-01-31T13:38:39.241" v="3062" actId="1076"/>
        <pc:sldMkLst>
          <pc:docMk/>
          <pc:sldMk cId="413434796" sldId="9611"/>
        </pc:sldMkLst>
        <pc:graphicFrameChg chg="add mod">
          <ac:chgData name="Vincent LE MAU DE TALANCE" userId="bb1949b3-2121-4f29-b37f-71968d5094ba" providerId="ADAL" clId="{0142A6C3-0381-45B0-9E1E-B867169E54ED}" dt="2025-01-31T13:37:49.718" v="3045"/>
          <ac:graphicFrameMkLst>
            <pc:docMk/>
            <pc:sldMk cId="413434796" sldId="9611"/>
            <ac:graphicFrameMk id="3" creationId="{FC72E20C-0648-AA0C-5931-EA37494A9B57}"/>
          </ac:graphicFrameMkLst>
        </pc:graphicFrameChg>
        <pc:graphicFrameChg chg="add mod">
          <ac:chgData name="Vincent LE MAU DE TALANCE" userId="bb1949b3-2121-4f29-b37f-71968d5094ba" providerId="ADAL" clId="{0142A6C3-0381-45B0-9E1E-B867169E54ED}" dt="2025-01-31T13:38:31.680" v="3058"/>
          <ac:graphicFrameMkLst>
            <pc:docMk/>
            <pc:sldMk cId="413434796" sldId="9611"/>
            <ac:graphicFrameMk id="10" creationId="{3D797939-E59C-5DEC-5B7C-A28B28AB1FF1}"/>
          </ac:graphicFrameMkLst>
        </pc:graphicFrameChg>
        <pc:picChg chg="del">
          <ac:chgData name="Vincent LE MAU DE TALANCE" userId="bb1949b3-2121-4f29-b37f-71968d5094ba" providerId="ADAL" clId="{0142A6C3-0381-45B0-9E1E-B867169E54ED}" dt="2025-01-31T13:37:37.515" v="3044" actId="478"/>
          <ac:picMkLst>
            <pc:docMk/>
            <pc:sldMk cId="413434796" sldId="9611"/>
            <ac:picMk id="6" creationId="{788D8B9C-3629-3F26-7CA9-128F3660CAF8}"/>
          </ac:picMkLst>
        </pc:picChg>
        <pc:picChg chg="add del mod">
          <ac:chgData name="Vincent LE MAU DE TALANCE" userId="bb1949b3-2121-4f29-b37f-71968d5094ba" providerId="ADAL" clId="{0142A6C3-0381-45B0-9E1E-B867169E54ED}" dt="2025-01-31T13:38:21.747" v="3057" actId="478"/>
          <ac:picMkLst>
            <pc:docMk/>
            <pc:sldMk cId="413434796" sldId="9611"/>
            <ac:picMk id="9" creationId="{1F5BD609-9100-116B-5CCE-FD2D072783CD}"/>
          </ac:picMkLst>
        </pc:picChg>
        <pc:picChg chg="add mod">
          <ac:chgData name="Vincent LE MAU DE TALANCE" userId="bb1949b3-2121-4f29-b37f-71968d5094ba" providerId="ADAL" clId="{0142A6C3-0381-45B0-9E1E-B867169E54ED}" dt="2025-01-31T13:38:39.241" v="3062" actId="1076"/>
          <ac:picMkLst>
            <pc:docMk/>
            <pc:sldMk cId="413434796" sldId="9611"/>
            <ac:picMk id="11" creationId="{F6CA2859-003C-6FB2-2071-EE4498510CF9}"/>
          </ac:picMkLst>
        </pc:picChg>
      </pc:sldChg>
      <pc:sldChg chg="modSp mod">
        <pc:chgData name="Vincent LE MAU DE TALANCE" userId="bb1949b3-2121-4f29-b37f-71968d5094ba" providerId="ADAL" clId="{0142A6C3-0381-45B0-9E1E-B867169E54ED}" dt="2025-01-09T09:42:31.792" v="382" actId="20577"/>
        <pc:sldMkLst>
          <pc:docMk/>
          <pc:sldMk cId="3030370083" sldId="9614"/>
        </pc:sldMkLst>
        <pc:spChg chg="mod">
          <ac:chgData name="Vincent LE MAU DE TALANCE" userId="bb1949b3-2121-4f29-b37f-71968d5094ba" providerId="ADAL" clId="{0142A6C3-0381-45B0-9E1E-B867169E54ED}" dt="2025-01-09T09:42:31.792" v="382" actId="20577"/>
          <ac:spMkLst>
            <pc:docMk/>
            <pc:sldMk cId="3030370083" sldId="9614"/>
            <ac:spMk id="3" creationId="{F694B155-ED6D-03E7-501D-C54F12601EDF}"/>
          </ac:spMkLst>
        </pc:spChg>
      </pc:sldChg>
      <pc:sldChg chg="addSp delSp modSp mod">
        <pc:chgData name="Vincent LE MAU DE TALANCE" userId="bb1949b3-2121-4f29-b37f-71968d5094ba" providerId="ADAL" clId="{0142A6C3-0381-45B0-9E1E-B867169E54ED}" dt="2025-01-31T13:43:48.444" v="3096" actId="1076"/>
        <pc:sldMkLst>
          <pc:docMk/>
          <pc:sldMk cId="115838808" sldId="9615"/>
        </pc:sldMkLst>
        <pc:spChg chg="add del">
          <ac:chgData name="Vincent LE MAU DE TALANCE" userId="bb1949b3-2121-4f29-b37f-71968d5094ba" providerId="ADAL" clId="{0142A6C3-0381-45B0-9E1E-B867169E54ED}" dt="2025-01-31T13:42:41.418" v="3081" actId="478"/>
          <ac:spMkLst>
            <pc:docMk/>
            <pc:sldMk cId="115838808" sldId="9615"/>
            <ac:spMk id="10" creationId="{8B1417B2-43A5-0830-D203-25EE67E00544}"/>
          </ac:spMkLst>
        </pc:spChg>
        <pc:graphicFrameChg chg="add mod">
          <ac:chgData name="Vincent LE MAU DE TALANCE" userId="bb1949b3-2121-4f29-b37f-71968d5094ba" providerId="ADAL" clId="{0142A6C3-0381-45B0-9E1E-B867169E54ED}" dt="2025-01-31T13:43:24.827" v="3082"/>
          <ac:graphicFrameMkLst>
            <pc:docMk/>
            <pc:sldMk cId="115838808" sldId="9615"/>
            <ac:graphicFrameMk id="11" creationId="{01E2DE2E-9CF0-F672-40F5-41608C9B64B5}"/>
          </ac:graphicFrameMkLst>
        </pc:graphicFrameChg>
        <pc:picChg chg="add del mod modCrop">
          <ac:chgData name="Vincent LE MAU DE TALANCE" userId="bb1949b3-2121-4f29-b37f-71968d5094ba" providerId="ADAL" clId="{0142A6C3-0381-45B0-9E1E-B867169E54ED}" dt="2025-01-31T13:43:31.004" v="3087" actId="478"/>
          <ac:picMkLst>
            <pc:docMk/>
            <pc:sldMk cId="115838808" sldId="9615"/>
            <ac:picMk id="3" creationId="{1DC4392F-842D-BDCB-BEFA-E7A75E8A1C7A}"/>
          </ac:picMkLst>
        </pc:picChg>
        <pc:picChg chg="add del mod modCrop">
          <ac:chgData name="Vincent LE MAU DE TALANCE" userId="bb1949b3-2121-4f29-b37f-71968d5094ba" providerId="ADAL" clId="{0142A6C3-0381-45B0-9E1E-B867169E54ED}" dt="2025-01-31T13:43:32.466" v="3089" actId="478"/>
          <ac:picMkLst>
            <pc:docMk/>
            <pc:sldMk cId="115838808" sldId="9615"/>
            <ac:picMk id="6" creationId="{2C02226D-A2C8-7E6C-4B15-E3FA57E03D21}"/>
          </ac:picMkLst>
        </pc:picChg>
        <pc:picChg chg="del mod modCrop">
          <ac:chgData name="Vincent LE MAU DE TALANCE" userId="bb1949b3-2121-4f29-b37f-71968d5094ba" providerId="ADAL" clId="{0142A6C3-0381-45B0-9E1E-B867169E54ED}" dt="2025-01-31T13:43:28.566" v="3085" actId="478"/>
          <ac:picMkLst>
            <pc:docMk/>
            <pc:sldMk cId="115838808" sldId="9615"/>
            <ac:picMk id="9" creationId="{8D7D1449-62B3-86A7-BFD1-D7D0B0612C2D}"/>
          </ac:picMkLst>
        </pc:picChg>
        <pc:picChg chg="add mod">
          <ac:chgData name="Vincent LE MAU DE TALANCE" userId="bb1949b3-2121-4f29-b37f-71968d5094ba" providerId="ADAL" clId="{0142A6C3-0381-45B0-9E1E-B867169E54ED}" dt="2025-01-31T13:43:48.444" v="3096" actId="1076"/>
          <ac:picMkLst>
            <pc:docMk/>
            <pc:sldMk cId="115838808" sldId="9615"/>
            <ac:picMk id="12" creationId="{D51923E3-5D3E-BFCB-AF49-C1A66D0D904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03F871-E157-4F12-A9F2-9E9E6A9CA6B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a:extLst>
              <a:ext uri="{FF2B5EF4-FFF2-40B4-BE49-F238E27FC236}">
                <a16:creationId xmlns:a16="http://schemas.microsoft.com/office/drawing/2014/main" id="{C328FB6A-8C38-4BEB-8A14-8334E5CDDC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F0F1ED-84B6-4DEE-BCE4-6F9907C2E3F5}" type="datetimeFigureOut">
              <a:rPr lang="fr-FR" smtClean="0"/>
              <a:t>31/01/2025</a:t>
            </a:fld>
            <a:endParaRPr lang="fr-FR" dirty="0"/>
          </a:p>
        </p:txBody>
      </p:sp>
      <p:sp>
        <p:nvSpPr>
          <p:cNvPr id="4" name="Espace réservé du pied de page 3">
            <a:extLst>
              <a:ext uri="{FF2B5EF4-FFF2-40B4-BE49-F238E27FC236}">
                <a16:creationId xmlns:a16="http://schemas.microsoft.com/office/drawing/2014/main" id="{3CA7D2F5-6C5A-4059-ABDB-3D06BA8F30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5" name="Espace réservé du numéro de diapositive 4">
            <a:extLst>
              <a:ext uri="{FF2B5EF4-FFF2-40B4-BE49-F238E27FC236}">
                <a16:creationId xmlns:a16="http://schemas.microsoft.com/office/drawing/2014/main" id="{0746468E-5B52-4433-968A-E0457667A2D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4703DB-6E72-4C6A-864B-190D9F6ABC67}" type="slidenum">
              <a:rPr lang="fr-FR" smtClean="0"/>
              <a:t>‹N°›</a:t>
            </a:fld>
            <a:endParaRPr lang="fr-FR" dirty="0"/>
          </a:p>
        </p:txBody>
      </p:sp>
    </p:spTree>
    <p:extLst>
      <p:ext uri="{BB962C8B-B14F-4D97-AF65-F5344CB8AC3E}">
        <p14:creationId xmlns:p14="http://schemas.microsoft.com/office/powerpoint/2010/main" val="1664477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8553F0-F915-49CA-9DAF-51EB3EDB7DD9}" type="datetimeFigureOut">
              <a:rPr lang="fr-FR" smtClean="0"/>
              <a:t>31/01/2025</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1"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4"/>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4"/>
            <a:ext cx="2971800" cy="458787"/>
          </a:xfrm>
          <a:prstGeom prst="rect">
            <a:avLst/>
          </a:prstGeom>
        </p:spPr>
        <p:txBody>
          <a:bodyPr vert="horz" lIns="91440" tIns="45720" rIns="91440" bIns="45720" rtlCol="0" anchor="b"/>
          <a:lstStyle>
            <a:lvl1pPr algn="r">
              <a:defRPr sz="1200"/>
            </a:lvl1pPr>
          </a:lstStyle>
          <a:p>
            <a:fld id="{0E4E999F-E55F-4B13-BF6B-5D3B27637F55}" type="slidenum">
              <a:rPr lang="fr-FR" smtClean="0"/>
              <a:t>‹N°›</a:t>
            </a:fld>
            <a:endParaRPr lang="fr-FR" dirty="0"/>
          </a:p>
        </p:txBody>
      </p:sp>
    </p:spTree>
    <p:extLst>
      <p:ext uri="{BB962C8B-B14F-4D97-AF65-F5344CB8AC3E}">
        <p14:creationId xmlns:p14="http://schemas.microsoft.com/office/powerpoint/2010/main" val="351976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35650BF-8CAA-4EAC-9D12-6561529E8589}" type="slidenum">
              <a:rPr lang="fr-FR" smtClean="0"/>
              <a:t>1</a:t>
            </a:fld>
            <a:endParaRPr lang="fr-FR" dirty="0"/>
          </a:p>
        </p:txBody>
      </p:sp>
    </p:spTree>
    <p:extLst>
      <p:ext uri="{BB962C8B-B14F-4D97-AF65-F5344CB8AC3E}">
        <p14:creationId xmlns:p14="http://schemas.microsoft.com/office/powerpoint/2010/main" val="955703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10</a:t>
            </a:fld>
            <a:endParaRPr lang="fr-FR" dirty="0"/>
          </a:p>
        </p:txBody>
      </p:sp>
    </p:spTree>
    <p:extLst>
      <p:ext uri="{BB962C8B-B14F-4D97-AF65-F5344CB8AC3E}">
        <p14:creationId xmlns:p14="http://schemas.microsoft.com/office/powerpoint/2010/main" val="3957441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11</a:t>
            </a:fld>
            <a:endParaRPr lang="fr-FR" dirty="0"/>
          </a:p>
        </p:txBody>
      </p:sp>
    </p:spTree>
    <p:extLst>
      <p:ext uri="{BB962C8B-B14F-4D97-AF65-F5344CB8AC3E}">
        <p14:creationId xmlns:p14="http://schemas.microsoft.com/office/powerpoint/2010/main" val="885612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12</a:t>
            </a:fld>
            <a:endParaRPr lang="fr-FR" dirty="0"/>
          </a:p>
        </p:txBody>
      </p:sp>
    </p:spTree>
    <p:extLst>
      <p:ext uri="{BB962C8B-B14F-4D97-AF65-F5344CB8AC3E}">
        <p14:creationId xmlns:p14="http://schemas.microsoft.com/office/powerpoint/2010/main" val="2432793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15</a:t>
            </a:fld>
            <a:endParaRPr lang="fr-FR" dirty="0"/>
          </a:p>
        </p:txBody>
      </p:sp>
    </p:spTree>
    <p:extLst>
      <p:ext uri="{BB962C8B-B14F-4D97-AF65-F5344CB8AC3E}">
        <p14:creationId xmlns:p14="http://schemas.microsoft.com/office/powerpoint/2010/main" val="1920009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17</a:t>
            </a:fld>
            <a:endParaRPr lang="fr-FR" dirty="0"/>
          </a:p>
        </p:txBody>
      </p:sp>
    </p:spTree>
    <p:extLst>
      <p:ext uri="{BB962C8B-B14F-4D97-AF65-F5344CB8AC3E}">
        <p14:creationId xmlns:p14="http://schemas.microsoft.com/office/powerpoint/2010/main" val="2661235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0B02D-1F23-FC97-CCEF-08130B2DF6C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919FC1F-632E-2461-AEB1-6863890F330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8B0E5DA-3F8F-1F4F-8558-300A81A6DE2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7B7D859-140F-7320-81F4-A1C9B30BC54D}"/>
              </a:ext>
            </a:extLst>
          </p:cNvPr>
          <p:cNvSpPr>
            <a:spLocks noGrp="1"/>
          </p:cNvSpPr>
          <p:nvPr>
            <p:ph type="sldNum" sz="quarter" idx="5"/>
          </p:nvPr>
        </p:nvSpPr>
        <p:spPr/>
        <p:txBody>
          <a:bodyPr/>
          <a:lstStyle/>
          <a:p>
            <a:fld id="{0E4E999F-E55F-4B13-BF6B-5D3B27637F55}" type="slidenum">
              <a:rPr lang="fr-FR" smtClean="0"/>
              <a:t>18</a:t>
            </a:fld>
            <a:endParaRPr lang="fr-FR" dirty="0"/>
          </a:p>
        </p:txBody>
      </p:sp>
    </p:spTree>
    <p:extLst>
      <p:ext uri="{BB962C8B-B14F-4D97-AF65-F5344CB8AC3E}">
        <p14:creationId xmlns:p14="http://schemas.microsoft.com/office/powerpoint/2010/main" val="3843788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C5578-A0F3-9E39-56B1-244A7847E33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ABDE1EE-1EE0-3D6E-9837-EC8E1772D84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8218352-8A76-9625-0054-D514E243E96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4CD129E-03E6-CB86-5556-87CB78CF1FF7}"/>
              </a:ext>
            </a:extLst>
          </p:cNvPr>
          <p:cNvSpPr>
            <a:spLocks noGrp="1"/>
          </p:cNvSpPr>
          <p:nvPr>
            <p:ph type="sldNum" sz="quarter" idx="5"/>
          </p:nvPr>
        </p:nvSpPr>
        <p:spPr/>
        <p:txBody>
          <a:bodyPr/>
          <a:lstStyle/>
          <a:p>
            <a:fld id="{0E4E999F-E55F-4B13-BF6B-5D3B27637F55}" type="slidenum">
              <a:rPr lang="fr-FR" smtClean="0"/>
              <a:t>19</a:t>
            </a:fld>
            <a:endParaRPr lang="fr-FR" dirty="0"/>
          </a:p>
        </p:txBody>
      </p:sp>
    </p:spTree>
    <p:extLst>
      <p:ext uri="{BB962C8B-B14F-4D97-AF65-F5344CB8AC3E}">
        <p14:creationId xmlns:p14="http://schemas.microsoft.com/office/powerpoint/2010/main" val="4684122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86B6F-18B6-C0E7-224F-30E78563D91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D7B00CC-3486-A487-34F4-AE6CB45DF5A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0D25D22-DEB3-4438-8BF5-3FBA1483B21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1AFF17C-FDCF-AA54-723E-125FE18964DE}"/>
              </a:ext>
            </a:extLst>
          </p:cNvPr>
          <p:cNvSpPr>
            <a:spLocks noGrp="1"/>
          </p:cNvSpPr>
          <p:nvPr>
            <p:ph type="sldNum" sz="quarter" idx="5"/>
          </p:nvPr>
        </p:nvSpPr>
        <p:spPr/>
        <p:txBody>
          <a:bodyPr/>
          <a:lstStyle/>
          <a:p>
            <a:fld id="{0E4E999F-E55F-4B13-BF6B-5D3B27637F55}" type="slidenum">
              <a:rPr lang="fr-FR" smtClean="0"/>
              <a:t>20</a:t>
            </a:fld>
            <a:endParaRPr lang="fr-FR" dirty="0"/>
          </a:p>
        </p:txBody>
      </p:sp>
    </p:spTree>
    <p:extLst>
      <p:ext uri="{BB962C8B-B14F-4D97-AF65-F5344CB8AC3E}">
        <p14:creationId xmlns:p14="http://schemas.microsoft.com/office/powerpoint/2010/main" val="241011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21</a:t>
            </a:fld>
            <a:endParaRPr lang="fr-FR" dirty="0"/>
          </a:p>
        </p:txBody>
      </p:sp>
    </p:spTree>
    <p:extLst>
      <p:ext uri="{BB962C8B-B14F-4D97-AF65-F5344CB8AC3E}">
        <p14:creationId xmlns:p14="http://schemas.microsoft.com/office/powerpoint/2010/main" val="1427135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E18D3-0632-1EB7-E298-2CD312BA669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231AE63-14D4-71DE-B3ED-9170B4F502B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F7614CC-3622-8052-1BC1-E2E298DB0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853BE3E-7A2C-E61F-EB81-B824E6C5C99D}"/>
              </a:ext>
            </a:extLst>
          </p:cNvPr>
          <p:cNvSpPr>
            <a:spLocks noGrp="1"/>
          </p:cNvSpPr>
          <p:nvPr>
            <p:ph type="sldNum" sz="quarter" idx="5"/>
          </p:nvPr>
        </p:nvSpPr>
        <p:spPr/>
        <p:txBody>
          <a:bodyPr/>
          <a:lstStyle/>
          <a:p>
            <a:fld id="{0E4E999F-E55F-4B13-BF6B-5D3B27637F55}" type="slidenum">
              <a:rPr lang="fr-FR" smtClean="0"/>
              <a:t>22</a:t>
            </a:fld>
            <a:endParaRPr lang="fr-FR" dirty="0"/>
          </a:p>
        </p:txBody>
      </p:sp>
    </p:spTree>
    <p:extLst>
      <p:ext uri="{BB962C8B-B14F-4D97-AF65-F5344CB8AC3E}">
        <p14:creationId xmlns:p14="http://schemas.microsoft.com/office/powerpoint/2010/main" val="967001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2</a:t>
            </a:fld>
            <a:endParaRPr lang="fr-FR" dirty="0"/>
          </a:p>
        </p:txBody>
      </p:sp>
    </p:spTree>
    <p:extLst>
      <p:ext uri="{BB962C8B-B14F-4D97-AF65-F5344CB8AC3E}">
        <p14:creationId xmlns:p14="http://schemas.microsoft.com/office/powerpoint/2010/main" val="17784906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97708-532D-79C3-0B67-E9BF3E24BB5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F76CFBA-9FEA-9868-71C5-71DCC557F81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A71AB77-D2B1-1F9E-EDC9-08E661EE369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CB7BAF4-7B85-1D42-34A2-4CF413ADA73F}"/>
              </a:ext>
            </a:extLst>
          </p:cNvPr>
          <p:cNvSpPr>
            <a:spLocks noGrp="1"/>
          </p:cNvSpPr>
          <p:nvPr>
            <p:ph type="sldNum" sz="quarter" idx="5"/>
          </p:nvPr>
        </p:nvSpPr>
        <p:spPr/>
        <p:txBody>
          <a:bodyPr/>
          <a:lstStyle/>
          <a:p>
            <a:fld id="{0E4E999F-E55F-4B13-BF6B-5D3B27637F55}" type="slidenum">
              <a:rPr lang="fr-FR" smtClean="0"/>
              <a:t>23</a:t>
            </a:fld>
            <a:endParaRPr lang="fr-FR" dirty="0"/>
          </a:p>
        </p:txBody>
      </p:sp>
    </p:spTree>
    <p:extLst>
      <p:ext uri="{BB962C8B-B14F-4D97-AF65-F5344CB8AC3E}">
        <p14:creationId xmlns:p14="http://schemas.microsoft.com/office/powerpoint/2010/main" val="803868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DDFFD-7AE1-769F-1E4F-98636AB6380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7DD9E40-4253-9255-14AC-BEBCFEB0493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A0C036A-BB55-15D0-1F07-BC2B5A75321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1F53A8C-E2C0-A490-46A3-9640630CC68F}"/>
              </a:ext>
            </a:extLst>
          </p:cNvPr>
          <p:cNvSpPr>
            <a:spLocks noGrp="1"/>
          </p:cNvSpPr>
          <p:nvPr>
            <p:ph type="sldNum" sz="quarter" idx="5"/>
          </p:nvPr>
        </p:nvSpPr>
        <p:spPr/>
        <p:txBody>
          <a:bodyPr/>
          <a:lstStyle/>
          <a:p>
            <a:fld id="{0E4E999F-E55F-4B13-BF6B-5D3B27637F55}" type="slidenum">
              <a:rPr lang="fr-FR" smtClean="0"/>
              <a:t>24</a:t>
            </a:fld>
            <a:endParaRPr lang="fr-FR" dirty="0"/>
          </a:p>
        </p:txBody>
      </p:sp>
    </p:spTree>
    <p:extLst>
      <p:ext uri="{BB962C8B-B14F-4D97-AF65-F5344CB8AC3E}">
        <p14:creationId xmlns:p14="http://schemas.microsoft.com/office/powerpoint/2010/main" val="9122509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64F0C-7AA1-E36E-7CAB-28882048F43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65C9427-AE01-3D6F-E525-513A97F7834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ACC552A-7B81-E2AB-6691-31C59FAFB89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CEE7131-86AF-9EE9-3E50-E2794C3530B6}"/>
              </a:ext>
            </a:extLst>
          </p:cNvPr>
          <p:cNvSpPr>
            <a:spLocks noGrp="1"/>
          </p:cNvSpPr>
          <p:nvPr>
            <p:ph type="sldNum" sz="quarter" idx="5"/>
          </p:nvPr>
        </p:nvSpPr>
        <p:spPr/>
        <p:txBody>
          <a:bodyPr/>
          <a:lstStyle/>
          <a:p>
            <a:fld id="{0E4E999F-E55F-4B13-BF6B-5D3B27637F55}" type="slidenum">
              <a:rPr lang="fr-FR" smtClean="0"/>
              <a:t>25</a:t>
            </a:fld>
            <a:endParaRPr lang="fr-FR" dirty="0"/>
          </a:p>
        </p:txBody>
      </p:sp>
    </p:spTree>
    <p:extLst>
      <p:ext uri="{BB962C8B-B14F-4D97-AF65-F5344CB8AC3E}">
        <p14:creationId xmlns:p14="http://schemas.microsoft.com/office/powerpoint/2010/main" val="2955964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B1958-FF9E-336E-E783-5EEEF7028FF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F5D4C2B-DE25-10D3-6B12-29DF6126FE1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3DA8D52-3429-057E-FB87-EAE1DA6128D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34E186E-4152-B582-D674-807794D44CAC}"/>
              </a:ext>
            </a:extLst>
          </p:cNvPr>
          <p:cNvSpPr>
            <a:spLocks noGrp="1"/>
          </p:cNvSpPr>
          <p:nvPr>
            <p:ph type="sldNum" sz="quarter" idx="5"/>
          </p:nvPr>
        </p:nvSpPr>
        <p:spPr/>
        <p:txBody>
          <a:bodyPr/>
          <a:lstStyle/>
          <a:p>
            <a:fld id="{0E4E999F-E55F-4B13-BF6B-5D3B27637F55}" type="slidenum">
              <a:rPr lang="fr-FR" smtClean="0"/>
              <a:t>26</a:t>
            </a:fld>
            <a:endParaRPr lang="fr-FR" dirty="0"/>
          </a:p>
        </p:txBody>
      </p:sp>
    </p:spTree>
    <p:extLst>
      <p:ext uri="{BB962C8B-B14F-4D97-AF65-F5344CB8AC3E}">
        <p14:creationId xmlns:p14="http://schemas.microsoft.com/office/powerpoint/2010/main" val="32702514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7B55C-8100-A074-590E-E39C9906F2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01B8B81-2B05-813F-A736-1401956C207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D3969EE-F3C2-8284-7D6E-4F406520781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E0681DB-F346-6AAC-A37F-F79B5BEC1813}"/>
              </a:ext>
            </a:extLst>
          </p:cNvPr>
          <p:cNvSpPr>
            <a:spLocks noGrp="1"/>
          </p:cNvSpPr>
          <p:nvPr>
            <p:ph type="sldNum" sz="quarter" idx="5"/>
          </p:nvPr>
        </p:nvSpPr>
        <p:spPr/>
        <p:txBody>
          <a:bodyPr/>
          <a:lstStyle/>
          <a:p>
            <a:fld id="{0E4E999F-E55F-4B13-BF6B-5D3B27637F55}" type="slidenum">
              <a:rPr lang="fr-FR" smtClean="0"/>
              <a:t>27</a:t>
            </a:fld>
            <a:endParaRPr lang="fr-FR" dirty="0"/>
          </a:p>
        </p:txBody>
      </p:sp>
    </p:spTree>
    <p:extLst>
      <p:ext uri="{BB962C8B-B14F-4D97-AF65-F5344CB8AC3E}">
        <p14:creationId xmlns:p14="http://schemas.microsoft.com/office/powerpoint/2010/main" val="4038929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2F6F6-C0AA-D48C-1C8A-526C10E809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8B9F2D1-249D-C5C1-4951-B80D0FEFCD5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1CE7BEE-08BE-FE50-1C51-15D7DE07B8C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671023E-DE66-0A28-1100-F167CCCE12F5}"/>
              </a:ext>
            </a:extLst>
          </p:cNvPr>
          <p:cNvSpPr>
            <a:spLocks noGrp="1"/>
          </p:cNvSpPr>
          <p:nvPr>
            <p:ph type="sldNum" sz="quarter" idx="5"/>
          </p:nvPr>
        </p:nvSpPr>
        <p:spPr/>
        <p:txBody>
          <a:bodyPr/>
          <a:lstStyle/>
          <a:p>
            <a:fld id="{0E4E999F-E55F-4B13-BF6B-5D3B27637F55}" type="slidenum">
              <a:rPr lang="fr-FR" smtClean="0"/>
              <a:t>28</a:t>
            </a:fld>
            <a:endParaRPr lang="fr-FR" dirty="0"/>
          </a:p>
        </p:txBody>
      </p:sp>
    </p:spTree>
    <p:extLst>
      <p:ext uri="{BB962C8B-B14F-4D97-AF65-F5344CB8AC3E}">
        <p14:creationId xmlns:p14="http://schemas.microsoft.com/office/powerpoint/2010/main" val="3261300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556F1-3130-F05E-7D88-FC607AF179E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DC69F24-9672-40B2-B7F4-66F558D0D69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5326477-7372-C2C9-4BCD-07D021A4ADC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A9759A9-FDDA-6C14-CF5D-ED5950907833}"/>
              </a:ext>
            </a:extLst>
          </p:cNvPr>
          <p:cNvSpPr>
            <a:spLocks noGrp="1"/>
          </p:cNvSpPr>
          <p:nvPr>
            <p:ph type="sldNum" sz="quarter" idx="5"/>
          </p:nvPr>
        </p:nvSpPr>
        <p:spPr/>
        <p:txBody>
          <a:bodyPr/>
          <a:lstStyle/>
          <a:p>
            <a:fld id="{0E4E999F-E55F-4B13-BF6B-5D3B27637F55}" type="slidenum">
              <a:rPr lang="fr-FR" smtClean="0"/>
              <a:t>29</a:t>
            </a:fld>
            <a:endParaRPr lang="fr-FR" dirty="0"/>
          </a:p>
        </p:txBody>
      </p:sp>
    </p:spTree>
    <p:extLst>
      <p:ext uri="{BB962C8B-B14F-4D97-AF65-F5344CB8AC3E}">
        <p14:creationId xmlns:p14="http://schemas.microsoft.com/office/powerpoint/2010/main" val="32141611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A960D-85D5-66C4-E5A0-B86567C7218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C5194D2-E3D4-01B5-3B04-63B1EBAAE1A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B5CEAD6-5083-D5A6-72A7-559ECB274D0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950861E-5F4B-868A-4C9A-01D76120AB69}"/>
              </a:ext>
            </a:extLst>
          </p:cNvPr>
          <p:cNvSpPr>
            <a:spLocks noGrp="1"/>
          </p:cNvSpPr>
          <p:nvPr>
            <p:ph type="sldNum" sz="quarter" idx="5"/>
          </p:nvPr>
        </p:nvSpPr>
        <p:spPr/>
        <p:txBody>
          <a:bodyPr/>
          <a:lstStyle/>
          <a:p>
            <a:fld id="{0E4E999F-E55F-4B13-BF6B-5D3B27637F55}" type="slidenum">
              <a:rPr lang="fr-FR" smtClean="0"/>
              <a:t>30</a:t>
            </a:fld>
            <a:endParaRPr lang="fr-FR" dirty="0"/>
          </a:p>
        </p:txBody>
      </p:sp>
    </p:spTree>
    <p:extLst>
      <p:ext uri="{BB962C8B-B14F-4D97-AF65-F5344CB8AC3E}">
        <p14:creationId xmlns:p14="http://schemas.microsoft.com/office/powerpoint/2010/main" val="2677783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7F669-FFAA-91BD-FEB6-AD8285E1105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16919C9-EF96-6895-C5AD-44DFA21DE14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DA88E0B-5268-63FA-1EBA-C58D8AF9259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2C13158-52F8-486E-352E-3FFA4AAA05F8}"/>
              </a:ext>
            </a:extLst>
          </p:cNvPr>
          <p:cNvSpPr>
            <a:spLocks noGrp="1"/>
          </p:cNvSpPr>
          <p:nvPr>
            <p:ph type="sldNum" sz="quarter" idx="5"/>
          </p:nvPr>
        </p:nvSpPr>
        <p:spPr/>
        <p:txBody>
          <a:bodyPr/>
          <a:lstStyle/>
          <a:p>
            <a:fld id="{0E4E999F-E55F-4B13-BF6B-5D3B27637F55}" type="slidenum">
              <a:rPr lang="fr-FR" smtClean="0"/>
              <a:t>31</a:t>
            </a:fld>
            <a:endParaRPr lang="fr-FR" dirty="0"/>
          </a:p>
        </p:txBody>
      </p:sp>
    </p:spTree>
    <p:extLst>
      <p:ext uri="{BB962C8B-B14F-4D97-AF65-F5344CB8AC3E}">
        <p14:creationId xmlns:p14="http://schemas.microsoft.com/office/powerpoint/2010/main" val="7596019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43773-21B8-DDEE-94FF-AA377E1AA43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4DC79C1-CC44-DBB0-33AA-87B1A54D451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C3301E6-E978-F1F8-9068-B85DBD44C33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86964A3-1545-1876-E6B5-5B234BFEB633}"/>
              </a:ext>
            </a:extLst>
          </p:cNvPr>
          <p:cNvSpPr>
            <a:spLocks noGrp="1"/>
          </p:cNvSpPr>
          <p:nvPr>
            <p:ph type="sldNum" sz="quarter" idx="5"/>
          </p:nvPr>
        </p:nvSpPr>
        <p:spPr/>
        <p:txBody>
          <a:bodyPr/>
          <a:lstStyle/>
          <a:p>
            <a:fld id="{0E4E999F-E55F-4B13-BF6B-5D3B27637F55}" type="slidenum">
              <a:rPr lang="fr-FR" smtClean="0"/>
              <a:t>32</a:t>
            </a:fld>
            <a:endParaRPr lang="fr-FR" dirty="0"/>
          </a:p>
        </p:txBody>
      </p:sp>
    </p:spTree>
    <p:extLst>
      <p:ext uri="{BB962C8B-B14F-4D97-AF65-F5344CB8AC3E}">
        <p14:creationId xmlns:p14="http://schemas.microsoft.com/office/powerpoint/2010/main" val="1951261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8189A-FBE1-586B-CFE6-58A5AA36C0D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BFDDEF7-30D4-F74E-A4B9-08872BAB20F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0F4E8B8-A625-5953-BD72-CD34001D05F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96ACCC4-EB49-5158-4258-28D2BE2F54C9}"/>
              </a:ext>
            </a:extLst>
          </p:cNvPr>
          <p:cNvSpPr>
            <a:spLocks noGrp="1"/>
          </p:cNvSpPr>
          <p:nvPr>
            <p:ph type="sldNum" sz="quarter" idx="5"/>
          </p:nvPr>
        </p:nvSpPr>
        <p:spPr/>
        <p:txBody>
          <a:bodyPr/>
          <a:lstStyle/>
          <a:p>
            <a:fld id="{0E4E999F-E55F-4B13-BF6B-5D3B27637F55}" type="slidenum">
              <a:rPr lang="fr-FR" smtClean="0"/>
              <a:t>3</a:t>
            </a:fld>
            <a:endParaRPr lang="fr-FR" dirty="0"/>
          </a:p>
        </p:txBody>
      </p:sp>
    </p:spTree>
    <p:extLst>
      <p:ext uri="{BB962C8B-B14F-4D97-AF65-F5344CB8AC3E}">
        <p14:creationId xmlns:p14="http://schemas.microsoft.com/office/powerpoint/2010/main" val="39183949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E7452-A9CA-F306-55E6-9D00DE8DC12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BA786FF-735D-315B-C38B-BAE25901E13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C35704D-4DC9-1B51-4B5B-799601F286D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EC03757-EA97-4D32-B738-060DE8C403BC}"/>
              </a:ext>
            </a:extLst>
          </p:cNvPr>
          <p:cNvSpPr>
            <a:spLocks noGrp="1"/>
          </p:cNvSpPr>
          <p:nvPr>
            <p:ph type="sldNum" sz="quarter" idx="5"/>
          </p:nvPr>
        </p:nvSpPr>
        <p:spPr/>
        <p:txBody>
          <a:bodyPr/>
          <a:lstStyle/>
          <a:p>
            <a:fld id="{0E4E999F-E55F-4B13-BF6B-5D3B27637F55}" type="slidenum">
              <a:rPr lang="fr-FR" smtClean="0"/>
              <a:t>33</a:t>
            </a:fld>
            <a:endParaRPr lang="fr-FR" dirty="0"/>
          </a:p>
        </p:txBody>
      </p:sp>
    </p:spTree>
    <p:extLst>
      <p:ext uri="{BB962C8B-B14F-4D97-AF65-F5344CB8AC3E}">
        <p14:creationId xmlns:p14="http://schemas.microsoft.com/office/powerpoint/2010/main" val="7899480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96C98E-C13C-844B-B5C5-6143A0407D9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C3EC4E2-C8AF-58DD-32D9-A491C4EB9BC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3E57D9F-F46B-5FBA-DAB7-5AB97042694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36F0728-7214-E196-078A-C370F92B6707}"/>
              </a:ext>
            </a:extLst>
          </p:cNvPr>
          <p:cNvSpPr>
            <a:spLocks noGrp="1"/>
          </p:cNvSpPr>
          <p:nvPr>
            <p:ph type="sldNum" sz="quarter" idx="5"/>
          </p:nvPr>
        </p:nvSpPr>
        <p:spPr/>
        <p:txBody>
          <a:bodyPr/>
          <a:lstStyle/>
          <a:p>
            <a:fld id="{0E4E999F-E55F-4B13-BF6B-5D3B27637F55}" type="slidenum">
              <a:rPr lang="fr-FR" smtClean="0"/>
              <a:t>34</a:t>
            </a:fld>
            <a:endParaRPr lang="fr-FR" dirty="0"/>
          </a:p>
        </p:txBody>
      </p:sp>
    </p:spTree>
    <p:extLst>
      <p:ext uri="{BB962C8B-B14F-4D97-AF65-F5344CB8AC3E}">
        <p14:creationId xmlns:p14="http://schemas.microsoft.com/office/powerpoint/2010/main" val="36616025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63E16-5486-56E2-F5BD-D16EAA6AB3A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547E1AE-D8CA-DA58-07EB-B299F35B9F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7A17D90-C95C-C331-254C-71D005F4A8C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CDC0DA1-03C1-75BD-1D9A-5D4E4DDA9D11}"/>
              </a:ext>
            </a:extLst>
          </p:cNvPr>
          <p:cNvSpPr>
            <a:spLocks noGrp="1"/>
          </p:cNvSpPr>
          <p:nvPr>
            <p:ph type="sldNum" sz="quarter" idx="5"/>
          </p:nvPr>
        </p:nvSpPr>
        <p:spPr/>
        <p:txBody>
          <a:bodyPr/>
          <a:lstStyle/>
          <a:p>
            <a:fld id="{0E4E999F-E55F-4B13-BF6B-5D3B27637F55}" type="slidenum">
              <a:rPr lang="fr-FR" smtClean="0"/>
              <a:t>35</a:t>
            </a:fld>
            <a:endParaRPr lang="fr-FR" dirty="0"/>
          </a:p>
        </p:txBody>
      </p:sp>
    </p:spTree>
    <p:extLst>
      <p:ext uri="{BB962C8B-B14F-4D97-AF65-F5344CB8AC3E}">
        <p14:creationId xmlns:p14="http://schemas.microsoft.com/office/powerpoint/2010/main" val="650865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33C27-E871-94EF-B537-ED26516E830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3B25B4-1A8B-33E9-8F72-E7A071A29B2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D069DD2-30E9-75F2-F563-4CC5BD40FC6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1C0EBF5-B085-A5D7-AD34-953189BBFD5A}"/>
              </a:ext>
            </a:extLst>
          </p:cNvPr>
          <p:cNvSpPr>
            <a:spLocks noGrp="1"/>
          </p:cNvSpPr>
          <p:nvPr>
            <p:ph type="sldNum" sz="quarter" idx="5"/>
          </p:nvPr>
        </p:nvSpPr>
        <p:spPr/>
        <p:txBody>
          <a:bodyPr/>
          <a:lstStyle/>
          <a:p>
            <a:fld id="{0E4E999F-E55F-4B13-BF6B-5D3B27637F55}" type="slidenum">
              <a:rPr lang="fr-FR" smtClean="0"/>
              <a:t>36</a:t>
            </a:fld>
            <a:endParaRPr lang="fr-FR" dirty="0"/>
          </a:p>
        </p:txBody>
      </p:sp>
    </p:spTree>
    <p:extLst>
      <p:ext uri="{BB962C8B-B14F-4D97-AF65-F5344CB8AC3E}">
        <p14:creationId xmlns:p14="http://schemas.microsoft.com/office/powerpoint/2010/main" val="37575833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C0D9D-DCD4-703A-7A61-2C409DBB4F6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48B2278-215A-3960-5C64-A5BAD43BC48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80772B5-8169-811D-5A0B-85EE751F919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D01341A-5EFE-29CF-BEE3-EA4234D7EF71}"/>
              </a:ext>
            </a:extLst>
          </p:cNvPr>
          <p:cNvSpPr>
            <a:spLocks noGrp="1"/>
          </p:cNvSpPr>
          <p:nvPr>
            <p:ph type="sldNum" sz="quarter" idx="5"/>
          </p:nvPr>
        </p:nvSpPr>
        <p:spPr/>
        <p:txBody>
          <a:bodyPr/>
          <a:lstStyle/>
          <a:p>
            <a:fld id="{0E4E999F-E55F-4B13-BF6B-5D3B27637F55}" type="slidenum">
              <a:rPr lang="fr-FR" smtClean="0"/>
              <a:t>37</a:t>
            </a:fld>
            <a:endParaRPr lang="fr-FR" dirty="0"/>
          </a:p>
        </p:txBody>
      </p:sp>
    </p:spTree>
    <p:extLst>
      <p:ext uri="{BB962C8B-B14F-4D97-AF65-F5344CB8AC3E}">
        <p14:creationId xmlns:p14="http://schemas.microsoft.com/office/powerpoint/2010/main" val="15254203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61A8F-B203-4924-AE1A-0F5109C7CF9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49791C7-ABDD-194B-B777-8A041CC0155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8B0435A-A989-1FDE-A4B3-D66BFF2F452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C2E0153-7DEA-A8CD-444F-2AB1FE1EC86C}"/>
              </a:ext>
            </a:extLst>
          </p:cNvPr>
          <p:cNvSpPr>
            <a:spLocks noGrp="1"/>
          </p:cNvSpPr>
          <p:nvPr>
            <p:ph type="sldNum" sz="quarter" idx="5"/>
          </p:nvPr>
        </p:nvSpPr>
        <p:spPr/>
        <p:txBody>
          <a:bodyPr/>
          <a:lstStyle/>
          <a:p>
            <a:fld id="{0E4E999F-E55F-4B13-BF6B-5D3B27637F55}" type="slidenum">
              <a:rPr lang="fr-FR" smtClean="0"/>
              <a:t>38</a:t>
            </a:fld>
            <a:endParaRPr lang="fr-FR" dirty="0"/>
          </a:p>
        </p:txBody>
      </p:sp>
    </p:spTree>
    <p:extLst>
      <p:ext uri="{BB962C8B-B14F-4D97-AF65-F5344CB8AC3E}">
        <p14:creationId xmlns:p14="http://schemas.microsoft.com/office/powerpoint/2010/main" val="5478436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CD676-9FCC-6E4D-D63A-0D03560DD2F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F7D26E3-8D95-E500-FE2B-A6DE4BBD86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241AFE6-2EA4-C1C7-F517-3747FACBB28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61ECDA1-E6FA-85CA-2ABF-720CFDDC2A63}"/>
              </a:ext>
            </a:extLst>
          </p:cNvPr>
          <p:cNvSpPr>
            <a:spLocks noGrp="1"/>
          </p:cNvSpPr>
          <p:nvPr>
            <p:ph type="sldNum" sz="quarter" idx="5"/>
          </p:nvPr>
        </p:nvSpPr>
        <p:spPr/>
        <p:txBody>
          <a:bodyPr/>
          <a:lstStyle/>
          <a:p>
            <a:fld id="{0E4E999F-E55F-4B13-BF6B-5D3B27637F55}" type="slidenum">
              <a:rPr lang="fr-FR" smtClean="0"/>
              <a:t>39</a:t>
            </a:fld>
            <a:endParaRPr lang="fr-FR" dirty="0"/>
          </a:p>
        </p:txBody>
      </p:sp>
    </p:spTree>
    <p:extLst>
      <p:ext uri="{BB962C8B-B14F-4D97-AF65-F5344CB8AC3E}">
        <p14:creationId xmlns:p14="http://schemas.microsoft.com/office/powerpoint/2010/main" val="19762582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C111A-2936-2A3F-BA79-DDF2E220666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C3EC97A-2597-0A47-F11E-3679AE414ED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A3D65E1-BC9F-825B-E99F-60414B2C6A1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7C4B9CE-6AA2-D00A-5CDD-33F7EEBB42B7}"/>
              </a:ext>
            </a:extLst>
          </p:cNvPr>
          <p:cNvSpPr>
            <a:spLocks noGrp="1"/>
          </p:cNvSpPr>
          <p:nvPr>
            <p:ph type="sldNum" sz="quarter" idx="5"/>
          </p:nvPr>
        </p:nvSpPr>
        <p:spPr/>
        <p:txBody>
          <a:bodyPr/>
          <a:lstStyle/>
          <a:p>
            <a:fld id="{0E4E999F-E55F-4B13-BF6B-5D3B27637F55}" type="slidenum">
              <a:rPr lang="fr-FR" smtClean="0"/>
              <a:t>40</a:t>
            </a:fld>
            <a:endParaRPr lang="fr-FR" dirty="0"/>
          </a:p>
        </p:txBody>
      </p:sp>
    </p:spTree>
    <p:extLst>
      <p:ext uri="{BB962C8B-B14F-4D97-AF65-F5344CB8AC3E}">
        <p14:creationId xmlns:p14="http://schemas.microsoft.com/office/powerpoint/2010/main" val="29724124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C4E72-FB75-5555-2FD5-C4B82EE5274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2EC17D-721C-BCB3-13E3-7E99B805C0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CFEA6E0-D1A2-9F5B-D555-384F3AD8BE0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CAB3EAC-C434-EF80-A540-8BE9C623AE38}"/>
              </a:ext>
            </a:extLst>
          </p:cNvPr>
          <p:cNvSpPr>
            <a:spLocks noGrp="1"/>
          </p:cNvSpPr>
          <p:nvPr>
            <p:ph type="sldNum" sz="quarter" idx="5"/>
          </p:nvPr>
        </p:nvSpPr>
        <p:spPr/>
        <p:txBody>
          <a:bodyPr/>
          <a:lstStyle/>
          <a:p>
            <a:fld id="{0E4E999F-E55F-4B13-BF6B-5D3B27637F55}" type="slidenum">
              <a:rPr lang="fr-FR" smtClean="0"/>
              <a:t>41</a:t>
            </a:fld>
            <a:endParaRPr lang="fr-FR" dirty="0"/>
          </a:p>
        </p:txBody>
      </p:sp>
    </p:spTree>
    <p:extLst>
      <p:ext uri="{BB962C8B-B14F-4D97-AF65-F5344CB8AC3E}">
        <p14:creationId xmlns:p14="http://schemas.microsoft.com/office/powerpoint/2010/main" val="40081901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07EBE-AAC5-0200-970D-ECE849D7D2A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8C9D537-BE5B-4A45-9ECA-D8F858BFA74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3FBB27F-AE94-E80F-A7D0-0B07888E9D2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CCF6F78-FD0A-9E78-7CA9-DD1D1EE7C8E2}"/>
              </a:ext>
            </a:extLst>
          </p:cNvPr>
          <p:cNvSpPr>
            <a:spLocks noGrp="1"/>
          </p:cNvSpPr>
          <p:nvPr>
            <p:ph type="sldNum" sz="quarter" idx="5"/>
          </p:nvPr>
        </p:nvSpPr>
        <p:spPr/>
        <p:txBody>
          <a:bodyPr/>
          <a:lstStyle/>
          <a:p>
            <a:fld id="{0E4E999F-E55F-4B13-BF6B-5D3B27637F55}" type="slidenum">
              <a:rPr lang="fr-FR" smtClean="0"/>
              <a:t>42</a:t>
            </a:fld>
            <a:endParaRPr lang="fr-FR" dirty="0"/>
          </a:p>
        </p:txBody>
      </p:sp>
    </p:spTree>
    <p:extLst>
      <p:ext uri="{BB962C8B-B14F-4D97-AF65-F5344CB8AC3E}">
        <p14:creationId xmlns:p14="http://schemas.microsoft.com/office/powerpoint/2010/main" val="4051723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D5274-9265-914E-2AF9-8BB5A1466AB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6BDDE7C-2D3B-7AEB-B5FA-69FABB6808E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F6E7A14-65BE-81A1-6A15-EB5840261C1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E9BEA89-95FB-BC6C-12FB-730F4478CE5F}"/>
              </a:ext>
            </a:extLst>
          </p:cNvPr>
          <p:cNvSpPr>
            <a:spLocks noGrp="1"/>
          </p:cNvSpPr>
          <p:nvPr>
            <p:ph type="sldNum" sz="quarter" idx="5"/>
          </p:nvPr>
        </p:nvSpPr>
        <p:spPr/>
        <p:txBody>
          <a:bodyPr/>
          <a:lstStyle/>
          <a:p>
            <a:fld id="{0E4E999F-E55F-4B13-BF6B-5D3B27637F55}" type="slidenum">
              <a:rPr lang="fr-FR" smtClean="0"/>
              <a:t>4</a:t>
            </a:fld>
            <a:endParaRPr lang="fr-FR" dirty="0"/>
          </a:p>
        </p:txBody>
      </p:sp>
    </p:spTree>
    <p:extLst>
      <p:ext uri="{BB962C8B-B14F-4D97-AF65-F5344CB8AC3E}">
        <p14:creationId xmlns:p14="http://schemas.microsoft.com/office/powerpoint/2010/main" val="7327030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CB152-B650-0298-3820-ADE511A72FC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AA99C5-2F97-9CA3-2712-3851A1C8727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6BE6216-9AE2-AA83-7E88-3B5F6C94BA0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0D17147-2CA6-31DD-AD61-841EF8FAD641}"/>
              </a:ext>
            </a:extLst>
          </p:cNvPr>
          <p:cNvSpPr>
            <a:spLocks noGrp="1"/>
          </p:cNvSpPr>
          <p:nvPr>
            <p:ph type="sldNum" sz="quarter" idx="5"/>
          </p:nvPr>
        </p:nvSpPr>
        <p:spPr/>
        <p:txBody>
          <a:bodyPr/>
          <a:lstStyle/>
          <a:p>
            <a:fld id="{0E4E999F-E55F-4B13-BF6B-5D3B27637F55}" type="slidenum">
              <a:rPr lang="fr-FR" smtClean="0"/>
              <a:t>43</a:t>
            </a:fld>
            <a:endParaRPr lang="fr-FR" dirty="0"/>
          </a:p>
        </p:txBody>
      </p:sp>
    </p:spTree>
    <p:extLst>
      <p:ext uri="{BB962C8B-B14F-4D97-AF65-F5344CB8AC3E}">
        <p14:creationId xmlns:p14="http://schemas.microsoft.com/office/powerpoint/2010/main" val="30709771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3118B-ACAF-C1C7-32B4-2865CB94A9C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CACEE4E-A163-9BE1-3829-5E91F5C782E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4E0A197-82E7-217D-3332-7AB8631DA52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D06A692-0D39-833B-7E4D-427B2AA73D2B}"/>
              </a:ext>
            </a:extLst>
          </p:cNvPr>
          <p:cNvSpPr>
            <a:spLocks noGrp="1"/>
          </p:cNvSpPr>
          <p:nvPr>
            <p:ph type="sldNum" sz="quarter" idx="5"/>
          </p:nvPr>
        </p:nvSpPr>
        <p:spPr/>
        <p:txBody>
          <a:bodyPr/>
          <a:lstStyle/>
          <a:p>
            <a:fld id="{0E4E999F-E55F-4B13-BF6B-5D3B27637F55}" type="slidenum">
              <a:rPr lang="fr-FR" smtClean="0"/>
              <a:t>44</a:t>
            </a:fld>
            <a:endParaRPr lang="fr-FR" dirty="0"/>
          </a:p>
        </p:txBody>
      </p:sp>
    </p:spTree>
    <p:extLst>
      <p:ext uri="{BB962C8B-B14F-4D97-AF65-F5344CB8AC3E}">
        <p14:creationId xmlns:p14="http://schemas.microsoft.com/office/powerpoint/2010/main" val="5601709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88650D-6FEF-1A20-57D5-38AD7B0864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2FB7115-87C9-016A-55D7-60295F16E86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021D69A-A6C7-6C3C-BA06-4AEE8C29BCA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CC05899-9A83-DB81-BCF7-B3499EBF2A19}"/>
              </a:ext>
            </a:extLst>
          </p:cNvPr>
          <p:cNvSpPr>
            <a:spLocks noGrp="1"/>
          </p:cNvSpPr>
          <p:nvPr>
            <p:ph type="sldNum" sz="quarter" idx="5"/>
          </p:nvPr>
        </p:nvSpPr>
        <p:spPr/>
        <p:txBody>
          <a:bodyPr/>
          <a:lstStyle/>
          <a:p>
            <a:fld id="{0E4E999F-E55F-4B13-BF6B-5D3B27637F55}" type="slidenum">
              <a:rPr lang="fr-FR" smtClean="0"/>
              <a:t>45</a:t>
            </a:fld>
            <a:endParaRPr lang="fr-FR" dirty="0"/>
          </a:p>
        </p:txBody>
      </p:sp>
    </p:spTree>
    <p:extLst>
      <p:ext uri="{BB962C8B-B14F-4D97-AF65-F5344CB8AC3E}">
        <p14:creationId xmlns:p14="http://schemas.microsoft.com/office/powerpoint/2010/main" val="27818749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0526A-FB45-B7E3-7741-1242B20023D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B1669C1-177F-43B6-2FAC-54D33F571EF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30B6C62-D64A-1C79-54CA-887ED4287BE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326978A-5CB8-6A82-B738-944FDFB7BF53}"/>
              </a:ext>
            </a:extLst>
          </p:cNvPr>
          <p:cNvSpPr>
            <a:spLocks noGrp="1"/>
          </p:cNvSpPr>
          <p:nvPr>
            <p:ph type="sldNum" sz="quarter" idx="5"/>
          </p:nvPr>
        </p:nvSpPr>
        <p:spPr/>
        <p:txBody>
          <a:bodyPr/>
          <a:lstStyle/>
          <a:p>
            <a:fld id="{0E4E999F-E55F-4B13-BF6B-5D3B27637F55}" type="slidenum">
              <a:rPr lang="fr-FR" smtClean="0"/>
              <a:t>46</a:t>
            </a:fld>
            <a:endParaRPr lang="fr-FR" dirty="0"/>
          </a:p>
        </p:txBody>
      </p:sp>
    </p:spTree>
    <p:extLst>
      <p:ext uri="{BB962C8B-B14F-4D97-AF65-F5344CB8AC3E}">
        <p14:creationId xmlns:p14="http://schemas.microsoft.com/office/powerpoint/2010/main" val="26141099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47</a:t>
            </a:fld>
            <a:endParaRPr lang="fr-FR" dirty="0"/>
          </a:p>
        </p:txBody>
      </p:sp>
    </p:spTree>
    <p:extLst>
      <p:ext uri="{BB962C8B-B14F-4D97-AF65-F5344CB8AC3E}">
        <p14:creationId xmlns:p14="http://schemas.microsoft.com/office/powerpoint/2010/main" val="17915603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959C4-EB96-9BF4-79BC-14931DA31FC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C06AEF2-3E9B-262A-8CD9-7CB6600C3C5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FFAC603-2A88-8EDE-95B3-ECE015D1D55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3D1AE37-5270-843C-E5BE-E5A7F36E90E1}"/>
              </a:ext>
            </a:extLst>
          </p:cNvPr>
          <p:cNvSpPr>
            <a:spLocks noGrp="1"/>
          </p:cNvSpPr>
          <p:nvPr>
            <p:ph type="sldNum" sz="quarter" idx="5"/>
          </p:nvPr>
        </p:nvSpPr>
        <p:spPr/>
        <p:txBody>
          <a:bodyPr/>
          <a:lstStyle/>
          <a:p>
            <a:fld id="{0E4E999F-E55F-4B13-BF6B-5D3B27637F55}" type="slidenum">
              <a:rPr lang="fr-FR" smtClean="0"/>
              <a:t>48</a:t>
            </a:fld>
            <a:endParaRPr lang="fr-FR" dirty="0"/>
          </a:p>
        </p:txBody>
      </p:sp>
    </p:spTree>
    <p:extLst>
      <p:ext uri="{BB962C8B-B14F-4D97-AF65-F5344CB8AC3E}">
        <p14:creationId xmlns:p14="http://schemas.microsoft.com/office/powerpoint/2010/main" val="31414134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F77661-8DD9-DCDA-5725-41EE01B51F7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090E37A-4CDD-DC9B-D8FE-817131F68B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F948CEB-24AE-5936-DC83-A297A58E3C4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1BC0017-7425-0E77-D1EC-0C2F8DBF18AE}"/>
              </a:ext>
            </a:extLst>
          </p:cNvPr>
          <p:cNvSpPr>
            <a:spLocks noGrp="1"/>
          </p:cNvSpPr>
          <p:nvPr>
            <p:ph type="sldNum" sz="quarter" idx="5"/>
          </p:nvPr>
        </p:nvSpPr>
        <p:spPr/>
        <p:txBody>
          <a:bodyPr/>
          <a:lstStyle/>
          <a:p>
            <a:fld id="{0E4E999F-E55F-4B13-BF6B-5D3B27637F55}" type="slidenum">
              <a:rPr lang="fr-FR" smtClean="0"/>
              <a:t>49</a:t>
            </a:fld>
            <a:endParaRPr lang="fr-FR" dirty="0"/>
          </a:p>
        </p:txBody>
      </p:sp>
    </p:spTree>
    <p:extLst>
      <p:ext uri="{BB962C8B-B14F-4D97-AF65-F5344CB8AC3E}">
        <p14:creationId xmlns:p14="http://schemas.microsoft.com/office/powerpoint/2010/main" val="22897004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740AD-B1FA-0D53-E517-0D1A5F07399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882ACDE-7AAE-49CD-ADDC-3DA86894418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4DC7490-822F-5E9E-5955-D4E155F18B6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C4CCD5A-2A08-FC2D-B111-97A831188A17}"/>
              </a:ext>
            </a:extLst>
          </p:cNvPr>
          <p:cNvSpPr>
            <a:spLocks noGrp="1"/>
          </p:cNvSpPr>
          <p:nvPr>
            <p:ph type="sldNum" sz="quarter" idx="5"/>
          </p:nvPr>
        </p:nvSpPr>
        <p:spPr/>
        <p:txBody>
          <a:bodyPr/>
          <a:lstStyle/>
          <a:p>
            <a:fld id="{0E4E999F-E55F-4B13-BF6B-5D3B27637F55}" type="slidenum">
              <a:rPr lang="fr-FR" smtClean="0"/>
              <a:t>50</a:t>
            </a:fld>
            <a:endParaRPr lang="fr-FR" dirty="0"/>
          </a:p>
        </p:txBody>
      </p:sp>
    </p:spTree>
    <p:extLst>
      <p:ext uri="{BB962C8B-B14F-4D97-AF65-F5344CB8AC3E}">
        <p14:creationId xmlns:p14="http://schemas.microsoft.com/office/powerpoint/2010/main" val="40422042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35650BF-8CAA-4EAC-9D12-6561529E8589}" type="slidenum">
              <a:rPr lang="fr-FR" smtClean="0"/>
              <a:t>51</a:t>
            </a:fld>
            <a:endParaRPr lang="fr-FR" dirty="0"/>
          </a:p>
        </p:txBody>
      </p:sp>
    </p:spTree>
    <p:extLst>
      <p:ext uri="{BB962C8B-B14F-4D97-AF65-F5344CB8AC3E}">
        <p14:creationId xmlns:p14="http://schemas.microsoft.com/office/powerpoint/2010/main" val="1791282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5</a:t>
            </a:fld>
            <a:endParaRPr lang="fr-FR" dirty="0"/>
          </a:p>
        </p:txBody>
      </p:sp>
    </p:spTree>
    <p:extLst>
      <p:ext uri="{BB962C8B-B14F-4D97-AF65-F5344CB8AC3E}">
        <p14:creationId xmlns:p14="http://schemas.microsoft.com/office/powerpoint/2010/main" val="3937505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6</a:t>
            </a:fld>
            <a:endParaRPr lang="fr-FR" dirty="0"/>
          </a:p>
        </p:txBody>
      </p:sp>
    </p:spTree>
    <p:extLst>
      <p:ext uri="{BB962C8B-B14F-4D97-AF65-F5344CB8AC3E}">
        <p14:creationId xmlns:p14="http://schemas.microsoft.com/office/powerpoint/2010/main" val="3348353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7</a:t>
            </a:fld>
            <a:endParaRPr lang="fr-FR" dirty="0"/>
          </a:p>
        </p:txBody>
      </p:sp>
    </p:spTree>
    <p:extLst>
      <p:ext uri="{BB962C8B-B14F-4D97-AF65-F5344CB8AC3E}">
        <p14:creationId xmlns:p14="http://schemas.microsoft.com/office/powerpoint/2010/main" val="3857296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8</a:t>
            </a:fld>
            <a:endParaRPr lang="fr-FR" dirty="0"/>
          </a:p>
        </p:txBody>
      </p:sp>
    </p:spTree>
    <p:extLst>
      <p:ext uri="{BB962C8B-B14F-4D97-AF65-F5344CB8AC3E}">
        <p14:creationId xmlns:p14="http://schemas.microsoft.com/office/powerpoint/2010/main" val="1730599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4E999F-E55F-4B13-BF6B-5D3B27637F55}" type="slidenum">
              <a:rPr lang="fr-FR" smtClean="0"/>
              <a:t>9</a:t>
            </a:fld>
            <a:endParaRPr lang="fr-FR" dirty="0"/>
          </a:p>
        </p:txBody>
      </p:sp>
    </p:spTree>
    <p:extLst>
      <p:ext uri="{BB962C8B-B14F-4D97-AF65-F5344CB8AC3E}">
        <p14:creationId xmlns:p14="http://schemas.microsoft.com/office/powerpoint/2010/main" val="51778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4267055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2224670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0008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re projet">
    <p:spTree>
      <p:nvGrpSpPr>
        <p:cNvPr id="1" name=""/>
        <p:cNvGrpSpPr/>
        <p:nvPr/>
      </p:nvGrpSpPr>
      <p:grpSpPr>
        <a:xfrm>
          <a:off x="0" y="0"/>
          <a:ext cx="0" cy="0"/>
          <a:chOff x="0" y="0"/>
          <a:chExt cx="0" cy="0"/>
        </a:xfrm>
      </p:grpSpPr>
      <p:sp>
        <p:nvSpPr>
          <p:cNvPr id="10" name="Espace réservé du numéro de diapositive 19"/>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‹N°›</a:t>
            </a:fld>
            <a:endParaRPr lang="fr-FR" dirty="0"/>
          </a:p>
        </p:txBody>
      </p:sp>
      <p:pic>
        <p:nvPicPr>
          <p:cNvPr id="12" name="Image 11">
            <a:extLst>
              <a:ext uri="{FF2B5EF4-FFF2-40B4-BE49-F238E27FC236}">
                <a16:creationId xmlns:a16="http://schemas.microsoft.com/office/drawing/2014/main" id="{F26D73E4-AB43-4EA2-B9D5-867C1F065434}"/>
              </a:ext>
            </a:extLst>
          </p:cNvPr>
          <p:cNvPicPr>
            <a:picLocks noChangeAspect="1"/>
          </p:cNvPicPr>
          <p:nvPr userDrawn="1"/>
        </p:nvPicPr>
        <p:blipFill rotWithShape="1">
          <a:blip r:embed="rId2"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Tree>
    <p:extLst>
      <p:ext uri="{BB962C8B-B14F-4D97-AF65-F5344CB8AC3E}">
        <p14:creationId xmlns:p14="http://schemas.microsoft.com/office/powerpoint/2010/main" val="3629178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bg>
      <p:bgPr>
        <a:solidFill>
          <a:srgbClr val="99BC83"/>
        </a:solid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679060"/>
            <a:ext cx="10363200" cy="1470025"/>
          </a:xfrm>
        </p:spPr>
        <p:txBody>
          <a:bodyPr>
            <a:normAutofit/>
          </a:bodyPr>
          <a:lstStyle>
            <a:lvl1pPr algn="ctr">
              <a:defRPr sz="3200">
                <a:solidFill>
                  <a:schemeClr val="bg1"/>
                </a:solidFill>
                <a:latin typeface="Avenir Heavy"/>
                <a:cs typeface="Avenir Heavy"/>
              </a:defRPr>
            </a:lvl1pPr>
          </a:lstStyle>
          <a:p>
            <a:endParaRPr lang="fr-FR" dirty="0"/>
          </a:p>
        </p:txBody>
      </p:sp>
      <p:sp>
        <p:nvSpPr>
          <p:cNvPr id="3" name="Sous-titre 2"/>
          <p:cNvSpPr>
            <a:spLocks noGrp="1"/>
          </p:cNvSpPr>
          <p:nvPr>
            <p:ph type="subTitle" idx="1"/>
          </p:nvPr>
        </p:nvSpPr>
        <p:spPr>
          <a:xfrm>
            <a:off x="1828800" y="3886200"/>
            <a:ext cx="8534400" cy="1752600"/>
          </a:xfrm>
        </p:spPr>
        <p:txBody>
          <a:bodyPr vert="horz" lIns="91436" tIns="45718" rIns="91436" bIns="45718" rtlCol="0" anchor="ctr">
            <a:normAutofit/>
          </a:bodyPr>
          <a:lstStyle>
            <a:lvl1pPr>
              <a:defRPr lang="fr-FR" sz="3200" b="0">
                <a:solidFill>
                  <a:schemeClr val="bg1"/>
                </a:solidFill>
                <a:latin typeface="Avenir Heavy"/>
                <a:ea typeface="+mj-ea"/>
              </a:defRPr>
            </a:lvl1pPr>
          </a:lstStyle>
          <a:p>
            <a:pPr lvl="0" algn="ctr">
              <a:spcBef>
                <a:spcPct val="0"/>
              </a:spcBef>
              <a:buNone/>
            </a:pPr>
            <a:endParaRPr lang="fr-FR" dirty="0"/>
          </a:p>
        </p:txBody>
      </p:sp>
      <p:sp>
        <p:nvSpPr>
          <p:cNvPr id="4" name="Espace réservé de la date 3"/>
          <p:cNvSpPr>
            <a:spLocks noGrp="1"/>
          </p:cNvSpPr>
          <p:nvPr>
            <p:ph type="dt" sz="half" idx="10"/>
          </p:nvPr>
        </p:nvSpPr>
        <p:spPr/>
        <p:txBody>
          <a:bodyPr/>
          <a:lstStyle/>
          <a:p>
            <a:fld id="{1688FD61-7DA1-374B-AB01-44E6138D8E12}" type="datetime1">
              <a:rPr lang="fr-FR" smtClean="0"/>
              <a:pPr/>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F8D1378-94BA-3240-B6A5-6CDAA997D5A4}" type="slidenum">
              <a:rPr lang="fr-FR" smtClean="0"/>
              <a:pPr/>
              <a:t>‹N°›</a:t>
            </a:fld>
            <a:endParaRPr lang="fr-FR" dirty="0"/>
          </a:p>
        </p:txBody>
      </p:sp>
      <p:cxnSp>
        <p:nvCxnSpPr>
          <p:cNvPr id="8" name="Connecteur droit 7"/>
          <p:cNvCxnSpPr/>
          <p:nvPr userDrawn="1"/>
        </p:nvCxnSpPr>
        <p:spPr>
          <a:xfrm flipV="1">
            <a:off x="11912580" y="6356351"/>
            <a:ext cx="0" cy="508664"/>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066349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normAutofit/>
          </a:bodyPr>
          <a:lstStyle>
            <a:lvl1pPr>
              <a:defRPr sz="2667"/>
            </a:lvl1pPr>
          </a:lstStyle>
          <a:p>
            <a:r>
              <a:rPr lang="fr-FR" dirty="0"/>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FD342E1-35EF-C246-90F8-1D6871F79904}" type="datetime1">
              <a:rPr lang="fr-FR" smtClean="0"/>
              <a:pPr/>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a:xfrm>
            <a:off x="9011840" y="6232228"/>
            <a:ext cx="2844800" cy="365125"/>
          </a:xfrm>
        </p:spPr>
        <p:txBody>
          <a:bodyPr/>
          <a:lstStyle/>
          <a:p>
            <a:fld id="{FF8D1378-94BA-3240-B6A5-6CDAA997D5A4}" type="slidenum">
              <a:rPr lang="fr-FR" smtClean="0"/>
              <a:pPr/>
              <a:t>‹N°›</a:t>
            </a:fld>
            <a:endParaRPr lang="fr-FR" dirty="0"/>
          </a:p>
        </p:txBody>
      </p:sp>
      <p:cxnSp>
        <p:nvCxnSpPr>
          <p:cNvPr id="8" name="Connecteur droit 7"/>
          <p:cNvCxnSpPr/>
          <p:nvPr userDrawn="1"/>
        </p:nvCxnSpPr>
        <p:spPr>
          <a:xfrm flipV="1">
            <a:off x="11912580" y="6356351"/>
            <a:ext cx="0" cy="508664"/>
          </a:xfrm>
          <a:prstGeom prst="line">
            <a:avLst/>
          </a:prstGeom>
        </p:spPr>
        <p:style>
          <a:lnRef idx="1">
            <a:schemeClr val="accent3"/>
          </a:lnRef>
          <a:fillRef idx="0">
            <a:schemeClr val="accent3"/>
          </a:fillRef>
          <a:effectRef idx="0">
            <a:schemeClr val="accent3"/>
          </a:effectRef>
          <a:fontRef idx="minor">
            <a:schemeClr val="tx1"/>
          </a:fontRef>
        </p:style>
      </p:cxnSp>
      <p:cxnSp>
        <p:nvCxnSpPr>
          <p:cNvPr id="10" name="Connecteur droit 9"/>
          <p:cNvCxnSpPr/>
          <p:nvPr userDrawn="1"/>
        </p:nvCxnSpPr>
        <p:spPr>
          <a:xfrm>
            <a:off x="0" y="1124744"/>
            <a:ext cx="12192000" cy="0"/>
          </a:xfrm>
          <a:prstGeom prst="line">
            <a:avLst/>
          </a:prstGeom>
          <a:ln w="19050" cmpd="sng">
            <a:solidFill>
              <a:srgbClr val="99BC83"/>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74479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p>
            <a:r>
              <a:rPr lang="fr-FR" dirty="0"/>
              <a:t>CLIQUEZ ET MODIFIEZ LE TITRE</a:t>
            </a:r>
          </a:p>
        </p:txBody>
      </p:sp>
      <p:sp>
        <p:nvSpPr>
          <p:cNvPr id="3" name="Espace réservé du contenu 2"/>
          <p:cNvSpPr>
            <a:spLocks noGrp="1"/>
          </p:cNvSpPr>
          <p:nvPr>
            <p:ph sz="half" idx="1"/>
          </p:nvPr>
        </p:nvSpPr>
        <p:spPr>
          <a:xfrm>
            <a:off x="609600" y="1268761"/>
            <a:ext cx="5384800" cy="4525963"/>
          </a:xfrm>
        </p:spPr>
        <p:txBody>
          <a:bodyPr>
            <a:normAutofit/>
          </a:bodyPr>
          <a:lstStyle>
            <a:lvl1pPr>
              <a:defRPr sz="1867"/>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p:cNvSpPr>
            <a:spLocks noGrp="1"/>
          </p:cNvSpPr>
          <p:nvPr>
            <p:ph sz="half" idx="2"/>
          </p:nvPr>
        </p:nvSpPr>
        <p:spPr>
          <a:xfrm>
            <a:off x="6197600" y="1268761"/>
            <a:ext cx="5384800" cy="4525963"/>
          </a:xfrm>
        </p:spPr>
        <p:txBody>
          <a:bodyPr>
            <a:normAutofit/>
          </a:bodyPr>
          <a:lstStyle>
            <a:lvl1pPr>
              <a:defRPr sz="1867"/>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e la date 4"/>
          <p:cNvSpPr>
            <a:spLocks noGrp="1"/>
          </p:cNvSpPr>
          <p:nvPr>
            <p:ph type="dt" sz="half" idx="10"/>
          </p:nvPr>
        </p:nvSpPr>
        <p:spPr/>
        <p:txBody>
          <a:bodyPr/>
          <a:lstStyle/>
          <a:p>
            <a:fld id="{E71604BC-3B78-944A-A535-9CDF78F05B41}" type="datetime1">
              <a:rPr lang="fr-FR" smtClean="0"/>
              <a:pPr/>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FF8D1378-94BA-3240-B6A5-6CDAA997D5A4}" type="slidenum">
              <a:rPr lang="fr-FR" smtClean="0"/>
              <a:pPr/>
              <a:t>‹N°›</a:t>
            </a:fld>
            <a:endParaRPr lang="fr-FR" dirty="0"/>
          </a:p>
        </p:txBody>
      </p:sp>
      <p:cxnSp>
        <p:nvCxnSpPr>
          <p:cNvPr id="8" name="Connecteur droit 7"/>
          <p:cNvCxnSpPr/>
          <p:nvPr userDrawn="1"/>
        </p:nvCxnSpPr>
        <p:spPr>
          <a:xfrm>
            <a:off x="0" y="1124744"/>
            <a:ext cx="12192000" cy="0"/>
          </a:xfrm>
          <a:prstGeom prst="line">
            <a:avLst/>
          </a:prstGeom>
          <a:ln w="19050" cmpd="sng">
            <a:solidFill>
              <a:srgbClr val="403152"/>
            </a:solidFill>
          </a:ln>
        </p:spPr>
        <p:style>
          <a:lnRef idx="1">
            <a:schemeClr val="dk1"/>
          </a:lnRef>
          <a:fillRef idx="0">
            <a:schemeClr val="dk1"/>
          </a:fillRef>
          <a:effectRef idx="0">
            <a:schemeClr val="dk1"/>
          </a:effectRef>
          <a:fontRef idx="minor">
            <a:schemeClr val="tx1"/>
          </a:fontRef>
        </p:style>
      </p:cxnSp>
      <p:cxnSp>
        <p:nvCxnSpPr>
          <p:cNvPr id="9" name="Connecteur droit 8"/>
          <p:cNvCxnSpPr/>
          <p:nvPr userDrawn="1"/>
        </p:nvCxnSpPr>
        <p:spPr>
          <a:xfrm flipV="1">
            <a:off x="11912580" y="6356351"/>
            <a:ext cx="0" cy="508664"/>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4603795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609600" y="1535113"/>
            <a:ext cx="5386917" cy="639763"/>
          </a:xfrm>
        </p:spPr>
        <p:txBody>
          <a:bodyPr anchor="b"/>
          <a:lstStyle>
            <a:lvl1pPr marL="0" indent="0">
              <a:buNone/>
              <a:defRPr sz="3200" b="1"/>
            </a:lvl1pPr>
            <a:lvl2pPr marL="609555" indent="0">
              <a:buNone/>
              <a:defRPr sz="2667" b="1"/>
            </a:lvl2pPr>
            <a:lvl3pPr marL="1219110" indent="0">
              <a:buNone/>
              <a:defRPr sz="2400" b="1"/>
            </a:lvl3pPr>
            <a:lvl4pPr marL="1828664" indent="0">
              <a:buNone/>
              <a:defRPr sz="2133" b="1"/>
            </a:lvl4pPr>
            <a:lvl5pPr marL="2438218" indent="0">
              <a:buNone/>
              <a:defRPr sz="2133" b="1"/>
            </a:lvl5pPr>
            <a:lvl6pPr marL="3047772" indent="0">
              <a:buNone/>
              <a:defRPr sz="2133" b="1"/>
            </a:lvl6pPr>
            <a:lvl7pPr marL="3657327" indent="0">
              <a:buNone/>
              <a:defRPr sz="2133" b="1"/>
            </a:lvl7pPr>
            <a:lvl8pPr marL="4266880" indent="0">
              <a:buNone/>
              <a:defRPr sz="2133" b="1"/>
            </a:lvl8pPr>
            <a:lvl9pPr marL="4876435" indent="0">
              <a:buNone/>
              <a:defRPr sz="2133" b="1"/>
            </a:lvl9pPr>
          </a:lstStyle>
          <a:p>
            <a:pPr lvl="0"/>
            <a:r>
              <a:rPr lang="fr-FR"/>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72" y="1535113"/>
            <a:ext cx="5389033" cy="639763"/>
          </a:xfrm>
        </p:spPr>
        <p:txBody>
          <a:bodyPr anchor="b"/>
          <a:lstStyle>
            <a:lvl1pPr marL="0" indent="0">
              <a:buNone/>
              <a:defRPr sz="3200" b="1"/>
            </a:lvl1pPr>
            <a:lvl2pPr marL="609555" indent="0">
              <a:buNone/>
              <a:defRPr sz="2667" b="1"/>
            </a:lvl2pPr>
            <a:lvl3pPr marL="1219110" indent="0">
              <a:buNone/>
              <a:defRPr sz="2400" b="1"/>
            </a:lvl3pPr>
            <a:lvl4pPr marL="1828664" indent="0">
              <a:buNone/>
              <a:defRPr sz="2133" b="1"/>
            </a:lvl4pPr>
            <a:lvl5pPr marL="2438218" indent="0">
              <a:buNone/>
              <a:defRPr sz="2133" b="1"/>
            </a:lvl5pPr>
            <a:lvl6pPr marL="3047772" indent="0">
              <a:buNone/>
              <a:defRPr sz="2133" b="1"/>
            </a:lvl6pPr>
            <a:lvl7pPr marL="3657327" indent="0">
              <a:buNone/>
              <a:defRPr sz="2133" b="1"/>
            </a:lvl7pPr>
            <a:lvl8pPr marL="4266880" indent="0">
              <a:buNone/>
              <a:defRPr sz="2133" b="1"/>
            </a:lvl8pPr>
            <a:lvl9pPr marL="4876435" indent="0">
              <a:buNone/>
              <a:defRPr sz="2133" b="1"/>
            </a:lvl9pPr>
          </a:lstStyle>
          <a:p>
            <a:pPr lvl="0"/>
            <a:r>
              <a:rPr lang="fr-FR"/>
              <a:t>Cliquez pour modifier les styles du texte du masque</a:t>
            </a:r>
          </a:p>
        </p:txBody>
      </p:sp>
      <p:sp>
        <p:nvSpPr>
          <p:cNvPr id="6" name="Espace réservé du contenu 5"/>
          <p:cNvSpPr>
            <a:spLocks noGrp="1"/>
          </p:cNvSpPr>
          <p:nvPr>
            <p:ph sz="quarter" idx="4"/>
          </p:nvPr>
        </p:nvSpPr>
        <p:spPr>
          <a:xfrm>
            <a:off x="6193372"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37CD7BC0-D545-8D43-80C8-A7E35CC350E5}" type="datetime1">
              <a:rPr lang="fr-FR" smtClean="0"/>
              <a:pPr/>
              <a:t>31/01/2025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1854638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67C0F232-BDEF-914A-80B0-FF56B3F5D1A1}" type="datetime1">
              <a:rPr lang="fr-FR" smtClean="0"/>
              <a:pPr/>
              <a:t>31/01/2025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FF8D1378-94BA-3240-B6A5-6CDAA997D5A4}" type="slidenum">
              <a:rPr lang="fr-FR" smtClean="0"/>
              <a:pPr/>
              <a:t>‹N°›</a:t>
            </a:fld>
            <a:endParaRPr lang="fr-FR" dirty="0"/>
          </a:p>
        </p:txBody>
      </p:sp>
      <p:cxnSp>
        <p:nvCxnSpPr>
          <p:cNvPr id="6" name="Connecteur droit 5"/>
          <p:cNvCxnSpPr/>
          <p:nvPr userDrawn="1"/>
        </p:nvCxnSpPr>
        <p:spPr>
          <a:xfrm flipV="1">
            <a:off x="11912580" y="6356351"/>
            <a:ext cx="0" cy="508664"/>
          </a:xfrm>
          <a:prstGeom prst="line">
            <a:avLst/>
          </a:prstGeom>
        </p:spPr>
        <p:style>
          <a:lnRef idx="1">
            <a:schemeClr val="accent3"/>
          </a:lnRef>
          <a:fillRef idx="0">
            <a:schemeClr val="accent3"/>
          </a:fillRef>
          <a:effectRef idx="0">
            <a:schemeClr val="accent3"/>
          </a:effectRef>
          <a:fontRef idx="minor">
            <a:schemeClr val="tx1"/>
          </a:fontRef>
        </p:style>
      </p:cxnSp>
      <p:cxnSp>
        <p:nvCxnSpPr>
          <p:cNvPr id="7" name="Connecteur droit 6"/>
          <p:cNvCxnSpPr/>
          <p:nvPr userDrawn="1"/>
        </p:nvCxnSpPr>
        <p:spPr>
          <a:xfrm flipV="1">
            <a:off x="11912580" y="0"/>
            <a:ext cx="0" cy="508664"/>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7826156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EE825BC-1AA5-1649-8200-CAC02C570F09}" type="datetime1">
              <a:rPr lang="fr-FR" smtClean="0"/>
              <a:pPr/>
              <a:t>31/01/2025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3696235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3" y="273049"/>
            <a:ext cx="4011084" cy="1162051"/>
          </a:xfrm>
        </p:spPr>
        <p:txBody>
          <a:bodyPr anchor="b"/>
          <a:lstStyle>
            <a:lvl1pPr algn="l">
              <a:defRPr sz="2667" b="1"/>
            </a:lvl1pPr>
          </a:lstStyle>
          <a:p>
            <a:r>
              <a:rPr lang="fr-FR"/>
              <a:t>Cliquez et modifiez le titre</a:t>
            </a:r>
          </a:p>
        </p:txBody>
      </p:sp>
      <p:sp>
        <p:nvSpPr>
          <p:cNvPr id="3" name="Espace réservé du contenu 2"/>
          <p:cNvSpPr>
            <a:spLocks noGrp="1"/>
          </p:cNvSpPr>
          <p:nvPr>
            <p:ph idx="1"/>
          </p:nvPr>
        </p:nvSpPr>
        <p:spPr>
          <a:xfrm>
            <a:off x="4766733" y="273054"/>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3" y="1435104"/>
            <a:ext cx="4011084" cy="4691063"/>
          </a:xfrm>
        </p:spPr>
        <p:txBody>
          <a:bodyPr/>
          <a:lstStyle>
            <a:lvl1pPr marL="0" indent="0">
              <a:buNone/>
              <a:defRPr sz="1867"/>
            </a:lvl1pPr>
            <a:lvl2pPr marL="609555" indent="0">
              <a:buNone/>
              <a:defRPr sz="1600"/>
            </a:lvl2pPr>
            <a:lvl3pPr marL="1219110" indent="0">
              <a:buNone/>
              <a:defRPr sz="1333"/>
            </a:lvl3pPr>
            <a:lvl4pPr marL="1828664" indent="0">
              <a:buNone/>
              <a:defRPr sz="1200"/>
            </a:lvl4pPr>
            <a:lvl5pPr marL="2438218" indent="0">
              <a:buNone/>
              <a:defRPr sz="1200"/>
            </a:lvl5pPr>
            <a:lvl6pPr marL="3047772" indent="0">
              <a:buNone/>
              <a:defRPr sz="1200"/>
            </a:lvl6pPr>
            <a:lvl7pPr marL="3657327" indent="0">
              <a:buNone/>
              <a:defRPr sz="1200"/>
            </a:lvl7pPr>
            <a:lvl8pPr marL="4266880" indent="0">
              <a:buNone/>
              <a:defRPr sz="1200"/>
            </a:lvl8pPr>
            <a:lvl9pPr marL="4876435" indent="0">
              <a:buNone/>
              <a:defRPr sz="12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84F17361-7BF6-4548-AF6E-3585C583825C}" type="datetime1">
              <a:rPr lang="fr-FR" smtClean="0"/>
              <a:pPr/>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76067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39648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1"/>
            <a:ext cx="7315200" cy="566739"/>
          </a:xfrm>
        </p:spPr>
        <p:txBody>
          <a:bodyPr anchor="b"/>
          <a:lstStyle>
            <a:lvl1pPr algn="l">
              <a:defRPr sz="2667" b="1"/>
            </a:lvl1pPr>
          </a:lstStyle>
          <a:p>
            <a:r>
              <a:rPr lang="fr-FR"/>
              <a:t>Cliquez et modifiez le titre</a:t>
            </a: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4" name="Espace réservé du texte 3"/>
          <p:cNvSpPr>
            <a:spLocks noGrp="1"/>
          </p:cNvSpPr>
          <p:nvPr>
            <p:ph type="body" sz="half" idx="2"/>
          </p:nvPr>
        </p:nvSpPr>
        <p:spPr>
          <a:xfrm>
            <a:off x="2389717" y="5367341"/>
            <a:ext cx="7315200" cy="804863"/>
          </a:xfrm>
        </p:spPr>
        <p:txBody>
          <a:bodyPr/>
          <a:lstStyle>
            <a:lvl1pPr marL="0" indent="0">
              <a:buNone/>
              <a:defRPr sz="1867"/>
            </a:lvl1pPr>
            <a:lvl2pPr marL="609555" indent="0">
              <a:buNone/>
              <a:defRPr sz="1600"/>
            </a:lvl2pPr>
            <a:lvl3pPr marL="1219110" indent="0">
              <a:buNone/>
              <a:defRPr sz="1333"/>
            </a:lvl3pPr>
            <a:lvl4pPr marL="1828664" indent="0">
              <a:buNone/>
              <a:defRPr sz="1200"/>
            </a:lvl4pPr>
            <a:lvl5pPr marL="2438218" indent="0">
              <a:buNone/>
              <a:defRPr sz="1200"/>
            </a:lvl5pPr>
            <a:lvl6pPr marL="3047772" indent="0">
              <a:buNone/>
              <a:defRPr sz="1200"/>
            </a:lvl6pPr>
            <a:lvl7pPr marL="3657327" indent="0">
              <a:buNone/>
              <a:defRPr sz="1200"/>
            </a:lvl7pPr>
            <a:lvl8pPr marL="4266880" indent="0">
              <a:buNone/>
              <a:defRPr sz="1200"/>
            </a:lvl8pPr>
            <a:lvl9pPr marL="4876435" indent="0">
              <a:buNone/>
              <a:defRPr sz="12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761E9127-DA44-6F40-816D-077B2F38A962}" type="datetime1">
              <a:rPr lang="fr-FR" smtClean="0"/>
              <a:pPr/>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21457441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2B4AB12-450A-E04F-880B-5F2D42B13BE6}" type="datetime1">
              <a:rPr lang="fr-FR" smtClean="0"/>
              <a:pPr/>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2217881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40"/>
            <a:ext cx="27432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609600" y="274640"/>
            <a:ext cx="80264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F855D50-0A84-764B-83C6-64932E7843B2}" type="datetime1">
              <a:rPr lang="fr-FR" smtClean="0"/>
              <a:pPr/>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24314006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itre de section">
    <p:bg>
      <p:bgPr>
        <a:solidFill>
          <a:schemeClr val="bg1">
            <a:lumMod val="85000"/>
          </a:schemeClr>
        </a:solidFill>
        <a:effectLst/>
      </p:bgPr>
    </p:bg>
    <p:spTree>
      <p:nvGrpSpPr>
        <p:cNvPr id="1" name=""/>
        <p:cNvGrpSpPr/>
        <p:nvPr/>
      </p:nvGrpSpPr>
      <p:grpSpPr>
        <a:xfrm>
          <a:off x="0" y="0"/>
          <a:ext cx="0" cy="0"/>
          <a:chOff x="0" y="0"/>
          <a:chExt cx="0" cy="0"/>
        </a:xfrm>
      </p:grpSpPr>
      <p:sp>
        <p:nvSpPr>
          <p:cNvPr id="2" name="ZoneTexte 1"/>
          <p:cNvSpPr txBox="1"/>
          <p:nvPr userDrawn="1"/>
        </p:nvSpPr>
        <p:spPr>
          <a:xfrm>
            <a:off x="3759200" y="3068961"/>
            <a:ext cx="6945312" cy="943778"/>
          </a:xfrm>
          <a:prstGeom prst="rect">
            <a:avLst/>
          </a:prstGeom>
          <a:noFill/>
        </p:spPr>
        <p:txBody>
          <a:bodyPr wrap="square" lIns="121915" tIns="60957" rIns="121915" bIns="60957" rtlCol="0">
            <a:spAutoFit/>
          </a:bodyPr>
          <a:lstStyle/>
          <a:p>
            <a:pPr algn="r"/>
            <a:r>
              <a:rPr lang="fr-FR" sz="5333" dirty="0">
                <a:solidFill>
                  <a:srgbClr val="5C5C5C"/>
                </a:solidFill>
                <a:latin typeface="Futura Bk" pitchFamily="34" charset="0"/>
              </a:rPr>
              <a:t>SOMMAIRE</a:t>
            </a:r>
          </a:p>
        </p:txBody>
      </p:sp>
    </p:spTree>
    <p:extLst>
      <p:ext uri="{BB962C8B-B14F-4D97-AF65-F5344CB8AC3E}">
        <p14:creationId xmlns:p14="http://schemas.microsoft.com/office/powerpoint/2010/main" val="18449638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re de section">
    <p:bg>
      <p:bgPr>
        <a:solidFill>
          <a:schemeClr val="bg1">
            <a:lumMod val="85000"/>
          </a:schemeClr>
        </a:solidFill>
        <a:effectLst/>
      </p:bgPr>
    </p:bg>
    <p:spTree>
      <p:nvGrpSpPr>
        <p:cNvPr id="1" name=""/>
        <p:cNvGrpSpPr/>
        <p:nvPr/>
      </p:nvGrpSpPr>
      <p:grpSpPr>
        <a:xfrm>
          <a:off x="0" y="0"/>
          <a:ext cx="0" cy="0"/>
          <a:chOff x="0" y="0"/>
          <a:chExt cx="0" cy="0"/>
        </a:xfrm>
      </p:grpSpPr>
      <p:sp>
        <p:nvSpPr>
          <p:cNvPr id="2" name="ZoneTexte 1"/>
          <p:cNvSpPr txBox="1"/>
          <p:nvPr userDrawn="1"/>
        </p:nvSpPr>
        <p:spPr>
          <a:xfrm>
            <a:off x="3759200" y="3068964"/>
            <a:ext cx="6945312" cy="1764451"/>
          </a:xfrm>
          <a:prstGeom prst="rect">
            <a:avLst/>
          </a:prstGeom>
          <a:noFill/>
        </p:spPr>
        <p:txBody>
          <a:bodyPr wrap="square" lIns="121915" tIns="60957" rIns="121915" bIns="60957" rtlCol="0">
            <a:spAutoFit/>
          </a:bodyPr>
          <a:lstStyle/>
          <a:p>
            <a:pPr algn="r"/>
            <a:r>
              <a:rPr lang="fr-FR" sz="5333" dirty="0">
                <a:solidFill>
                  <a:srgbClr val="764B77"/>
                </a:solidFill>
                <a:latin typeface="Futura Bk" pitchFamily="34" charset="0"/>
              </a:rPr>
              <a:t>PROPOSITION METHODOLOGIQUE</a:t>
            </a:r>
          </a:p>
        </p:txBody>
      </p:sp>
    </p:spTree>
    <p:extLst>
      <p:ext uri="{BB962C8B-B14F-4D97-AF65-F5344CB8AC3E}">
        <p14:creationId xmlns:p14="http://schemas.microsoft.com/office/powerpoint/2010/main" val="34067720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fl_Deux contenus">
    <p:spTree>
      <p:nvGrpSpPr>
        <p:cNvPr id="1" name=""/>
        <p:cNvGrpSpPr/>
        <p:nvPr/>
      </p:nvGrpSpPr>
      <p:grpSpPr>
        <a:xfrm>
          <a:off x="0" y="0"/>
          <a:ext cx="0" cy="0"/>
          <a:chOff x="0" y="0"/>
          <a:chExt cx="0" cy="0"/>
        </a:xfrm>
      </p:grpSpPr>
      <p:sp>
        <p:nvSpPr>
          <p:cNvPr id="14" name="Rectangle 13"/>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527381" y="188445"/>
            <a:ext cx="10177131" cy="576263"/>
          </a:xfrm>
        </p:spPr>
        <p:txBody>
          <a:bodyPr>
            <a:normAutofit/>
          </a:bodyPr>
          <a:lstStyle>
            <a:lvl1pPr marL="0" indent="0" algn="l">
              <a:buNone/>
              <a:defRPr sz="3200" b="1">
                <a:solidFill>
                  <a:schemeClr val="accent4">
                    <a:lumMod val="75000"/>
                  </a:schemeClr>
                </a:solidFill>
                <a:latin typeface="Futura Bk" pitchFamily="34" charset="0"/>
              </a:defRPr>
            </a:lvl1pPr>
          </a:lstStyle>
          <a:p>
            <a:pPr lvl="0"/>
            <a:endParaRPr lang="fr-FR" dirty="0"/>
          </a:p>
        </p:txBody>
      </p:sp>
      <p:sp>
        <p:nvSpPr>
          <p:cNvPr id="12"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0" name="Espace réservé du contenu 2"/>
          <p:cNvSpPr>
            <a:spLocks noGrp="1"/>
          </p:cNvSpPr>
          <p:nvPr>
            <p:ph idx="15" hasCustomPrompt="1"/>
          </p:nvPr>
        </p:nvSpPr>
        <p:spPr>
          <a:xfrm>
            <a:off x="527384" y="1124744"/>
            <a:ext cx="11137237" cy="5400600"/>
          </a:xfrm>
        </p:spPr>
        <p:txBody>
          <a:bodyPr numCol="1" spcCol="179992">
            <a:noAutofit/>
          </a:bodyPr>
          <a:lstStyle>
            <a:lvl1pPr marL="239167" indent="-239167" algn="just">
              <a:defRPr sz="1867" b="1">
                <a:solidFill>
                  <a:srgbClr val="604A7B"/>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7" name="Espace réservé du numéro de diapositive 6"/>
          <p:cNvSpPr>
            <a:spLocks noGrp="1"/>
          </p:cNvSpPr>
          <p:nvPr>
            <p:ph type="sldNum" sz="quarter" idx="12"/>
          </p:nvPr>
        </p:nvSpPr>
        <p:spPr>
          <a:xfrm>
            <a:off x="10742645"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3" name="Connecteur droit 12"/>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5" name="Image 14"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42246180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Métho_Deux contenus_2">
    <p:spTree>
      <p:nvGrpSpPr>
        <p:cNvPr id="1" name=""/>
        <p:cNvGrpSpPr/>
        <p:nvPr/>
      </p:nvGrpSpPr>
      <p:grpSpPr>
        <a:xfrm>
          <a:off x="0" y="0"/>
          <a:ext cx="0" cy="0"/>
          <a:chOff x="0" y="0"/>
          <a:chExt cx="0" cy="0"/>
        </a:xfrm>
      </p:grpSpPr>
      <p:sp>
        <p:nvSpPr>
          <p:cNvPr id="15" name="Rectangle 14"/>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1007436" y="188445"/>
            <a:ext cx="9697077" cy="576263"/>
          </a:xfrm>
        </p:spPr>
        <p:txBody>
          <a:bodyPr>
            <a:normAutofit/>
          </a:bodyPr>
          <a:lstStyle>
            <a:lvl1pPr marL="0" indent="0" algn="r">
              <a:buNone/>
              <a:defRPr sz="3200" b="1">
                <a:solidFill>
                  <a:srgbClr val="5C5C5C"/>
                </a:solidFill>
                <a:latin typeface="Futura Bk" pitchFamily="34" charset="0"/>
              </a:defRPr>
            </a:lvl1pPr>
          </a:lstStyle>
          <a:p>
            <a:pPr lvl="0"/>
            <a:endParaRPr lang="fr-FR" dirty="0"/>
          </a:p>
        </p:txBody>
      </p:sp>
      <p:sp>
        <p:nvSpPr>
          <p:cNvPr id="8" name="Espace réservé du contenu 2"/>
          <p:cNvSpPr>
            <a:spLocks noGrp="1"/>
          </p:cNvSpPr>
          <p:nvPr>
            <p:ph idx="1"/>
          </p:nvPr>
        </p:nvSpPr>
        <p:spPr>
          <a:xfrm>
            <a:off x="6096000" y="1246981"/>
            <a:ext cx="4800533" cy="5001419"/>
          </a:xfrm>
        </p:spPr>
        <p:txBody>
          <a:bodyPr>
            <a:noAutofit/>
          </a:bodyPr>
          <a:lstStyle>
            <a:lvl1pPr marL="239167" indent="-239167" algn="just">
              <a:defRPr lang="fr-FR" sz="1467" kern="1200" dirty="0" smtClean="0">
                <a:solidFill>
                  <a:srgbClr val="9BBB59"/>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1199456" y="1246981"/>
            <a:ext cx="4800533" cy="5001419"/>
          </a:xfrm>
        </p:spPr>
        <p:txBody>
          <a:bodyPr>
            <a:noAutofit/>
          </a:bodyPr>
          <a:lstStyle>
            <a:lvl1pPr marL="239167" indent="-239167" algn="just">
              <a:defRPr lang="fr-FR" sz="1467" kern="1200" dirty="0" smtClean="0">
                <a:solidFill>
                  <a:srgbClr val="9BBB59"/>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2"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3"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4"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1" name="Connecteur droit 10"/>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6" name="Image 15"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15371977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re de section">
    <p:bg>
      <p:bgPr>
        <a:solidFill>
          <a:schemeClr val="bg1">
            <a:lumMod val="85000"/>
          </a:schemeClr>
        </a:solidFill>
        <a:effectLst/>
      </p:bgPr>
    </p:bg>
    <p:spTree>
      <p:nvGrpSpPr>
        <p:cNvPr id="1" name=""/>
        <p:cNvGrpSpPr/>
        <p:nvPr/>
      </p:nvGrpSpPr>
      <p:grpSpPr>
        <a:xfrm>
          <a:off x="0" y="0"/>
          <a:ext cx="0" cy="0"/>
          <a:chOff x="0" y="0"/>
          <a:chExt cx="0" cy="0"/>
        </a:xfrm>
      </p:grpSpPr>
      <p:sp>
        <p:nvSpPr>
          <p:cNvPr id="5" name="ZoneTexte 4"/>
          <p:cNvSpPr txBox="1"/>
          <p:nvPr userDrawn="1"/>
        </p:nvSpPr>
        <p:spPr>
          <a:xfrm>
            <a:off x="6480044" y="3068961"/>
            <a:ext cx="4224469" cy="943778"/>
          </a:xfrm>
          <a:prstGeom prst="rect">
            <a:avLst/>
          </a:prstGeom>
          <a:noFill/>
        </p:spPr>
        <p:txBody>
          <a:bodyPr wrap="square" lIns="121915" tIns="60957" rIns="121915" bIns="60957" rtlCol="0">
            <a:spAutoFit/>
          </a:bodyPr>
          <a:lstStyle/>
          <a:p>
            <a:pPr algn="r"/>
            <a:r>
              <a:rPr lang="fr-FR" sz="5333" dirty="0">
                <a:solidFill>
                  <a:schemeClr val="accent3"/>
                </a:solidFill>
                <a:latin typeface="Futura Bk" pitchFamily="34" charset="0"/>
              </a:rPr>
              <a:t>EQUIPE</a:t>
            </a:r>
          </a:p>
        </p:txBody>
      </p:sp>
    </p:spTree>
    <p:extLst>
      <p:ext uri="{BB962C8B-B14F-4D97-AF65-F5344CB8AC3E}">
        <p14:creationId xmlns:p14="http://schemas.microsoft.com/office/powerpoint/2010/main" val="13818752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Refl_Deux contenus_2">
    <p:spTree>
      <p:nvGrpSpPr>
        <p:cNvPr id="1" name=""/>
        <p:cNvGrpSpPr/>
        <p:nvPr/>
      </p:nvGrpSpPr>
      <p:grpSpPr>
        <a:xfrm>
          <a:off x="0" y="0"/>
          <a:ext cx="0" cy="0"/>
          <a:chOff x="0" y="0"/>
          <a:chExt cx="0" cy="0"/>
        </a:xfrm>
      </p:grpSpPr>
      <p:sp>
        <p:nvSpPr>
          <p:cNvPr id="16" name="Rectangle 15"/>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623392" y="188445"/>
            <a:ext cx="10081120" cy="576263"/>
          </a:xfrm>
        </p:spPr>
        <p:txBody>
          <a:bodyPr>
            <a:normAutofit/>
          </a:bodyPr>
          <a:lstStyle>
            <a:lvl1pPr marL="0" indent="0" algn="l">
              <a:buNone/>
              <a:defRPr sz="3200" b="1">
                <a:solidFill>
                  <a:srgbClr val="5C5C5C"/>
                </a:solidFill>
                <a:latin typeface="Futura Bk" pitchFamily="34" charset="0"/>
              </a:defRPr>
            </a:lvl1pPr>
          </a:lstStyle>
          <a:p>
            <a:pPr lvl="0"/>
            <a:endParaRPr lang="fr-FR" dirty="0"/>
          </a:p>
        </p:txBody>
      </p:sp>
      <p:sp>
        <p:nvSpPr>
          <p:cNvPr id="8" name="Espace réservé du contenu 2"/>
          <p:cNvSpPr>
            <a:spLocks noGrp="1"/>
          </p:cNvSpPr>
          <p:nvPr>
            <p:ph idx="1"/>
          </p:nvPr>
        </p:nvSpPr>
        <p:spPr>
          <a:xfrm>
            <a:off x="6096000" y="1246981"/>
            <a:ext cx="5472608" cy="5001419"/>
          </a:xfrm>
        </p:spPr>
        <p:txBody>
          <a:bodyPr>
            <a:noAutofit/>
          </a:bodyPr>
          <a:lstStyle>
            <a:lvl1pPr marL="239167" indent="-239167" algn="just">
              <a:defRPr lang="fr-FR" sz="1467" b="0" kern="1200" dirty="0" smtClean="0">
                <a:solidFill>
                  <a:srgbClr val="568F9F"/>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623392" y="1246981"/>
            <a:ext cx="5376597" cy="5001419"/>
          </a:xfrm>
        </p:spPr>
        <p:txBody>
          <a:bodyPr>
            <a:noAutofit/>
          </a:bodyPr>
          <a:lstStyle>
            <a:lvl1pPr marL="239167" indent="-239167" algn="just">
              <a:defRPr sz="1467" b="0">
                <a:solidFill>
                  <a:srgbClr val="568F9F"/>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7" name="Espace réservé du numéro de diapositive 6"/>
          <p:cNvSpPr>
            <a:spLocks noGrp="1"/>
          </p:cNvSpPr>
          <p:nvPr>
            <p:ph type="sldNum" sz="quarter" idx="12"/>
          </p:nvPr>
        </p:nvSpPr>
        <p:spPr>
          <a:xfrm>
            <a:off x="10800523" y="260652"/>
            <a:ext cx="576064" cy="360353"/>
          </a:xfrm>
        </p:spPr>
        <p:txBody>
          <a:bodyPr/>
          <a:lstStyle>
            <a:lvl1pPr>
              <a:defRPr sz="1333">
                <a:solidFill>
                  <a:schemeClr val="bg1"/>
                </a:solidFill>
                <a:latin typeface="Futura Bk" pitchFamily="34" charset="0"/>
              </a:defRPr>
            </a:lvl1pPr>
          </a:lstStyle>
          <a:p>
            <a:fld id="{CF4668DC-857F-487D-BFFA-8C0CA5037977}" type="slidenum">
              <a:rPr lang="fr-BE" smtClean="0"/>
              <a:pPr/>
              <a:t>‹N°›</a:t>
            </a:fld>
            <a:endParaRPr lang="fr-BE" dirty="0"/>
          </a:p>
        </p:txBody>
      </p:sp>
      <p:sp>
        <p:nvSpPr>
          <p:cNvPr id="14"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5" name="Espace réservé du numéro de diapositive 6"/>
          <p:cNvSpPr txBox="1">
            <a:spLocks/>
          </p:cNvSpPr>
          <p:nvPr userDrawn="1"/>
        </p:nvSpPr>
        <p:spPr>
          <a:xfrm>
            <a:off x="10740032" y="248483"/>
            <a:ext cx="636555" cy="365125"/>
          </a:xfrm>
          <a:prstGeom prst="rect">
            <a:avLst/>
          </a:prstGeom>
        </p:spPr>
        <p:txBody>
          <a:bodyPr vert="horz" lIns="121915" tIns="60957" rIns="121915" bIns="60957" rtlCol="0" anchor="ctr"/>
          <a:lstStyle>
            <a:defPPr>
              <a:defRPr lang="fr-FR"/>
            </a:defPPr>
            <a:lvl1pPr marL="0" algn="ct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cxnSp>
        <p:nvCxnSpPr>
          <p:cNvPr id="11" name="Connecteur droit 10"/>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7" name="Image 16"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30377629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Modal_Deux contenus">
    <p:spTree>
      <p:nvGrpSpPr>
        <p:cNvPr id="1" name=""/>
        <p:cNvGrpSpPr/>
        <p:nvPr/>
      </p:nvGrpSpPr>
      <p:grpSpPr>
        <a:xfrm>
          <a:off x="0" y="0"/>
          <a:ext cx="0" cy="0"/>
          <a:chOff x="0" y="0"/>
          <a:chExt cx="0" cy="0"/>
        </a:xfrm>
      </p:grpSpPr>
      <p:sp>
        <p:nvSpPr>
          <p:cNvPr id="13" name="Rectangle 12"/>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1007436" y="188445"/>
            <a:ext cx="9697077" cy="576263"/>
          </a:xfrm>
        </p:spPr>
        <p:txBody>
          <a:bodyPr>
            <a:normAutofit/>
          </a:bodyPr>
          <a:lstStyle>
            <a:lvl1pPr marL="0" indent="0" algn="l">
              <a:buNone/>
              <a:defRPr sz="3200" b="1">
                <a:solidFill>
                  <a:srgbClr val="5C5C5C"/>
                </a:solidFill>
                <a:latin typeface="Futura Bk" pitchFamily="34" charset="0"/>
              </a:defRPr>
            </a:lvl1pPr>
          </a:lstStyle>
          <a:p>
            <a:pPr lvl="0"/>
            <a:endParaRPr lang="fr-FR" dirty="0"/>
          </a:p>
        </p:txBody>
      </p:sp>
      <p:sp>
        <p:nvSpPr>
          <p:cNvPr id="10" name="Espace réservé du contenu 2"/>
          <p:cNvSpPr>
            <a:spLocks noGrp="1"/>
          </p:cNvSpPr>
          <p:nvPr>
            <p:ph idx="15"/>
          </p:nvPr>
        </p:nvSpPr>
        <p:spPr>
          <a:xfrm>
            <a:off x="623392" y="1170781"/>
            <a:ext cx="10945216" cy="5001419"/>
          </a:xfrm>
        </p:spPr>
        <p:txBody>
          <a:bodyPr numCol="2" spcCol="179992">
            <a:noAutofit/>
          </a:bodyPr>
          <a:lstStyle>
            <a:lvl1pPr marL="239167" indent="-239167" algn="just">
              <a:defRPr sz="1467">
                <a:solidFill>
                  <a:srgbClr val="8C151C"/>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5"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6"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2" name="Connecteur droit 11"/>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4" name="Image 13"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3161662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4376175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Agence_Deux contenus_2">
    <p:spTree>
      <p:nvGrpSpPr>
        <p:cNvPr id="1" name=""/>
        <p:cNvGrpSpPr/>
        <p:nvPr/>
      </p:nvGrpSpPr>
      <p:grpSpPr>
        <a:xfrm>
          <a:off x="0" y="0"/>
          <a:ext cx="0" cy="0"/>
          <a:chOff x="0" y="0"/>
          <a:chExt cx="0" cy="0"/>
        </a:xfrm>
      </p:grpSpPr>
      <p:sp>
        <p:nvSpPr>
          <p:cNvPr id="14" name="Rectangle 13"/>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623392" y="188445"/>
            <a:ext cx="10081120" cy="576263"/>
          </a:xfrm>
        </p:spPr>
        <p:txBody>
          <a:bodyPr>
            <a:normAutofit/>
          </a:bodyPr>
          <a:lstStyle>
            <a:lvl1pPr marL="0" indent="0" algn="l">
              <a:buNone/>
              <a:defRPr sz="3200" b="1">
                <a:solidFill>
                  <a:srgbClr val="5C5C5C"/>
                </a:solidFill>
                <a:latin typeface="Futura Bk" pitchFamily="34" charset="0"/>
              </a:defRPr>
            </a:lvl1pPr>
          </a:lstStyle>
          <a:p>
            <a:pPr lvl="0"/>
            <a:endParaRPr lang="fr-FR" dirty="0"/>
          </a:p>
        </p:txBody>
      </p:sp>
      <p:sp>
        <p:nvSpPr>
          <p:cNvPr id="8" name="Espace réservé du contenu 2"/>
          <p:cNvSpPr>
            <a:spLocks noGrp="1"/>
          </p:cNvSpPr>
          <p:nvPr>
            <p:ph idx="1"/>
          </p:nvPr>
        </p:nvSpPr>
        <p:spPr>
          <a:xfrm>
            <a:off x="6096000" y="1246981"/>
            <a:ext cx="4800533" cy="5001419"/>
          </a:xfrm>
        </p:spPr>
        <p:txBody>
          <a:bodyPr>
            <a:noAutofit/>
          </a:bodyPr>
          <a:lstStyle>
            <a:lvl1pPr marL="239167" indent="-239167" algn="just">
              <a:defRPr lang="fr-FR" sz="1467" kern="1200" dirty="0" smtClean="0">
                <a:solidFill>
                  <a:srgbClr val="EEA02F"/>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1199456" y="1246981"/>
            <a:ext cx="4800533" cy="5001419"/>
          </a:xfrm>
        </p:spPr>
        <p:txBody>
          <a:bodyPr>
            <a:noAutofit/>
          </a:bodyPr>
          <a:lstStyle>
            <a:lvl1pPr marL="239167" indent="-239167" algn="just">
              <a:defRPr lang="fr-FR" sz="1467" kern="1200" dirty="0" smtClean="0">
                <a:solidFill>
                  <a:srgbClr val="EEA02F"/>
                </a:solidFill>
                <a:latin typeface="Futura Bk" pitchFamily="34" charset="0"/>
                <a:ea typeface="+mn-ea"/>
                <a:cs typeface="+mn-cs"/>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6"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7"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2" name="Connecteur droit 11"/>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5" name="Image 14"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27320395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re de section">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cstate="screen">
            <a:lum bright="61000" contrast="-70000"/>
            <a:alphaModFix amt="53000"/>
            <a:extLst>
              <a:ext uri="{28A0092B-C50C-407E-A947-70E740481C1C}">
                <a14:useLocalDpi xmlns:a14="http://schemas.microsoft.com/office/drawing/2010/main"/>
              </a:ext>
            </a:extLst>
          </a:blip>
          <a:srcRect/>
          <a:stretch>
            <a:fillRect/>
          </a:stretch>
        </p:blipFill>
        <p:spPr>
          <a:xfrm>
            <a:off x="0" y="4"/>
            <a:ext cx="12192000" cy="6857999"/>
          </a:xfrm>
          <a:prstGeom prst="rect">
            <a:avLst/>
          </a:prstGeom>
          <a:effectLst/>
        </p:spPr>
      </p:pic>
      <p:sp>
        <p:nvSpPr>
          <p:cNvPr id="4" name="ZoneTexte 3"/>
          <p:cNvSpPr txBox="1"/>
          <p:nvPr userDrawn="1"/>
        </p:nvSpPr>
        <p:spPr>
          <a:xfrm>
            <a:off x="4751852" y="3068960"/>
            <a:ext cx="5952661" cy="943778"/>
          </a:xfrm>
          <a:prstGeom prst="rect">
            <a:avLst/>
          </a:prstGeom>
          <a:noFill/>
        </p:spPr>
        <p:txBody>
          <a:bodyPr wrap="square" lIns="121915" tIns="60957" rIns="121915" bIns="60957" rtlCol="0">
            <a:spAutoFit/>
          </a:bodyPr>
          <a:lstStyle/>
          <a:p>
            <a:pPr algn="r"/>
            <a:r>
              <a:rPr lang="fr-FR" sz="5333" dirty="0">
                <a:solidFill>
                  <a:srgbClr val="568F9F"/>
                </a:solidFill>
                <a:latin typeface="Futura Bk" pitchFamily="34" charset="0"/>
              </a:rPr>
              <a:t>M</a:t>
            </a:r>
            <a:r>
              <a:rPr lang="fr-FR" sz="5333" dirty="0">
                <a:solidFill>
                  <a:srgbClr val="568F9F"/>
                </a:solidFill>
                <a:latin typeface="Futura Bk" pitchFamily="34" charset="0"/>
                <a:cs typeface="Calibri"/>
              </a:rPr>
              <a:t>É</a:t>
            </a:r>
            <a:r>
              <a:rPr lang="fr-FR" sz="5333" dirty="0">
                <a:solidFill>
                  <a:srgbClr val="568F9F"/>
                </a:solidFill>
                <a:latin typeface="Futura Bk" pitchFamily="34" charset="0"/>
              </a:rPr>
              <a:t>THODOLOGIE</a:t>
            </a:r>
          </a:p>
        </p:txBody>
      </p:sp>
    </p:spTree>
    <p:extLst>
      <p:ext uri="{BB962C8B-B14F-4D97-AF65-F5344CB8AC3E}">
        <p14:creationId xmlns:p14="http://schemas.microsoft.com/office/powerpoint/2010/main" val="3444318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ce_Deux contenus">
    <p:spTree>
      <p:nvGrpSpPr>
        <p:cNvPr id="1" name=""/>
        <p:cNvGrpSpPr/>
        <p:nvPr/>
      </p:nvGrpSpPr>
      <p:grpSpPr>
        <a:xfrm>
          <a:off x="0" y="0"/>
          <a:ext cx="0" cy="0"/>
          <a:chOff x="0" y="0"/>
          <a:chExt cx="0" cy="0"/>
        </a:xfrm>
      </p:grpSpPr>
      <p:sp>
        <p:nvSpPr>
          <p:cNvPr id="13" name="Rectangle 12"/>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623392" y="188445"/>
            <a:ext cx="10081120" cy="576263"/>
          </a:xfrm>
        </p:spPr>
        <p:txBody>
          <a:bodyPr>
            <a:normAutofit/>
          </a:bodyPr>
          <a:lstStyle>
            <a:lvl1pPr marL="0" indent="0" algn="l">
              <a:buNone/>
              <a:defRPr sz="3200" b="1">
                <a:solidFill>
                  <a:srgbClr val="5C5C5C"/>
                </a:solidFill>
                <a:latin typeface="Futura Bk" pitchFamily="34" charset="0"/>
              </a:defRPr>
            </a:lvl1pPr>
          </a:lstStyle>
          <a:p>
            <a:pPr lvl="0"/>
            <a:endParaRPr lang="fr-FR" dirty="0"/>
          </a:p>
        </p:txBody>
      </p:sp>
      <p:sp>
        <p:nvSpPr>
          <p:cNvPr id="10" name="Espace réservé du contenu 2"/>
          <p:cNvSpPr>
            <a:spLocks noGrp="1"/>
          </p:cNvSpPr>
          <p:nvPr>
            <p:ph idx="15"/>
          </p:nvPr>
        </p:nvSpPr>
        <p:spPr>
          <a:xfrm>
            <a:off x="623392" y="1246981"/>
            <a:ext cx="10273141" cy="5001419"/>
          </a:xfrm>
        </p:spPr>
        <p:txBody>
          <a:bodyPr numCol="2" spcCol="179992">
            <a:noAutofit/>
          </a:bodyPr>
          <a:lstStyle>
            <a:lvl1pPr marL="239167" indent="-239167" algn="just">
              <a:defRPr sz="1467">
                <a:solidFill>
                  <a:srgbClr val="EEA02F"/>
                </a:solidFill>
                <a:latin typeface="Futura Bk" pitchFamily="34" charset="0"/>
              </a:defRPr>
            </a:lvl1pPr>
            <a:lvl2pPr marL="478331" indent="-239167" algn="just">
              <a:defRPr sz="1467">
                <a:latin typeface="Futura Bk" pitchFamily="34" charset="0"/>
              </a:defRPr>
            </a:lvl2pPr>
            <a:lvl3pPr marL="717497" indent="-239167" algn="just">
              <a:defRPr sz="1467">
                <a:latin typeface="Futura Bk" pitchFamily="34" charset="0"/>
              </a:defRPr>
            </a:lvl3pPr>
            <a:lvl4pPr marL="956661" indent="-239167" algn="just">
              <a:defRPr sz="1467">
                <a:latin typeface="Futura Bk" pitchFamily="34" charset="0"/>
              </a:defRPr>
            </a:lvl4pPr>
            <a:lvl5pPr marL="1195827" indent="-239167" algn="just">
              <a:defRPr sz="1467">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4" name="Espace réservé du numéro de diapositive 6"/>
          <p:cNvSpPr txBox="1">
            <a:spLocks/>
          </p:cNvSpPr>
          <p:nvPr userDrawn="1"/>
        </p:nvSpPr>
        <p:spPr>
          <a:xfrm>
            <a:off x="10800523" y="260652"/>
            <a:ext cx="576064" cy="360353"/>
          </a:xfrm>
          <a:prstGeom prst="rect">
            <a:avLst/>
          </a:prstGeom>
        </p:spPr>
        <p:txBody>
          <a:bodyPr vert="horz" lIns="121915" tIns="60957" rIns="121915" bIns="60957" rtlCol="0" anchor="ctr"/>
          <a:lstStyle>
            <a:defPPr>
              <a:defRPr lang="fr-FR"/>
            </a:defPPr>
            <a:lvl1pPr marL="0" algn="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sp>
        <p:nvSpPr>
          <p:cNvPr id="15"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6"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2" name="Connecteur droit 11"/>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7" name="Image 16"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3966802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Deux contenus">
    <p:spTree>
      <p:nvGrpSpPr>
        <p:cNvPr id="1" name=""/>
        <p:cNvGrpSpPr/>
        <p:nvPr/>
      </p:nvGrpSpPr>
      <p:grpSpPr>
        <a:xfrm>
          <a:off x="0" y="0"/>
          <a:ext cx="0" cy="0"/>
          <a:chOff x="0" y="0"/>
          <a:chExt cx="0" cy="0"/>
        </a:xfrm>
      </p:grpSpPr>
      <p:pic>
        <p:nvPicPr>
          <p:cNvPr id="6146" name="Picture 2"/>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2619" y="0"/>
            <a:ext cx="12238068" cy="6858000"/>
          </a:xfrm>
          <a:prstGeom prst="rect">
            <a:avLst/>
          </a:prstGeom>
          <a:noFill/>
          <a:ln>
            <a:noFill/>
          </a:ln>
          <a:effectLst/>
          <a:extLst>
            <a:ext uri="{909E8E84-426E-40dd-AFC4-6F175D3DCCD1}">
              <a14:hiddenFill xmlns="" xmlns:a14="http://schemas.microsoft.com/office/drawing/2010/main">
                <a:solidFill>
                  <a:schemeClr val="folHlink"/>
                </a:solidFill>
              </a14:hiddenFill>
            </a:ext>
            <a:ext uri="{91240B29-F687-4f45-9708-019B960494DF}">
              <a14:hiddenLine xmlns="" xmlns:a14="http://schemas.microsoft.com/office/drawing/2010/main" w="9525" cap="flat">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accent1"/>
                  </a:outerShdw>
                </a:effectLst>
              </a14:hiddenEffects>
            </a:ext>
          </a:extLst>
        </p:spPr>
      </p:pic>
      <p:sp>
        <p:nvSpPr>
          <p:cNvPr id="7" name="Espace réservé du numéro de diapositive 6"/>
          <p:cNvSpPr>
            <a:spLocks noGrp="1"/>
          </p:cNvSpPr>
          <p:nvPr>
            <p:ph type="sldNum" sz="quarter" idx="12"/>
          </p:nvPr>
        </p:nvSpPr>
        <p:spPr>
          <a:xfrm>
            <a:off x="8688288" y="6376244"/>
            <a:ext cx="2844800" cy="365125"/>
          </a:xfrm>
        </p:spPr>
        <p:txBody>
          <a:bodyPr/>
          <a:lstStyle>
            <a:lvl1pPr>
              <a:defRPr sz="1600">
                <a:solidFill>
                  <a:schemeClr val="tx1"/>
                </a:solidFill>
                <a:latin typeface="Futura Bk" pitchFamily="34" charset="0"/>
              </a:defRPr>
            </a:lvl1pPr>
          </a:lstStyle>
          <a:p>
            <a:fld id="{CF4668DC-857F-487D-BFFA-8C0CA5037977}" type="slidenum">
              <a:rPr lang="fr-BE" smtClean="0"/>
              <a:pPr/>
              <a:t>‹N°›</a:t>
            </a:fld>
            <a:endParaRPr lang="fr-BE" dirty="0"/>
          </a:p>
        </p:txBody>
      </p:sp>
      <p:sp>
        <p:nvSpPr>
          <p:cNvPr id="6" name="Espace réservé du contenu 8"/>
          <p:cNvSpPr>
            <a:spLocks noGrp="1"/>
          </p:cNvSpPr>
          <p:nvPr>
            <p:ph sz="quarter" idx="15"/>
          </p:nvPr>
        </p:nvSpPr>
        <p:spPr>
          <a:xfrm>
            <a:off x="4943872" y="188445"/>
            <a:ext cx="5760640" cy="576263"/>
          </a:xfrm>
        </p:spPr>
        <p:txBody>
          <a:bodyPr>
            <a:normAutofit/>
          </a:bodyPr>
          <a:lstStyle>
            <a:lvl1pPr marL="0" indent="0" algn="r">
              <a:buNone/>
              <a:defRPr sz="3200" b="1">
                <a:solidFill>
                  <a:schemeClr val="tx1"/>
                </a:solidFill>
                <a:latin typeface="Futura Md BT" pitchFamily="34" charset="0"/>
              </a:defRPr>
            </a:lvl1pPr>
          </a:lstStyle>
          <a:p>
            <a:pPr lvl="0"/>
            <a:endParaRPr lang="fr-FR" dirty="0"/>
          </a:p>
        </p:txBody>
      </p:sp>
      <p:sp>
        <p:nvSpPr>
          <p:cNvPr id="9" name="Espace réservé du contenu 2"/>
          <p:cNvSpPr>
            <a:spLocks noGrp="1"/>
          </p:cNvSpPr>
          <p:nvPr>
            <p:ph idx="16"/>
          </p:nvPr>
        </p:nvSpPr>
        <p:spPr>
          <a:xfrm>
            <a:off x="623392" y="836716"/>
            <a:ext cx="3744416" cy="4968553"/>
          </a:xfrm>
        </p:spPr>
        <p:txBody>
          <a:bodyPr>
            <a:noAutofit/>
          </a:bodyPr>
          <a:lstStyle>
            <a:lvl1pPr marL="239167" indent="-239167" algn="just">
              <a:defRPr sz="1333">
                <a:solidFill>
                  <a:schemeClr val="bg1"/>
                </a:solidFill>
                <a:latin typeface="Futura Bk" pitchFamily="34" charset="0"/>
              </a:defRPr>
            </a:lvl1pPr>
            <a:lvl2pPr marL="478331" indent="-239167" algn="just">
              <a:defRPr sz="1333">
                <a:solidFill>
                  <a:schemeClr val="bg1"/>
                </a:solidFill>
                <a:latin typeface="Futura Bk" pitchFamily="34" charset="0"/>
              </a:defRPr>
            </a:lvl2pPr>
            <a:lvl3pPr marL="717497" indent="-239167" algn="just">
              <a:defRPr sz="1333">
                <a:solidFill>
                  <a:schemeClr val="bg1"/>
                </a:solidFill>
                <a:latin typeface="Futura Bk" pitchFamily="34" charset="0"/>
              </a:defRPr>
            </a:lvl3pPr>
            <a:lvl4pPr marL="958779" indent="-241283" algn="just">
              <a:defRPr sz="1333">
                <a:solidFill>
                  <a:schemeClr val="bg1"/>
                </a:solidFill>
                <a:latin typeface="Futura Bk" pitchFamily="34" charset="0"/>
              </a:defRPr>
            </a:lvl4pPr>
            <a:lvl5pPr marL="1195827" indent="-239167" algn="just">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
          </p:nvPr>
        </p:nvSpPr>
        <p:spPr>
          <a:xfrm>
            <a:off x="5903980" y="836713"/>
            <a:ext cx="4800533" cy="5001419"/>
          </a:xfrm>
        </p:spPr>
        <p:txBody>
          <a:bodyPr>
            <a:noAutofit/>
          </a:bodyPr>
          <a:lstStyle>
            <a:lvl1pPr marL="239167" indent="-239167" algn="just">
              <a:defRPr sz="1333">
                <a:solidFill>
                  <a:schemeClr val="tx1"/>
                </a:solidFill>
                <a:latin typeface="Futura Bk" pitchFamily="34" charset="0"/>
              </a:defRPr>
            </a:lvl1pPr>
            <a:lvl2pPr marL="478331" indent="-239167" algn="just">
              <a:defRPr sz="1333">
                <a:latin typeface="Futura Bk" pitchFamily="34" charset="0"/>
              </a:defRPr>
            </a:lvl2pPr>
            <a:lvl3pPr marL="717497" indent="-239167" algn="just">
              <a:defRPr sz="1333">
                <a:latin typeface="Futura Bk" pitchFamily="34" charset="0"/>
              </a:defRPr>
            </a:lvl3pPr>
            <a:lvl4pPr marL="956661" indent="-239167" algn="just">
              <a:defRPr sz="1333">
                <a:latin typeface="Futura Bk" pitchFamily="34" charset="0"/>
              </a:defRPr>
            </a:lvl4pPr>
            <a:lvl5pPr marL="1193711" indent="-237049" algn="just">
              <a:defRPr sz="1333">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8"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Tree>
    <p:extLst>
      <p:ext uri="{BB962C8B-B14F-4D97-AF65-F5344CB8AC3E}">
        <p14:creationId xmlns:p14="http://schemas.microsoft.com/office/powerpoint/2010/main" val="21268605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Deux contenus">
    <p:spTree>
      <p:nvGrpSpPr>
        <p:cNvPr id="1" name=""/>
        <p:cNvGrpSpPr/>
        <p:nvPr/>
      </p:nvGrpSpPr>
      <p:grpSpPr>
        <a:xfrm>
          <a:off x="0" y="0"/>
          <a:ext cx="0" cy="0"/>
          <a:chOff x="0" y="0"/>
          <a:chExt cx="0" cy="0"/>
        </a:xfrm>
      </p:grpSpPr>
      <p:pic>
        <p:nvPicPr>
          <p:cNvPr id="6146"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4693" y="-69483"/>
            <a:ext cx="12380781" cy="6957392"/>
          </a:xfrm>
          <a:prstGeom prst="rect">
            <a:avLst/>
          </a:prstGeom>
          <a:noFill/>
          <a:ln>
            <a:noFill/>
          </a:ln>
          <a:effectLst/>
          <a:extLst>
            <a:ext uri="{909E8E84-426E-40dd-AFC4-6F175D3DCCD1}">
              <a14:hiddenFill xmlns="" xmlns:a14="http://schemas.microsoft.com/office/drawing/2010/main">
                <a:solidFill>
                  <a:schemeClr val="folHlink"/>
                </a:solidFill>
              </a14:hiddenFill>
            </a:ext>
            <a:ext uri="{91240B29-F687-4f45-9708-019B960494DF}">
              <a14:hiddenLine xmlns="" xmlns:a14="http://schemas.microsoft.com/office/drawing/2010/main" w="9525" cap="flat">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accent1"/>
                  </a:outerShdw>
                </a:effectLst>
              </a14:hiddenEffects>
            </a:ext>
          </a:extLst>
        </p:spPr>
      </p:pic>
      <p:sp>
        <p:nvSpPr>
          <p:cNvPr id="7" name="Espace réservé du numéro de diapositive 6"/>
          <p:cNvSpPr>
            <a:spLocks noGrp="1"/>
          </p:cNvSpPr>
          <p:nvPr>
            <p:ph type="sldNum" sz="quarter" idx="12"/>
          </p:nvPr>
        </p:nvSpPr>
        <p:spPr>
          <a:xfrm>
            <a:off x="8688288" y="6376244"/>
            <a:ext cx="2844800" cy="365125"/>
          </a:xfrm>
        </p:spPr>
        <p:txBody>
          <a:bodyPr/>
          <a:lstStyle>
            <a:lvl1pPr>
              <a:defRPr sz="1600">
                <a:solidFill>
                  <a:schemeClr val="tx1"/>
                </a:solidFill>
                <a:latin typeface="Futura Bk" pitchFamily="34" charset="0"/>
              </a:defRPr>
            </a:lvl1pPr>
          </a:lstStyle>
          <a:p>
            <a:fld id="{CF4668DC-857F-487D-BFFA-8C0CA5037977}" type="slidenum">
              <a:rPr lang="fr-BE" smtClean="0"/>
              <a:pPr/>
              <a:t>‹N°›</a:t>
            </a:fld>
            <a:endParaRPr lang="fr-BE" dirty="0"/>
          </a:p>
        </p:txBody>
      </p:sp>
      <p:sp>
        <p:nvSpPr>
          <p:cNvPr id="6" name="Espace réservé du contenu 8"/>
          <p:cNvSpPr>
            <a:spLocks noGrp="1"/>
          </p:cNvSpPr>
          <p:nvPr>
            <p:ph sz="quarter" idx="15"/>
          </p:nvPr>
        </p:nvSpPr>
        <p:spPr>
          <a:xfrm>
            <a:off x="4751852" y="188445"/>
            <a:ext cx="5952661" cy="576263"/>
          </a:xfrm>
        </p:spPr>
        <p:txBody>
          <a:bodyPr>
            <a:normAutofit/>
          </a:bodyPr>
          <a:lstStyle>
            <a:lvl1pPr marL="0" indent="0" algn="r">
              <a:buNone/>
              <a:defRPr sz="3200" b="1">
                <a:solidFill>
                  <a:schemeClr val="tx1"/>
                </a:solidFill>
                <a:latin typeface="Futura Md BT" pitchFamily="34" charset="0"/>
              </a:defRPr>
            </a:lvl1pPr>
          </a:lstStyle>
          <a:p>
            <a:pPr lvl="0"/>
            <a:endParaRPr lang="fr-FR" dirty="0"/>
          </a:p>
        </p:txBody>
      </p:sp>
      <p:sp>
        <p:nvSpPr>
          <p:cNvPr id="9" name="Espace réservé du contenu 2"/>
          <p:cNvSpPr>
            <a:spLocks noGrp="1"/>
          </p:cNvSpPr>
          <p:nvPr>
            <p:ph idx="16"/>
          </p:nvPr>
        </p:nvSpPr>
        <p:spPr>
          <a:xfrm>
            <a:off x="623392" y="1052736"/>
            <a:ext cx="3744416" cy="5328592"/>
          </a:xfrm>
        </p:spPr>
        <p:txBody>
          <a:bodyPr>
            <a:noAutofit/>
          </a:bodyPr>
          <a:lstStyle>
            <a:lvl1pPr marL="239167" indent="-239167" algn="just">
              <a:defRPr sz="1333">
                <a:solidFill>
                  <a:schemeClr val="bg1"/>
                </a:solidFill>
                <a:latin typeface="Futura Bk" pitchFamily="34" charset="0"/>
              </a:defRPr>
            </a:lvl1pPr>
            <a:lvl2pPr marL="478331" indent="-239167" algn="just">
              <a:defRPr sz="1333">
                <a:solidFill>
                  <a:schemeClr val="bg1"/>
                </a:solidFill>
                <a:latin typeface="Futura Bk" pitchFamily="34" charset="0"/>
              </a:defRPr>
            </a:lvl2pPr>
            <a:lvl3pPr marL="715379" indent="-237049" algn="just">
              <a:defRPr sz="1333">
                <a:solidFill>
                  <a:schemeClr val="bg1"/>
                </a:solidFill>
                <a:latin typeface="Futura Bk" pitchFamily="34" charset="0"/>
              </a:defRPr>
            </a:lvl3pPr>
            <a:lvl4pPr marL="956661" indent="-239167" algn="just">
              <a:defRPr sz="1333">
                <a:solidFill>
                  <a:schemeClr val="bg1"/>
                </a:solidFill>
                <a:latin typeface="Futura Bk" pitchFamily="34" charset="0"/>
              </a:defRPr>
            </a:lvl4pPr>
            <a:lvl5pPr marL="1195827" indent="-239167" algn="just">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 hasCustomPrompt="1"/>
          </p:nvPr>
        </p:nvSpPr>
        <p:spPr>
          <a:xfrm>
            <a:off x="8016216" y="1052741"/>
            <a:ext cx="3072341" cy="1584175"/>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8" name="Espace réservé du contenu 2"/>
          <p:cNvSpPr>
            <a:spLocks noGrp="1"/>
          </p:cNvSpPr>
          <p:nvPr>
            <p:ph idx="17" hasCustomPrompt="1"/>
          </p:nvPr>
        </p:nvSpPr>
        <p:spPr>
          <a:xfrm>
            <a:off x="4751852" y="10527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1" name="Espace réservé du contenu 2"/>
          <p:cNvSpPr>
            <a:spLocks noGrp="1"/>
          </p:cNvSpPr>
          <p:nvPr>
            <p:ph idx="18" hasCustomPrompt="1"/>
          </p:nvPr>
        </p:nvSpPr>
        <p:spPr>
          <a:xfrm>
            <a:off x="4751852" y="28529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2" name="Espace réservé du contenu 2"/>
          <p:cNvSpPr>
            <a:spLocks noGrp="1"/>
          </p:cNvSpPr>
          <p:nvPr>
            <p:ph idx="19" hasCustomPrompt="1"/>
          </p:nvPr>
        </p:nvSpPr>
        <p:spPr>
          <a:xfrm>
            <a:off x="4751852" y="46531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3" name="Espace réservé du contenu 2"/>
          <p:cNvSpPr>
            <a:spLocks noGrp="1"/>
          </p:cNvSpPr>
          <p:nvPr>
            <p:ph idx="20" hasCustomPrompt="1"/>
          </p:nvPr>
        </p:nvSpPr>
        <p:spPr>
          <a:xfrm>
            <a:off x="8016216" y="28529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4" name="Espace réservé du contenu 2"/>
          <p:cNvSpPr>
            <a:spLocks noGrp="1"/>
          </p:cNvSpPr>
          <p:nvPr>
            <p:ph idx="21" hasCustomPrompt="1"/>
          </p:nvPr>
        </p:nvSpPr>
        <p:spPr>
          <a:xfrm>
            <a:off x="8016216" y="4653136"/>
            <a:ext cx="3072341" cy="1584176"/>
          </a:xfrm>
        </p:spPr>
        <p:txBody>
          <a:bodyPr>
            <a:noAutofit/>
          </a:bodyPr>
          <a:lstStyle>
            <a:lvl1pPr algn="just">
              <a:defRPr sz="1600">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5" name="Espace réservé du contenu 2"/>
          <p:cNvSpPr>
            <a:spLocks noGrp="1"/>
          </p:cNvSpPr>
          <p:nvPr>
            <p:ph idx="22" hasCustomPrompt="1"/>
          </p:nvPr>
        </p:nvSpPr>
        <p:spPr>
          <a:xfrm>
            <a:off x="4751852" y="26369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6" name="Espace réservé du contenu 2"/>
          <p:cNvSpPr>
            <a:spLocks noGrp="1"/>
          </p:cNvSpPr>
          <p:nvPr>
            <p:ph idx="23" hasCustomPrompt="1"/>
          </p:nvPr>
        </p:nvSpPr>
        <p:spPr>
          <a:xfrm>
            <a:off x="4751852" y="62373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7" name="Espace réservé du contenu 2"/>
          <p:cNvSpPr>
            <a:spLocks noGrp="1"/>
          </p:cNvSpPr>
          <p:nvPr>
            <p:ph idx="24" hasCustomPrompt="1"/>
          </p:nvPr>
        </p:nvSpPr>
        <p:spPr>
          <a:xfrm>
            <a:off x="4751852" y="44371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8" name="Espace réservé du contenu 2"/>
          <p:cNvSpPr>
            <a:spLocks noGrp="1"/>
          </p:cNvSpPr>
          <p:nvPr>
            <p:ph idx="25" hasCustomPrompt="1"/>
          </p:nvPr>
        </p:nvSpPr>
        <p:spPr>
          <a:xfrm>
            <a:off x="8016216" y="26369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19" name="Espace réservé du contenu 2"/>
          <p:cNvSpPr>
            <a:spLocks noGrp="1"/>
          </p:cNvSpPr>
          <p:nvPr>
            <p:ph idx="26" hasCustomPrompt="1"/>
          </p:nvPr>
        </p:nvSpPr>
        <p:spPr>
          <a:xfrm>
            <a:off x="8016216" y="44371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
        <p:nvSpPr>
          <p:cNvPr id="20" name="Espace réservé du contenu 2"/>
          <p:cNvSpPr>
            <a:spLocks noGrp="1"/>
          </p:cNvSpPr>
          <p:nvPr>
            <p:ph idx="27" hasCustomPrompt="1"/>
          </p:nvPr>
        </p:nvSpPr>
        <p:spPr>
          <a:xfrm>
            <a:off x="8016216" y="6237312"/>
            <a:ext cx="3072341" cy="144016"/>
          </a:xfrm>
        </p:spPr>
        <p:txBody>
          <a:bodyPr>
            <a:noAutofit/>
          </a:bodyPr>
          <a:lstStyle>
            <a:lvl1pPr marL="0" indent="0" algn="ctr">
              <a:buNone/>
              <a:defRPr sz="1067" b="1">
                <a:latin typeface="Futura Bk" pitchFamily="34" charset="0"/>
              </a:defRPr>
            </a:lvl1pPr>
            <a:lvl2pPr algn="just">
              <a:defRPr sz="1600">
                <a:latin typeface="Futura Bk" pitchFamily="34" charset="0"/>
              </a:defRPr>
            </a:lvl2pPr>
            <a:lvl3pPr algn="just">
              <a:defRPr sz="1600">
                <a:latin typeface="Futura Bk" pitchFamily="34" charset="0"/>
              </a:defRPr>
            </a:lvl3pPr>
            <a:lvl4pPr algn="just">
              <a:defRPr sz="1600">
                <a:latin typeface="Futura Bk" pitchFamily="34" charset="0"/>
              </a:defRPr>
            </a:lvl4pPr>
            <a:lvl5pPr algn="just">
              <a:defRPr sz="1600">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p:txBody>
      </p:sp>
    </p:spTree>
    <p:extLst>
      <p:ext uri="{BB962C8B-B14F-4D97-AF65-F5344CB8AC3E}">
        <p14:creationId xmlns:p14="http://schemas.microsoft.com/office/powerpoint/2010/main" val="27648203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Deux contenus">
    <p:spTree>
      <p:nvGrpSpPr>
        <p:cNvPr id="1" name=""/>
        <p:cNvGrpSpPr/>
        <p:nvPr/>
      </p:nvGrpSpPr>
      <p:grpSpPr>
        <a:xfrm>
          <a:off x="0" y="0"/>
          <a:ext cx="0" cy="0"/>
          <a:chOff x="0" y="0"/>
          <a:chExt cx="0" cy="0"/>
        </a:xfrm>
      </p:grpSpPr>
      <p:pic>
        <p:nvPicPr>
          <p:cNvPr id="7170" name="Picture 2"/>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623392" y="1052736"/>
            <a:ext cx="4561720" cy="5544616"/>
          </a:xfrm>
          <a:prstGeom prst="rect">
            <a:avLst/>
          </a:prstGeom>
          <a:noFill/>
          <a:ln>
            <a:noFill/>
          </a:ln>
          <a:effectLst/>
          <a:extLst>
            <a:ext uri="{909E8E84-426E-40dd-AFC4-6F175D3DCCD1}">
              <a14:hiddenFill xmlns="" xmlns:a14="http://schemas.microsoft.com/office/drawing/2010/main">
                <a:solidFill>
                  <a:schemeClr val="folHlink"/>
                </a:solidFill>
              </a14:hiddenFill>
            </a:ext>
            <a:ext uri="{91240B29-F687-4f45-9708-019B960494DF}">
              <a14:hiddenLine xmlns="" xmlns:a14="http://schemas.microsoft.com/office/drawing/2010/main" w="9525" cap="flat">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accent1"/>
                  </a:outerShdw>
                </a:effectLst>
              </a14:hiddenEffects>
            </a:ext>
          </a:extLst>
        </p:spPr>
      </p:pic>
      <p:sp>
        <p:nvSpPr>
          <p:cNvPr id="9" name="Espace réservé du contenu 8"/>
          <p:cNvSpPr>
            <a:spLocks noGrp="1"/>
          </p:cNvSpPr>
          <p:nvPr>
            <p:ph sz="quarter" idx="16"/>
          </p:nvPr>
        </p:nvSpPr>
        <p:spPr>
          <a:xfrm>
            <a:off x="4943872" y="188445"/>
            <a:ext cx="5760640" cy="576263"/>
          </a:xfrm>
        </p:spPr>
        <p:txBody>
          <a:bodyPr>
            <a:normAutofit/>
          </a:bodyPr>
          <a:lstStyle>
            <a:lvl1pPr marL="0" indent="0" algn="r">
              <a:buNone/>
              <a:defRPr sz="2933" b="1">
                <a:solidFill>
                  <a:srgbClr val="5C5C5C"/>
                </a:solidFill>
                <a:latin typeface="Futura Bk" pitchFamily="34" charset="0"/>
              </a:defRPr>
            </a:lvl1pPr>
          </a:lstStyle>
          <a:p>
            <a:pPr lvl="0"/>
            <a:endParaRPr lang="fr-FR" dirty="0"/>
          </a:p>
        </p:txBody>
      </p:sp>
      <p:sp>
        <p:nvSpPr>
          <p:cNvPr id="10" name="Espace réservé du contenu 2"/>
          <p:cNvSpPr>
            <a:spLocks noGrp="1"/>
          </p:cNvSpPr>
          <p:nvPr>
            <p:ph idx="17"/>
          </p:nvPr>
        </p:nvSpPr>
        <p:spPr>
          <a:xfrm>
            <a:off x="1199456" y="1124748"/>
            <a:ext cx="3168352" cy="4968553"/>
          </a:xfrm>
        </p:spPr>
        <p:txBody>
          <a:bodyPr>
            <a:noAutofit/>
          </a:bodyPr>
          <a:lstStyle>
            <a:lvl1pPr marL="239167" indent="-239167" algn="just">
              <a:defRPr sz="1333">
                <a:solidFill>
                  <a:schemeClr val="bg1"/>
                </a:solidFill>
                <a:latin typeface="Futura Bk" pitchFamily="34" charset="0"/>
              </a:defRPr>
            </a:lvl1pPr>
            <a:lvl2pPr marL="478331" indent="-239167" algn="just">
              <a:defRPr sz="1333">
                <a:solidFill>
                  <a:schemeClr val="bg1"/>
                </a:solidFill>
                <a:latin typeface="Futura Bk" pitchFamily="34" charset="0"/>
              </a:defRPr>
            </a:lvl2pPr>
            <a:lvl3pPr marL="715379" indent="-237049" algn="just">
              <a:defRPr sz="1333">
                <a:solidFill>
                  <a:schemeClr val="bg1"/>
                </a:solidFill>
                <a:latin typeface="Futura Bk" pitchFamily="34" charset="0"/>
              </a:defRPr>
            </a:lvl3pPr>
            <a:lvl4pPr marL="956661" indent="-239167" algn="just">
              <a:defRPr sz="1333">
                <a:solidFill>
                  <a:schemeClr val="bg1"/>
                </a:solidFill>
                <a:latin typeface="Futura Bk" pitchFamily="34" charset="0"/>
              </a:defRPr>
            </a:lvl4pPr>
            <a:lvl5pPr marL="1195827" indent="-239167" algn="just">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contenu 2"/>
          <p:cNvSpPr>
            <a:spLocks noGrp="1"/>
          </p:cNvSpPr>
          <p:nvPr>
            <p:ph idx="1"/>
          </p:nvPr>
        </p:nvSpPr>
        <p:spPr>
          <a:xfrm>
            <a:off x="6096000" y="1124745"/>
            <a:ext cx="4800533" cy="5001419"/>
          </a:xfrm>
        </p:spPr>
        <p:txBody>
          <a:bodyPr>
            <a:noAutofit/>
          </a:bodyPr>
          <a:lstStyle>
            <a:lvl1pPr marL="239167" indent="-239167" algn="just">
              <a:defRPr sz="1467">
                <a:solidFill>
                  <a:srgbClr val="5C5C5C"/>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7"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8" name="ZoneTexte 7"/>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EQUIPE</a:t>
            </a:r>
          </a:p>
        </p:txBody>
      </p:sp>
      <p:sp>
        <p:nvSpPr>
          <p:cNvPr id="12" name="Espace réservé du numéro de diapositive 6"/>
          <p:cNvSpPr txBox="1">
            <a:spLocks/>
          </p:cNvSpPr>
          <p:nvPr userDrawn="1"/>
        </p:nvSpPr>
        <p:spPr>
          <a:xfrm>
            <a:off x="10800523" y="260652"/>
            <a:ext cx="576064" cy="360353"/>
          </a:xfrm>
          <a:prstGeom prst="rect">
            <a:avLst/>
          </a:prstGeom>
        </p:spPr>
        <p:txBody>
          <a:bodyPr vert="horz" lIns="121915" tIns="60957" rIns="121915" bIns="60957" rtlCol="0" anchor="ctr"/>
          <a:lstStyle>
            <a:defPPr>
              <a:defRPr lang="fr-FR"/>
            </a:defPPr>
            <a:lvl1pPr marL="0" algn="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sp>
        <p:nvSpPr>
          <p:cNvPr id="14"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5" name="Espace réservé du numéro de diapositive 6"/>
          <p:cNvSpPr txBox="1">
            <a:spLocks/>
          </p:cNvSpPr>
          <p:nvPr userDrawn="1"/>
        </p:nvSpPr>
        <p:spPr>
          <a:xfrm>
            <a:off x="10740032" y="248483"/>
            <a:ext cx="636555" cy="365125"/>
          </a:xfrm>
          <a:prstGeom prst="rect">
            <a:avLst/>
          </a:prstGeom>
        </p:spPr>
        <p:txBody>
          <a:bodyPr vert="horz" lIns="121915" tIns="60957" rIns="121915" bIns="60957" rtlCol="0" anchor="ctr"/>
          <a:lstStyle>
            <a:defPPr>
              <a:defRPr lang="fr-FR"/>
            </a:defPPr>
            <a:lvl1pPr marL="0" algn="ct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cxnSp>
        <p:nvCxnSpPr>
          <p:cNvPr id="13" name="Connecteur droit 12"/>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887676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etho_Deux contenus">
    <p:spTree>
      <p:nvGrpSpPr>
        <p:cNvPr id="1" name=""/>
        <p:cNvGrpSpPr/>
        <p:nvPr/>
      </p:nvGrpSpPr>
      <p:grpSpPr>
        <a:xfrm>
          <a:off x="0" y="0"/>
          <a:ext cx="0" cy="0"/>
          <a:chOff x="0" y="0"/>
          <a:chExt cx="0" cy="0"/>
        </a:xfrm>
      </p:grpSpPr>
      <p:sp>
        <p:nvSpPr>
          <p:cNvPr id="8" name="Rectangle 7"/>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1007436" y="188445"/>
            <a:ext cx="9697077" cy="576263"/>
          </a:xfrm>
        </p:spPr>
        <p:txBody>
          <a:bodyPr>
            <a:normAutofit/>
          </a:bodyPr>
          <a:lstStyle>
            <a:lvl1pPr marL="0" indent="0" algn="r">
              <a:buNone/>
              <a:defRPr sz="3200" b="1">
                <a:solidFill>
                  <a:srgbClr val="5C5C5C"/>
                </a:solidFill>
                <a:latin typeface="Futura Bk" pitchFamily="34" charset="0"/>
              </a:defRPr>
            </a:lvl1pPr>
          </a:lstStyle>
          <a:p>
            <a:pPr lvl="0"/>
            <a:endParaRPr lang="fr-FR" dirty="0"/>
          </a:p>
        </p:txBody>
      </p:sp>
      <p:sp>
        <p:nvSpPr>
          <p:cNvPr id="10" name="Espace réservé du contenu 2"/>
          <p:cNvSpPr>
            <a:spLocks noGrp="1"/>
          </p:cNvSpPr>
          <p:nvPr>
            <p:ph idx="15"/>
          </p:nvPr>
        </p:nvSpPr>
        <p:spPr>
          <a:xfrm>
            <a:off x="1199456" y="1246981"/>
            <a:ext cx="9697077" cy="5001419"/>
          </a:xfrm>
        </p:spPr>
        <p:txBody>
          <a:bodyPr numCol="2" spcCol="179992">
            <a:noAutofit/>
          </a:bodyPr>
          <a:lstStyle>
            <a:lvl1pPr marL="239167" indent="-239167" algn="just">
              <a:defRPr sz="1467">
                <a:solidFill>
                  <a:srgbClr val="9BBB59"/>
                </a:solidFill>
                <a:latin typeface="Futura Bk" pitchFamily="34" charset="0"/>
              </a:defRPr>
            </a:lvl1pPr>
            <a:lvl2pPr marL="478331" indent="-239167" algn="just">
              <a:defRPr sz="1467">
                <a:solidFill>
                  <a:srgbClr val="5C5C5C"/>
                </a:solidFill>
                <a:latin typeface="Futura Bk" pitchFamily="34" charset="0"/>
              </a:defRPr>
            </a:lvl2pPr>
            <a:lvl3pPr marL="717497" indent="-239167" algn="just">
              <a:defRPr sz="1467">
                <a:solidFill>
                  <a:srgbClr val="5C5C5C"/>
                </a:solidFill>
                <a:latin typeface="Futura Bk" pitchFamily="34" charset="0"/>
              </a:defRPr>
            </a:lvl3pPr>
            <a:lvl4pPr marL="956661" indent="-239167" algn="just">
              <a:defRPr sz="1467">
                <a:solidFill>
                  <a:srgbClr val="5C5C5C"/>
                </a:solidFill>
                <a:latin typeface="Futura Bk" pitchFamily="34" charset="0"/>
              </a:defRPr>
            </a:lvl4pPr>
            <a:lvl5pPr marL="1195827" indent="-239167" algn="just">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2"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3"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4"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1" name="Connecteur droit 10"/>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5" name="Image 14"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40879682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Deux contenus">
    <p:spTree>
      <p:nvGrpSpPr>
        <p:cNvPr id="1" name=""/>
        <p:cNvGrpSpPr/>
        <p:nvPr/>
      </p:nvGrpSpPr>
      <p:grpSpPr>
        <a:xfrm>
          <a:off x="0" y="0"/>
          <a:ext cx="0" cy="0"/>
          <a:chOff x="0" y="0"/>
          <a:chExt cx="0" cy="0"/>
        </a:xfrm>
      </p:grpSpPr>
      <p:pic>
        <p:nvPicPr>
          <p:cNvPr id="9219"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44624"/>
            <a:ext cx="12178453" cy="67930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Espace réservé du contenu 8"/>
          <p:cNvSpPr>
            <a:spLocks noGrp="1"/>
          </p:cNvSpPr>
          <p:nvPr>
            <p:ph sz="quarter" idx="16"/>
          </p:nvPr>
        </p:nvSpPr>
        <p:spPr>
          <a:xfrm>
            <a:off x="4943872" y="188445"/>
            <a:ext cx="5760640" cy="576263"/>
          </a:xfrm>
        </p:spPr>
        <p:txBody>
          <a:bodyPr>
            <a:normAutofit/>
          </a:bodyPr>
          <a:lstStyle>
            <a:lvl1pPr marL="0" indent="0" algn="r">
              <a:buNone/>
              <a:defRPr sz="3200" b="1">
                <a:solidFill>
                  <a:schemeClr val="tx1"/>
                </a:solidFill>
                <a:latin typeface="Futura Md BT" pitchFamily="34" charset="0"/>
              </a:defRPr>
            </a:lvl1pPr>
          </a:lstStyle>
          <a:p>
            <a:pPr lvl="0"/>
            <a:endParaRPr lang="fr-FR" dirty="0"/>
          </a:p>
        </p:txBody>
      </p:sp>
      <p:sp>
        <p:nvSpPr>
          <p:cNvPr id="11" name="Espace réservé du contenu 2"/>
          <p:cNvSpPr>
            <a:spLocks noGrp="1"/>
          </p:cNvSpPr>
          <p:nvPr>
            <p:ph idx="17"/>
          </p:nvPr>
        </p:nvSpPr>
        <p:spPr>
          <a:xfrm>
            <a:off x="623392" y="1019871"/>
            <a:ext cx="3744416" cy="4968553"/>
          </a:xfrm>
        </p:spPr>
        <p:txBody>
          <a:bodyPr>
            <a:noAutofit/>
          </a:bodyPr>
          <a:lstStyle>
            <a:lvl1pPr marL="239167" indent="-239167" algn="just">
              <a:defRPr sz="1333">
                <a:solidFill>
                  <a:schemeClr val="bg1"/>
                </a:solidFill>
                <a:latin typeface="Futura Bk" pitchFamily="34" charset="0"/>
              </a:defRPr>
            </a:lvl1pPr>
            <a:lvl2pPr marL="478331" indent="-239167" algn="just">
              <a:defRPr sz="1333">
                <a:solidFill>
                  <a:schemeClr val="bg1"/>
                </a:solidFill>
                <a:latin typeface="Futura Bk" pitchFamily="34" charset="0"/>
              </a:defRPr>
            </a:lvl2pPr>
            <a:lvl3pPr marL="717497" indent="-239167" algn="just">
              <a:defRPr sz="1333">
                <a:solidFill>
                  <a:schemeClr val="bg1"/>
                </a:solidFill>
                <a:latin typeface="Futura Bk" pitchFamily="34" charset="0"/>
              </a:defRPr>
            </a:lvl3pPr>
            <a:lvl4pPr marL="956661" indent="-239167" algn="just">
              <a:defRPr sz="1333">
                <a:solidFill>
                  <a:schemeClr val="bg1"/>
                </a:solidFill>
                <a:latin typeface="Futura Bk" pitchFamily="34" charset="0"/>
              </a:defRPr>
            </a:lvl4pPr>
            <a:lvl5pPr marL="1195827" indent="-239167" algn="just">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2" name="Espace réservé du contenu 2"/>
          <p:cNvSpPr>
            <a:spLocks noGrp="1"/>
          </p:cNvSpPr>
          <p:nvPr>
            <p:ph idx="1"/>
          </p:nvPr>
        </p:nvSpPr>
        <p:spPr>
          <a:xfrm>
            <a:off x="5903980" y="1019869"/>
            <a:ext cx="4800533" cy="5001419"/>
          </a:xfrm>
        </p:spPr>
        <p:txBody>
          <a:bodyPr>
            <a:noAutofit/>
          </a:bodyPr>
          <a:lstStyle>
            <a:lvl1pPr marL="239167" indent="-239167" algn="just">
              <a:defRPr sz="1333">
                <a:latin typeface="Futura Bk" pitchFamily="34" charset="0"/>
              </a:defRPr>
            </a:lvl1pPr>
            <a:lvl2pPr marL="478331" indent="-239167" algn="just">
              <a:defRPr sz="1333">
                <a:latin typeface="Futura Bk" pitchFamily="34" charset="0"/>
              </a:defRPr>
            </a:lvl2pPr>
            <a:lvl3pPr marL="717497" indent="-239167" algn="just">
              <a:defRPr sz="1333">
                <a:latin typeface="Futura Bk" pitchFamily="34" charset="0"/>
              </a:defRPr>
            </a:lvl3pPr>
            <a:lvl4pPr marL="956661" indent="-239167" algn="just">
              <a:defRPr sz="1333">
                <a:latin typeface="Futura Bk" pitchFamily="34" charset="0"/>
              </a:defRPr>
            </a:lvl4pPr>
            <a:lvl5pPr marL="1195827" indent="-239167" algn="just">
              <a:defRPr sz="1333">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3" name="Espace réservé du numéro de diapositive 6"/>
          <p:cNvSpPr>
            <a:spLocks noGrp="1"/>
          </p:cNvSpPr>
          <p:nvPr>
            <p:ph type="sldNum" sz="quarter" idx="12"/>
          </p:nvPr>
        </p:nvSpPr>
        <p:spPr>
          <a:xfrm>
            <a:off x="8688288" y="6309320"/>
            <a:ext cx="2844800" cy="365125"/>
          </a:xfrm>
        </p:spPr>
        <p:txBody>
          <a:bodyPr/>
          <a:lstStyle>
            <a:lvl1pPr>
              <a:defRPr sz="1600">
                <a:solidFill>
                  <a:schemeClr val="tx1"/>
                </a:solidFill>
                <a:latin typeface="Futura Bk" pitchFamily="34" charset="0"/>
              </a:defRPr>
            </a:lvl1pPr>
          </a:lstStyle>
          <a:p>
            <a:fld id="{CF4668DC-857F-487D-BFFA-8C0CA5037977}" type="slidenum">
              <a:rPr lang="fr-BE" smtClean="0"/>
              <a:pPr/>
              <a:t>‹N°›</a:t>
            </a:fld>
            <a:endParaRPr lang="fr-BE" dirty="0"/>
          </a:p>
        </p:txBody>
      </p:sp>
      <p:sp>
        <p:nvSpPr>
          <p:cNvPr id="7"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cxnSp>
        <p:nvCxnSpPr>
          <p:cNvPr id="8" name="Connecteur droit 7"/>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64920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odal_Deux contenus_2">
    <p:spTree>
      <p:nvGrpSpPr>
        <p:cNvPr id="1" name=""/>
        <p:cNvGrpSpPr/>
        <p:nvPr/>
      </p:nvGrpSpPr>
      <p:grpSpPr>
        <a:xfrm>
          <a:off x="0" y="0"/>
          <a:ext cx="0" cy="0"/>
          <a:chOff x="0" y="0"/>
          <a:chExt cx="0" cy="0"/>
        </a:xfrm>
      </p:grpSpPr>
      <p:sp>
        <p:nvSpPr>
          <p:cNvPr id="14" name="Rectangle 13"/>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9" name="Espace réservé du contenu 8"/>
          <p:cNvSpPr>
            <a:spLocks noGrp="1"/>
          </p:cNvSpPr>
          <p:nvPr>
            <p:ph sz="quarter" idx="13"/>
          </p:nvPr>
        </p:nvSpPr>
        <p:spPr>
          <a:xfrm>
            <a:off x="1007436" y="188445"/>
            <a:ext cx="9697077" cy="576263"/>
          </a:xfrm>
        </p:spPr>
        <p:txBody>
          <a:bodyPr>
            <a:normAutofit/>
          </a:bodyPr>
          <a:lstStyle>
            <a:lvl1pPr marL="0" indent="0" algn="r">
              <a:buNone/>
              <a:defRPr sz="2933" b="1">
                <a:solidFill>
                  <a:srgbClr val="5C5C5C"/>
                </a:solidFill>
                <a:latin typeface="Futura Bk" pitchFamily="34" charset="0"/>
              </a:defRPr>
            </a:lvl1pPr>
          </a:lstStyle>
          <a:p>
            <a:pPr lvl="0"/>
            <a:endParaRPr lang="fr-FR" dirty="0"/>
          </a:p>
        </p:txBody>
      </p:sp>
      <p:sp>
        <p:nvSpPr>
          <p:cNvPr id="8" name="Espace réservé du contenu 2"/>
          <p:cNvSpPr>
            <a:spLocks noGrp="1"/>
          </p:cNvSpPr>
          <p:nvPr>
            <p:ph idx="1"/>
          </p:nvPr>
        </p:nvSpPr>
        <p:spPr>
          <a:xfrm>
            <a:off x="6096000" y="1246981"/>
            <a:ext cx="4800533" cy="5001419"/>
          </a:xfrm>
        </p:spPr>
        <p:txBody>
          <a:bodyPr>
            <a:noAutofit/>
          </a:bodyPr>
          <a:lstStyle>
            <a:lvl1pPr marL="239167" indent="-239167" algn="just">
              <a:defRPr lang="fr-FR" sz="1467" kern="1200" dirty="0" smtClean="0">
                <a:solidFill>
                  <a:srgbClr val="8C151C"/>
                </a:solidFill>
                <a:latin typeface="Futura Bk" pitchFamily="34" charset="0"/>
                <a:ea typeface="+mn-ea"/>
                <a:cs typeface="+mn-cs"/>
              </a:defRPr>
            </a:lvl1pPr>
            <a:lvl2pPr marL="478331" indent="-239167" algn="just">
              <a:defRPr sz="1467">
                <a:latin typeface="Futura Bk" pitchFamily="34" charset="0"/>
              </a:defRPr>
            </a:lvl2pPr>
            <a:lvl3pPr marL="717497" indent="-239167" algn="just">
              <a:defRPr sz="1467">
                <a:latin typeface="Futura Bk" pitchFamily="34" charset="0"/>
              </a:defRPr>
            </a:lvl3pPr>
            <a:lvl4pPr marL="956661" indent="-239167" algn="just">
              <a:defRPr sz="1467">
                <a:latin typeface="Futura Bk" pitchFamily="34" charset="0"/>
              </a:defRPr>
            </a:lvl4pPr>
            <a:lvl5pPr marL="1195827" indent="-239167" algn="just">
              <a:defRPr sz="1467">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1199456" y="1246981"/>
            <a:ext cx="4800533" cy="5001419"/>
          </a:xfrm>
        </p:spPr>
        <p:txBody>
          <a:bodyPr>
            <a:noAutofit/>
          </a:bodyPr>
          <a:lstStyle>
            <a:lvl1pPr marL="239167" indent="-239167" algn="just">
              <a:defRPr lang="fr-FR" sz="1467" kern="1200" dirty="0" smtClean="0">
                <a:solidFill>
                  <a:srgbClr val="8C151C"/>
                </a:solidFill>
                <a:latin typeface="Futura Bk" pitchFamily="34" charset="0"/>
                <a:ea typeface="+mn-ea"/>
                <a:cs typeface="+mn-cs"/>
              </a:defRPr>
            </a:lvl1pPr>
            <a:lvl2pPr marL="478331" indent="-239167" algn="just">
              <a:defRPr sz="1467">
                <a:latin typeface="Futura Bk" pitchFamily="34" charset="0"/>
              </a:defRPr>
            </a:lvl2pPr>
            <a:lvl3pPr marL="717497" indent="-239167" algn="just">
              <a:defRPr sz="1467">
                <a:latin typeface="Futura Bk" pitchFamily="34" charset="0"/>
              </a:defRPr>
            </a:lvl3pPr>
            <a:lvl4pPr marL="956661" indent="-239167" algn="just">
              <a:defRPr sz="1467">
                <a:latin typeface="Futura Bk" pitchFamily="34" charset="0"/>
              </a:defRPr>
            </a:lvl4pPr>
            <a:lvl5pPr marL="1195827" indent="-239167" algn="just">
              <a:defRPr sz="1467">
                <a:latin typeface="Futura Bk" pitchFamily="34" charset="0"/>
              </a:defRPr>
            </a:lvl5pPr>
            <a:lvl6pPr>
              <a:defRPr sz="2667"/>
            </a:lvl6pPr>
            <a:lvl7pPr>
              <a:defRPr sz="2667"/>
            </a:lvl7pPr>
            <a:lvl8pPr>
              <a:defRPr sz="2667"/>
            </a:lvl8pPr>
            <a:lvl9pPr>
              <a:defRPr sz="2667"/>
            </a:lvl9pPr>
          </a:lstStyle>
          <a:p>
            <a:pPr marL="239167" lvl="0" indent="-239167" algn="just" defTabSz="1219110" rtl="0" eaLnBrk="1" latinLnBrk="0" hangingPunct="1">
              <a:spcBef>
                <a:spcPct val="20000"/>
              </a:spcBef>
              <a:buFont typeface="Arial" pitchFamily="34" charset="0"/>
              <a:buChar char="•"/>
            </a:pPr>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3" name="ZoneTexte 12"/>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MODALIT</a:t>
            </a:r>
            <a:r>
              <a:rPr lang="fr-FR" sz="2133" dirty="0">
                <a:solidFill>
                  <a:srgbClr val="5C5C5C"/>
                </a:solidFill>
                <a:latin typeface="Futura Bk" pitchFamily="34" charset="0"/>
                <a:cs typeface="Calibri"/>
              </a:rPr>
              <a:t>ÉS</a:t>
            </a:r>
            <a:endParaRPr lang="fr-FR" sz="2133" dirty="0">
              <a:solidFill>
                <a:srgbClr val="5C5C5C"/>
              </a:solidFill>
              <a:latin typeface="Futura Bk" pitchFamily="34" charset="0"/>
            </a:endParaRPr>
          </a:p>
        </p:txBody>
      </p:sp>
      <p:sp>
        <p:nvSpPr>
          <p:cNvPr id="16"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7"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cxnSp>
        <p:nvCxnSpPr>
          <p:cNvPr id="12" name="Connecteur droit 11"/>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5" name="Image 14"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21763921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Deux contenus">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cstate="screen">
            <a:lum bright="61000" contrast="-70000"/>
            <a:alphaModFix amt="53000"/>
            <a:extLst>
              <a:ext uri="{28A0092B-C50C-407E-A947-70E740481C1C}">
                <a14:useLocalDpi xmlns:a14="http://schemas.microsoft.com/office/drawing/2010/main"/>
              </a:ext>
            </a:extLst>
          </a:blip>
          <a:srcRect/>
          <a:stretch>
            <a:fillRect/>
          </a:stretch>
        </p:blipFill>
        <p:spPr>
          <a:xfrm>
            <a:off x="0" y="4"/>
            <a:ext cx="12192000" cy="6857999"/>
          </a:xfrm>
          <a:prstGeom prst="rect">
            <a:avLst/>
          </a:prstGeom>
          <a:effectLst/>
        </p:spPr>
      </p:pic>
      <p:sp>
        <p:nvSpPr>
          <p:cNvPr id="4" name="ZoneTexte 3"/>
          <p:cNvSpPr txBox="1"/>
          <p:nvPr userDrawn="1"/>
        </p:nvSpPr>
        <p:spPr>
          <a:xfrm>
            <a:off x="5135893" y="3068961"/>
            <a:ext cx="5568619" cy="943778"/>
          </a:xfrm>
          <a:prstGeom prst="rect">
            <a:avLst/>
          </a:prstGeom>
          <a:noFill/>
        </p:spPr>
        <p:txBody>
          <a:bodyPr wrap="square" lIns="121915" tIns="60957" rIns="121915" bIns="60957" rtlCol="0">
            <a:spAutoFit/>
          </a:bodyPr>
          <a:lstStyle/>
          <a:p>
            <a:pPr algn="r"/>
            <a:r>
              <a:rPr lang="fr-FR" sz="5333" dirty="0">
                <a:solidFill>
                  <a:srgbClr val="8C151C"/>
                </a:solidFill>
                <a:latin typeface="Futura Bk" pitchFamily="34" charset="0"/>
              </a:rPr>
              <a:t>MODALIT</a:t>
            </a:r>
            <a:r>
              <a:rPr lang="fr-FR" sz="5333" dirty="0">
                <a:solidFill>
                  <a:srgbClr val="8C151C"/>
                </a:solidFill>
                <a:latin typeface="Futura Bk" pitchFamily="34" charset="0"/>
                <a:cs typeface="Calibri"/>
              </a:rPr>
              <a:t>É</a:t>
            </a:r>
            <a:r>
              <a:rPr lang="fr-FR" sz="5333" dirty="0">
                <a:solidFill>
                  <a:srgbClr val="8C151C"/>
                </a:solidFill>
                <a:latin typeface="Futura Bk" pitchFamily="34" charset="0"/>
              </a:rPr>
              <a:t>S</a:t>
            </a:r>
          </a:p>
        </p:txBody>
      </p:sp>
    </p:spTree>
    <p:extLst>
      <p:ext uri="{BB962C8B-B14F-4D97-AF65-F5344CB8AC3E}">
        <p14:creationId xmlns:p14="http://schemas.microsoft.com/office/powerpoint/2010/main" val="2357958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3710152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Deux contenus">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475295" y="836712"/>
            <a:ext cx="4468580" cy="5688632"/>
          </a:xfrm>
          <a:prstGeom prst="rect">
            <a:avLst/>
          </a:prstGeom>
          <a:noFill/>
          <a:ln>
            <a:noFill/>
          </a:ln>
          <a:effectLst/>
          <a:extLst>
            <a:ext uri="{909E8E84-426E-40dd-AFC4-6F175D3DCCD1}">
              <a14:hiddenFill xmlns="" xmlns:a14="http://schemas.microsoft.com/office/drawing/2010/main">
                <a:solidFill>
                  <a:schemeClr val="folHlink"/>
                </a:solidFill>
              </a14:hiddenFill>
            </a:ext>
            <a:ext uri="{91240B29-F687-4f45-9708-019B960494DF}">
              <a14:hiddenLine xmlns="" xmlns:a14="http://schemas.microsoft.com/office/drawing/2010/main" w="9525" cap="flat">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accent1"/>
                  </a:outerShdw>
                </a:effectLst>
              </a14:hiddenEffects>
            </a:ext>
          </a:extLst>
        </p:spPr>
      </p:pic>
      <p:sp>
        <p:nvSpPr>
          <p:cNvPr id="10" name="Espace réservé du contenu 8"/>
          <p:cNvSpPr>
            <a:spLocks noGrp="1"/>
          </p:cNvSpPr>
          <p:nvPr>
            <p:ph sz="quarter" idx="16"/>
          </p:nvPr>
        </p:nvSpPr>
        <p:spPr>
          <a:xfrm>
            <a:off x="4943872" y="188445"/>
            <a:ext cx="5760640" cy="576263"/>
          </a:xfrm>
        </p:spPr>
        <p:txBody>
          <a:bodyPr>
            <a:normAutofit/>
          </a:bodyPr>
          <a:lstStyle>
            <a:lvl1pPr marL="0" indent="0" algn="r">
              <a:buNone/>
              <a:defRPr sz="3200" b="1">
                <a:solidFill>
                  <a:srgbClr val="5C5C5C"/>
                </a:solidFill>
                <a:latin typeface="Futura Bk" pitchFamily="34" charset="0"/>
              </a:defRPr>
            </a:lvl1pPr>
          </a:lstStyle>
          <a:p>
            <a:pPr lvl="0"/>
            <a:endParaRPr lang="fr-FR" dirty="0"/>
          </a:p>
        </p:txBody>
      </p:sp>
      <p:sp>
        <p:nvSpPr>
          <p:cNvPr id="11" name="Espace réservé du contenu 2"/>
          <p:cNvSpPr>
            <a:spLocks noGrp="1"/>
          </p:cNvSpPr>
          <p:nvPr>
            <p:ph idx="17" hasCustomPrompt="1"/>
          </p:nvPr>
        </p:nvSpPr>
        <p:spPr>
          <a:xfrm>
            <a:off x="911424" y="1628800"/>
            <a:ext cx="3168352" cy="3888432"/>
          </a:xfrm>
          <a:prstGeom prst="roundRect">
            <a:avLst/>
          </a:prstGeom>
          <a:ln>
            <a:solidFill>
              <a:schemeClr val="accent2">
                <a:lumMod val="20000"/>
                <a:lumOff val="80000"/>
              </a:schemeClr>
            </a:solidFill>
          </a:ln>
        </p:spPr>
        <p:txBody>
          <a:bodyPr>
            <a:noAutofit/>
          </a:bodyPr>
          <a:lstStyle>
            <a:lvl1pPr marL="0" indent="0" algn="ctr">
              <a:buNone/>
              <a:defRPr sz="1333">
                <a:solidFill>
                  <a:schemeClr val="bg1"/>
                </a:solidFill>
                <a:latin typeface="Futura Bk" pitchFamily="34" charset="0"/>
              </a:defRPr>
            </a:lvl1pPr>
            <a:lvl2pPr marL="239165" indent="0" algn="ctr">
              <a:buNone/>
              <a:defRPr sz="1333">
                <a:solidFill>
                  <a:schemeClr val="bg1"/>
                </a:solidFill>
                <a:latin typeface="Futura Bk" pitchFamily="34" charset="0"/>
              </a:defRPr>
            </a:lvl2pPr>
            <a:lvl3pPr marL="478331" indent="0" algn="ctr">
              <a:buNone/>
              <a:defRPr sz="1333">
                <a:solidFill>
                  <a:schemeClr val="bg1"/>
                </a:solidFill>
                <a:latin typeface="Futura Bk" pitchFamily="34" charset="0"/>
              </a:defRPr>
            </a:lvl3pPr>
            <a:lvl4pPr marL="717495" indent="0" algn="ctr">
              <a:buNone/>
              <a:defRPr sz="1333">
                <a:solidFill>
                  <a:schemeClr val="bg1"/>
                </a:solidFill>
                <a:latin typeface="Futura Bk" pitchFamily="34" charset="0"/>
              </a:defRPr>
            </a:lvl4pPr>
            <a:lvl5pPr marL="956661" indent="0" algn="ctr">
              <a:buNone/>
              <a:defRPr sz="1333">
                <a:solidFill>
                  <a:schemeClr val="bg1"/>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0"/>
            <a:r>
              <a:rPr lang="fr-FR" dirty="0"/>
              <a:t>Deuxième niveau</a:t>
            </a:r>
          </a:p>
          <a:p>
            <a:pPr lvl="0"/>
            <a:r>
              <a:rPr lang="fr-FR" dirty="0"/>
              <a:t>Troisième niveau</a:t>
            </a:r>
          </a:p>
          <a:p>
            <a:pPr lvl="0"/>
            <a:r>
              <a:rPr lang="fr-FR" dirty="0"/>
              <a:t>Quatrième niveau</a:t>
            </a:r>
          </a:p>
          <a:p>
            <a:pPr lvl="0"/>
            <a:r>
              <a:rPr lang="fr-FR" dirty="0"/>
              <a:t>Cinquième niveau</a:t>
            </a:r>
            <a:endParaRPr lang="fr-BE" dirty="0"/>
          </a:p>
        </p:txBody>
      </p:sp>
      <p:sp>
        <p:nvSpPr>
          <p:cNvPr id="12" name="Espace réservé du contenu 2"/>
          <p:cNvSpPr>
            <a:spLocks noGrp="1"/>
          </p:cNvSpPr>
          <p:nvPr>
            <p:ph idx="1"/>
          </p:nvPr>
        </p:nvSpPr>
        <p:spPr>
          <a:xfrm>
            <a:off x="5903980" y="1124745"/>
            <a:ext cx="4800533" cy="5001419"/>
          </a:xfrm>
        </p:spPr>
        <p:txBody>
          <a:bodyPr>
            <a:noAutofit/>
          </a:bodyPr>
          <a:lstStyle>
            <a:lvl1pPr marL="239167" indent="-239167" algn="just">
              <a:defRPr sz="1333">
                <a:solidFill>
                  <a:srgbClr val="5C5C5C"/>
                </a:solidFill>
                <a:latin typeface="Futura Bk" pitchFamily="34" charset="0"/>
              </a:defRPr>
            </a:lvl1pPr>
            <a:lvl2pPr marL="478331" indent="-239167" algn="just">
              <a:defRPr sz="1333">
                <a:solidFill>
                  <a:srgbClr val="5C5C5C"/>
                </a:solidFill>
                <a:latin typeface="Futura Bk" pitchFamily="34" charset="0"/>
              </a:defRPr>
            </a:lvl2pPr>
            <a:lvl3pPr marL="717497" indent="-239167" algn="just">
              <a:defRPr sz="1333">
                <a:solidFill>
                  <a:srgbClr val="5C5C5C"/>
                </a:solidFill>
                <a:latin typeface="Futura Bk" pitchFamily="34" charset="0"/>
              </a:defRPr>
            </a:lvl3pPr>
            <a:lvl4pPr marL="956661" indent="-239167" algn="just">
              <a:defRPr sz="1333">
                <a:solidFill>
                  <a:srgbClr val="5C5C5C"/>
                </a:solidFill>
                <a:latin typeface="Futura Bk" pitchFamily="34" charset="0"/>
              </a:defRPr>
            </a:lvl4pPr>
            <a:lvl5pPr marL="1193711" indent="-237049" algn="just">
              <a:defRPr sz="1333">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8"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9"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4" name="Espace réservé du numéro de diapositive 6"/>
          <p:cNvSpPr>
            <a:spLocks noGrp="1"/>
          </p:cNvSpPr>
          <p:nvPr>
            <p:ph type="sldNum" sz="quarter" idx="12"/>
          </p:nvPr>
        </p:nvSpPr>
        <p:spPr>
          <a:xfrm>
            <a:off x="10740032" y="248483"/>
            <a:ext cx="636555" cy="365125"/>
          </a:xfrm>
        </p:spPr>
        <p:txBody>
          <a:bodyPr/>
          <a:lstStyle>
            <a:lvl1pPr algn="ctr">
              <a:defRPr sz="1333">
                <a:solidFill>
                  <a:schemeClr val="bg1"/>
                </a:solidFill>
                <a:latin typeface="Futura Bk" pitchFamily="34" charset="0"/>
              </a:defRPr>
            </a:lvl1pPr>
          </a:lstStyle>
          <a:p>
            <a:fld id="{CF4668DC-857F-487D-BFFA-8C0CA5037977}" type="slidenum">
              <a:rPr lang="fr-BE" smtClean="0"/>
              <a:pPr/>
              <a:t>‹N°›</a:t>
            </a:fld>
            <a:endParaRPr lang="fr-BE" dirty="0"/>
          </a:p>
        </p:txBody>
      </p:sp>
      <p:sp>
        <p:nvSpPr>
          <p:cNvPr id="15" name="ZoneTexte 14"/>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MODALIT</a:t>
            </a:r>
            <a:r>
              <a:rPr lang="fr-FR" sz="2133" dirty="0">
                <a:solidFill>
                  <a:srgbClr val="5C5C5C"/>
                </a:solidFill>
                <a:latin typeface="Futura Bk" pitchFamily="34" charset="0"/>
                <a:cs typeface="Calibri"/>
              </a:rPr>
              <a:t>ÉS</a:t>
            </a:r>
            <a:endParaRPr lang="fr-FR" sz="2133" dirty="0">
              <a:solidFill>
                <a:srgbClr val="5C5C5C"/>
              </a:solidFill>
              <a:latin typeface="Futura Bk" pitchFamily="34" charset="0"/>
            </a:endParaRPr>
          </a:p>
        </p:txBody>
      </p:sp>
      <p:cxnSp>
        <p:nvCxnSpPr>
          <p:cNvPr id="13" name="Connecteur droit 12"/>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67610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Deux contenus">
    <p:spTree>
      <p:nvGrpSpPr>
        <p:cNvPr id="1" name=""/>
        <p:cNvGrpSpPr/>
        <p:nvPr/>
      </p:nvGrpSpPr>
      <p:grpSpPr>
        <a:xfrm>
          <a:off x="0" y="0"/>
          <a:ext cx="0" cy="0"/>
          <a:chOff x="0" y="0"/>
          <a:chExt cx="0" cy="0"/>
        </a:xfrm>
      </p:grpSpPr>
      <p:sp>
        <p:nvSpPr>
          <p:cNvPr id="16" name="Rectangle 15"/>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8" name="Espace réservé du contenu 2"/>
          <p:cNvSpPr>
            <a:spLocks noGrp="1"/>
          </p:cNvSpPr>
          <p:nvPr>
            <p:ph idx="1"/>
          </p:nvPr>
        </p:nvSpPr>
        <p:spPr>
          <a:xfrm>
            <a:off x="6103512" y="1772816"/>
            <a:ext cx="3936437" cy="3528392"/>
          </a:xfrm>
          <a:ln>
            <a:solidFill>
              <a:srgbClr val="8C151C"/>
            </a:solidFill>
          </a:ln>
        </p:spPr>
        <p:txBody>
          <a:bodyPr>
            <a:noAutofit/>
          </a:bodyPr>
          <a:lstStyle>
            <a:lvl1pPr marL="0" indent="0" algn="l">
              <a:buNone/>
              <a:defRPr sz="1467">
                <a:solidFill>
                  <a:srgbClr val="5C5C5C"/>
                </a:solidFill>
                <a:latin typeface="Futura Bk" pitchFamily="34" charset="0"/>
              </a:defRPr>
            </a:lvl1pPr>
            <a:lvl2pPr marL="239165" indent="0" algn="l">
              <a:buNone/>
              <a:defRPr sz="1467">
                <a:solidFill>
                  <a:srgbClr val="5C5C5C"/>
                </a:solidFill>
                <a:latin typeface="Futura Bk" pitchFamily="34" charset="0"/>
              </a:defRPr>
            </a:lvl2pPr>
            <a:lvl3pPr marL="478331" indent="0" algn="l">
              <a:buNone/>
              <a:defRPr sz="1467">
                <a:solidFill>
                  <a:srgbClr val="5C5C5C"/>
                </a:solidFill>
                <a:latin typeface="Futura Bk" pitchFamily="34" charset="0"/>
              </a:defRPr>
            </a:lvl3pPr>
            <a:lvl4pPr marL="717495" indent="0" algn="l">
              <a:buNone/>
              <a:defRPr sz="1467">
                <a:solidFill>
                  <a:srgbClr val="5C5C5C"/>
                </a:solidFill>
                <a:latin typeface="Futura Bk" pitchFamily="34" charset="0"/>
              </a:defRPr>
            </a:lvl4pPr>
            <a:lvl5pPr marL="956661" indent="0" algn="l">
              <a:buNone/>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0" name="Espace réservé du contenu 2"/>
          <p:cNvSpPr>
            <a:spLocks noGrp="1"/>
          </p:cNvSpPr>
          <p:nvPr>
            <p:ph idx="15"/>
          </p:nvPr>
        </p:nvSpPr>
        <p:spPr>
          <a:xfrm>
            <a:off x="2119036" y="1772816"/>
            <a:ext cx="3936437" cy="3528392"/>
          </a:xfrm>
          <a:ln>
            <a:solidFill>
              <a:srgbClr val="8C151C"/>
            </a:solidFill>
          </a:ln>
        </p:spPr>
        <p:txBody>
          <a:bodyPr>
            <a:noAutofit/>
          </a:bodyPr>
          <a:lstStyle>
            <a:lvl1pPr marL="0" indent="0" algn="l">
              <a:buNone/>
              <a:defRPr sz="1467">
                <a:solidFill>
                  <a:srgbClr val="5C5C5C"/>
                </a:solidFill>
                <a:latin typeface="Futura Bk" pitchFamily="34" charset="0"/>
              </a:defRPr>
            </a:lvl1pPr>
            <a:lvl2pPr marL="239165" indent="0" algn="l">
              <a:buNone/>
              <a:defRPr sz="1467">
                <a:solidFill>
                  <a:srgbClr val="5C5C5C"/>
                </a:solidFill>
                <a:latin typeface="Futura Bk" pitchFamily="34" charset="0"/>
              </a:defRPr>
            </a:lvl2pPr>
            <a:lvl3pPr marL="478331" indent="0" algn="l">
              <a:buNone/>
              <a:defRPr sz="1467">
                <a:solidFill>
                  <a:srgbClr val="5C5C5C"/>
                </a:solidFill>
                <a:latin typeface="Futura Bk" pitchFamily="34" charset="0"/>
              </a:defRPr>
            </a:lvl3pPr>
            <a:lvl4pPr marL="717495" indent="0" algn="l">
              <a:buNone/>
              <a:defRPr sz="1467">
                <a:solidFill>
                  <a:srgbClr val="5C5C5C"/>
                </a:solidFill>
                <a:latin typeface="Futura Bk" pitchFamily="34" charset="0"/>
              </a:defRPr>
            </a:lvl4pPr>
            <a:lvl5pPr marL="956661" indent="0" algn="l">
              <a:buNone/>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2"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3" name="Espace réservé du numéro de diapositive 6"/>
          <p:cNvSpPr txBox="1">
            <a:spLocks/>
          </p:cNvSpPr>
          <p:nvPr userDrawn="1"/>
        </p:nvSpPr>
        <p:spPr>
          <a:xfrm>
            <a:off x="10740032" y="248483"/>
            <a:ext cx="636555" cy="365125"/>
          </a:xfrm>
          <a:prstGeom prst="rect">
            <a:avLst/>
          </a:prstGeom>
        </p:spPr>
        <p:txBody>
          <a:bodyPr vert="horz" lIns="121915" tIns="60957" rIns="121915" bIns="60957" rtlCol="0" anchor="ctr"/>
          <a:lstStyle>
            <a:defPPr>
              <a:defRPr lang="fr-FR"/>
            </a:defPPr>
            <a:lvl1pPr marL="0" algn="ct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sp>
        <p:nvSpPr>
          <p:cNvPr id="14" name="Espace réservé du contenu 8"/>
          <p:cNvSpPr>
            <a:spLocks noGrp="1"/>
          </p:cNvSpPr>
          <p:nvPr>
            <p:ph sz="quarter" idx="13"/>
          </p:nvPr>
        </p:nvSpPr>
        <p:spPr>
          <a:xfrm>
            <a:off x="1007436" y="188445"/>
            <a:ext cx="9697077" cy="576263"/>
          </a:xfrm>
        </p:spPr>
        <p:txBody>
          <a:bodyPr>
            <a:normAutofit/>
          </a:bodyPr>
          <a:lstStyle>
            <a:lvl1pPr marL="0" indent="0" algn="r">
              <a:buNone/>
              <a:defRPr sz="2933" b="1">
                <a:solidFill>
                  <a:srgbClr val="5C5C5C"/>
                </a:solidFill>
                <a:latin typeface="Futura Bk" pitchFamily="34" charset="0"/>
              </a:defRPr>
            </a:lvl1pPr>
          </a:lstStyle>
          <a:p>
            <a:pPr lvl="0"/>
            <a:endParaRPr lang="fr-FR" dirty="0"/>
          </a:p>
        </p:txBody>
      </p:sp>
      <p:sp>
        <p:nvSpPr>
          <p:cNvPr id="15" name="ZoneTexte 14"/>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MODALIT</a:t>
            </a:r>
            <a:r>
              <a:rPr lang="fr-FR" sz="2133" dirty="0">
                <a:solidFill>
                  <a:srgbClr val="5C5C5C"/>
                </a:solidFill>
                <a:latin typeface="Futura Bk" pitchFamily="34" charset="0"/>
                <a:cs typeface="Calibri"/>
              </a:rPr>
              <a:t>ÉS</a:t>
            </a:r>
            <a:endParaRPr lang="fr-FR" sz="2133" dirty="0">
              <a:solidFill>
                <a:srgbClr val="5C5C5C"/>
              </a:solidFill>
              <a:latin typeface="Futura Bk" pitchFamily="34" charset="0"/>
            </a:endParaRPr>
          </a:p>
        </p:txBody>
      </p:sp>
      <p:cxnSp>
        <p:nvCxnSpPr>
          <p:cNvPr id="9" name="Connecteur droit 8"/>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7" name="Image 16"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32478990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Modalités 1 contenu">
    <p:spTree>
      <p:nvGrpSpPr>
        <p:cNvPr id="1" name=""/>
        <p:cNvGrpSpPr/>
        <p:nvPr/>
      </p:nvGrpSpPr>
      <p:grpSpPr>
        <a:xfrm>
          <a:off x="0" y="0"/>
          <a:ext cx="0" cy="0"/>
          <a:chOff x="0" y="0"/>
          <a:chExt cx="0" cy="0"/>
        </a:xfrm>
      </p:grpSpPr>
      <p:sp>
        <p:nvSpPr>
          <p:cNvPr id="10" name="Rectangle 9"/>
          <p:cNvSpPr/>
          <p:nvPr userDrawn="1"/>
        </p:nvSpPr>
        <p:spPr>
          <a:xfrm>
            <a:off x="0" y="0"/>
            <a:ext cx="12192000" cy="838200"/>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lIns="121915" tIns="60957" rIns="121915" bIns="60957" rtlCol="0" anchor="ctr"/>
          <a:lstStyle/>
          <a:p>
            <a:pPr algn="ctr"/>
            <a:endParaRPr lang="fr-FR" sz="2400" dirty="0"/>
          </a:p>
        </p:txBody>
      </p:sp>
      <p:sp>
        <p:nvSpPr>
          <p:cNvPr id="8" name="Espace réservé du contenu 2"/>
          <p:cNvSpPr>
            <a:spLocks noGrp="1"/>
          </p:cNvSpPr>
          <p:nvPr>
            <p:ph idx="1"/>
          </p:nvPr>
        </p:nvSpPr>
        <p:spPr>
          <a:xfrm>
            <a:off x="2159564" y="1772816"/>
            <a:ext cx="7880384" cy="3528392"/>
          </a:xfrm>
          <a:ln>
            <a:solidFill>
              <a:srgbClr val="8C151C"/>
            </a:solidFill>
          </a:ln>
        </p:spPr>
        <p:txBody>
          <a:bodyPr>
            <a:noAutofit/>
          </a:bodyPr>
          <a:lstStyle>
            <a:lvl1pPr marL="0" indent="0" algn="l">
              <a:buNone/>
              <a:defRPr sz="1467">
                <a:solidFill>
                  <a:srgbClr val="5C5C5C"/>
                </a:solidFill>
                <a:latin typeface="Futura Bk" pitchFamily="34" charset="0"/>
              </a:defRPr>
            </a:lvl1pPr>
            <a:lvl2pPr marL="239165" indent="0" algn="l">
              <a:buNone/>
              <a:defRPr sz="1467">
                <a:solidFill>
                  <a:srgbClr val="5C5C5C"/>
                </a:solidFill>
                <a:latin typeface="Futura Bk" pitchFamily="34" charset="0"/>
              </a:defRPr>
            </a:lvl2pPr>
            <a:lvl3pPr marL="478331" indent="0" algn="l">
              <a:buNone/>
              <a:defRPr sz="1467">
                <a:solidFill>
                  <a:srgbClr val="5C5C5C"/>
                </a:solidFill>
                <a:latin typeface="Futura Bk" pitchFamily="34" charset="0"/>
              </a:defRPr>
            </a:lvl3pPr>
            <a:lvl4pPr marL="717495" indent="0" algn="l">
              <a:buNone/>
              <a:defRPr sz="1467">
                <a:solidFill>
                  <a:srgbClr val="5C5C5C"/>
                </a:solidFill>
                <a:latin typeface="Futura Bk" pitchFamily="34" charset="0"/>
              </a:defRPr>
            </a:lvl4pPr>
            <a:lvl5pPr marL="956661" indent="0" algn="l">
              <a:buNone/>
              <a:defRPr sz="1467">
                <a:solidFill>
                  <a:srgbClr val="5C5C5C"/>
                </a:solidFill>
                <a:latin typeface="Futura Bk" pitchFamily="34" charset="0"/>
              </a:defRPr>
            </a:lvl5pPr>
            <a:lvl6pPr>
              <a:defRPr sz="2667"/>
            </a:lvl6pPr>
            <a:lvl7pPr>
              <a:defRPr sz="2667"/>
            </a:lvl7pPr>
            <a:lvl8pPr>
              <a:defRPr sz="2667"/>
            </a:lvl8pPr>
            <a:lvl9pPr>
              <a:defRPr sz="2667"/>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BE" dirty="0"/>
          </a:p>
        </p:txBody>
      </p:sp>
      <p:sp>
        <p:nvSpPr>
          <p:cNvPr id="11" name="Espace réservé du pied de page 4"/>
          <p:cNvSpPr>
            <a:spLocks noGrp="1"/>
          </p:cNvSpPr>
          <p:nvPr>
            <p:ph type="ftr" sz="quarter" idx="3"/>
          </p:nvPr>
        </p:nvSpPr>
        <p:spPr>
          <a:xfrm>
            <a:off x="4165600" y="6381328"/>
            <a:ext cx="3860800" cy="365125"/>
          </a:xfrm>
          <a:prstGeom prst="rect">
            <a:avLst/>
          </a:prstGeom>
        </p:spPr>
        <p:txBody>
          <a:bodyPr vert="horz" lIns="91436" tIns="45718" rIns="91436" bIns="45718" rtlCol="0" anchor="ctr"/>
          <a:lstStyle>
            <a:lvl1pPr algn="ctr">
              <a:defRPr sz="1067">
                <a:solidFill>
                  <a:schemeClr val="tx1"/>
                </a:solidFill>
                <a:latin typeface="Futura Bk" pitchFamily="34" charset="0"/>
              </a:defRPr>
            </a:lvl1pPr>
          </a:lstStyle>
          <a:p>
            <a:endParaRPr lang="fr-BE" dirty="0"/>
          </a:p>
        </p:txBody>
      </p:sp>
      <p:sp>
        <p:nvSpPr>
          <p:cNvPr id="12" name="Rectangle 6"/>
          <p:cNvSpPr>
            <a:spLocks noChangeArrowheads="1"/>
          </p:cNvSpPr>
          <p:nvPr userDrawn="1"/>
        </p:nvSpPr>
        <p:spPr bwMode="auto">
          <a:xfrm rot="21000000">
            <a:off x="10917041" y="340076"/>
            <a:ext cx="251883" cy="193675"/>
          </a:xfrm>
          <a:prstGeom prst="rect">
            <a:avLst/>
          </a:prstGeom>
          <a:solidFill>
            <a:srgbClr val="5C5C5C"/>
          </a:solidFill>
          <a:ln w="9525" algn="in">
            <a:solidFill>
              <a:srgbClr val="5C5C5C"/>
            </a:solidFill>
            <a:miter lim="800000"/>
            <a:headEnd/>
            <a:tailEnd/>
          </a:ln>
          <a:effectLst/>
        </p:spPr>
        <p:txBody>
          <a:bodyPr vert="horz" wrap="square" lIns="48765" tIns="48765" rIns="48765" bIns="48765" numCol="1" anchor="t" anchorCtr="0" compatLnSpc="1">
            <a:prstTxWarp prst="textNoShape">
              <a:avLst/>
            </a:prstTxWarp>
          </a:bodyPr>
          <a:lstStyle/>
          <a:p>
            <a:endParaRPr lang="fr-FR" sz="2400" dirty="0"/>
          </a:p>
        </p:txBody>
      </p:sp>
      <p:sp>
        <p:nvSpPr>
          <p:cNvPr id="13" name="Espace réservé du numéro de diapositive 6"/>
          <p:cNvSpPr txBox="1">
            <a:spLocks/>
          </p:cNvSpPr>
          <p:nvPr userDrawn="1"/>
        </p:nvSpPr>
        <p:spPr>
          <a:xfrm>
            <a:off x="10740032" y="248483"/>
            <a:ext cx="636555" cy="365125"/>
          </a:xfrm>
          <a:prstGeom prst="rect">
            <a:avLst/>
          </a:prstGeom>
        </p:spPr>
        <p:txBody>
          <a:bodyPr vert="horz" lIns="121915" tIns="60957" rIns="121915" bIns="60957" rtlCol="0" anchor="ctr"/>
          <a:lstStyle>
            <a:defPPr>
              <a:defRPr lang="fr-FR"/>
            </a:defPPr>
            <a:lvl1pPr marL="0" algn="ctr" defTabSz="914400" rtl="0" eaLnBrk="1" latinLnBrk="0" hangingPunct="1">
              <a:defRPr sz="1000" kern="1200">
                <a:solidFill>
                  <a:schemeClr val="bg1"/>
                </a:solidFill>
                <a:latin typeface="Futura B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4668DC-857F-487D-BFFA-8C0CA5037977}" type="slidenum">
              <a:rPr lang="fr-BE" sz="1333" smtClean="0"/>
              <a:pPr/>
              <a:t>‹N°›</a:t>
            </a:fld>
            <a:endParaRPr lang="fr-BE" sz="1333" dirty="0"/>
          </a:p>
        </p:txBody>
      </p:sp>
      <p:sp>
        <p:nvSpPr>
          <p:cNvPr id="14" name="Espace réservé du contenu 8"/>
          <p:cNvSpPr>
            <a:spLocks noGrp="1"/>
          </p:cNvSpPr>
          <p:nvPr>
            <p:ph sz="quarter" idx="13"/>
          </p:nvPr>
        </p:nvSpPr>
        <p:spPr>
          <a:xfrm>
            <a:off x="1007436" y="188445"/>
            <a:ext cx="9697077" cy="576263"/>
          </a:xfrm>
        </p:spPr>
        <p:txBody>
          <a:bodyPr>
            <a:normAutofit/>
          </a:bodyPr>
          <a:lstStyle>
            <a:lvl1pPr marL="0" indent="0" algn="r">
              <a:buNone/>
              <a:defRPr sz="2933" b="1">
                <a:solidFill>
                  <a:srgbClr val="5C5C5C"/>
                </a:solidFill>
                <a:latin typeface="Futura Bk" pitchFamily="34" charset="0"/>
              </a:defRPr>
            </a:lvl1pPr>
          </a:lstStyle>
          <a:p>
            <a:pPr lvl="0"/>
            <a:endParaRPr lang="fr-FR" dirty="0"/>
          </a:p>
        </p:txBody>
      </p:sp>
      <p:sp>
        <p:nvSpPr>
          <p:cNvPr id="15" name="ZoneTexte 14"/>
          <p:cNvSpPr txBox="1"/>
          <p:nvPr userDrawn="1"/>
        </p:nvSpPr>
        <p:spPr>
          <a:xfrm>
            <a:off x="1103445" y="260648"/>
            <a:ext cx="2688299" cy="451336"/>
          </a:xfrm>
          <a:prstGeom prst="rect">
            <a:avLst/>
          </a:prstGeom>
          <a:noFill/>
        </p:spPr>
        <p:txBody>
          <a:bodyPr wrap="square" lIns="121915" tIns="60957" rIns="121915" bIns="60957" rtlCol="0">
            <a:spAutoFit/>
          </a:bodyPr>
          <a:lstStyle/>
          <a:p>
            <a:r>
              <a:rPr lang="fr-FR" sz="2133" dirty="0">
                <a:solidFill>
                  <a:srgbClr val="5C5C5C"/>
                </a:solidFill>
                <a:latin typeface="Futura Bk" pitchFamily="34" charset="0"/>
              </a:rPr>
              <a:t>MODALIT</a:t>
            </a:r>
            <a:r>
              <a:rPr lang="fr-FR" sz="2133" dirty="0">
                <a:solidFill>
                  <a:srgbClr val="5C5C5C"/>
                </a:solidFill>
                <a:latin typeface="Futura Bk" pitchFamily="34" charset="0"/>
                <a:cs typeface="Calibri"/>
              </a:rPr>
              <a:t>ÉS</a:t>
            </a:r>
            <a:endParaRPr lang="fr-FR" sz="2133" dirty="0">
              <a:solidFill>
                <a:srgbClr val="5C5C5C"/>
              </a:solidFill>
              <a:latin typeface="Futura Bk" pitchFamily="34" charset="0"/>
            </a:endParaRPr>
          </a:p>
        </p:txBody>
      </p:sp>
      <p:cxnSp>
        <p:nvCxnSpPr>
          <p:cNvPr id="9" name="Connecteur droit 8"/>
          <p:cNvCxnSpPr/>
          <p:nvPr userDrawn="1"/>
        </p:nvCxnSpPr>
        <p:spPr>
          <a:xfrm>
            <a:off x="0" y="838203"/>
            <a:ext cx="12192000" cy="1588"/>
          </a:xfrm>
          <a:prstGeom prst="line">
            <a:avLst/>
          </a:prstGeom>
          <a:ln>
            <a:solidFill>
              <a:srgbClr val="5C5C5C"/>
            </a:solidFill>
          </a:ln>
          <a:effectLst/>
        </p:spPr>
        <p:style>
          <a:lnRef idx="2">
            <a:schemeClr val="accent1"/>
          </a:lnRef>
          <a:fillRef idx="0">
            <a:schemeClr val="accent1"/>
          </a:fillRef>
          <a:effectRef idx="1">
            <a:schemeClr val="accent1"/>
          </a:effectRef>
          <a:fontRef idx="minor">
            <a:schemeClr val="tx1"/>
          </a:fontRef>
        </p:style>
      </p:cxnSp>
      <p:pic>
        <p:nvPicPr>
          <p:cNvPr id="16" name="Image 15" descr="logo 02.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74405" y="6248403"/>
            <a:ext cx="914401" cy="452943"/>
          </a:xfrm>
          <a:prstGeom prst="rect">
            <a:avLst/>
          </a:prstGeom>
        </p:spPr>
      </p:pic>
    </p:spTree>
    <p:extLst>
      <p:ext uri="{BB962C8B-B14F-4D97-AF65-F5344CB8AC3E}">
        <p14:creationId xmlns:p14="http://schemas.microsoft.com/office/powerpoint/2010/main" val="23946762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0_Deux contenus">
    <p:spTree>
      <p:nvGrpSpPr>
        <p:cNvPr id="1" name=""/>
        <p:cNvGrpSpPr/>
        <p:nvPr/>
      </p:nvGrpSpPr>
      <p:grpSpPr>
        <a:xfrm>
          <a:off x="0" y="0"/>
          <a:ext cx="0" cy="0"/>
          <a:chOff x="0" y="0"/>
          <a:chExt cx="0" cy="0"/>
        </a:xfrm>
      </p:grpSpPr>
      <p:pic>
        <p:nvPicPr>
          <p:cNvPr id="13314"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928" y="-2"/>
            <a:ext cx="12205855" cy="6837220"/>
          </a:xfrm>
          <a:prstGeom prst="rect">
            <a:avLst/>
          </a:prstGeom>
          <a:noFill/>
          <a:ln>
            <a:noFill/>
          </a:ln>
          <a:effectLst/>
          <a:extLst>
            <a:ext uri="{909E8E84-426E-40dd-AFC4-6F175D3DCCD1}">
              <a14:hiddenFill xmlns="" xmlns:a14="http://schemas.microsoft.com/office/drawing/2010/main">
                <a:solidFill>
                  <a:schemeClr val="folHlink"/>
                </a:solidFill>
              </a14:hiddenFill>
            </a:ext>
            <a:ext uri="{91240B29-F687-4f45-9708-019B960494DF}">
              <a14:hiddenLine xmlns="" xmlns:a14="http://schemas.microsoft.com/office/drawing/2010/main" w="9525" cap="flat">
                <a:solidFill>
                  <a:schemeClr val="bg1"/>
                </a:solidFill>
                <a:miter lim="800000"/>
                <a:headEnd/>
                <a:tailEnd/>
              </a14:hiddenLine>
            </a:ext>
            <a:ext uri="{AF507438-7753-43e0-B8FC-AC1667EBCBE1}">
              <a14:hiddenEffects xmlns="" xmlns:a14="http://schemas.microsoft.com/office/drawing/2010/main">
                <a:effectLst>
                  <a:outerShdw dist="35921" dir="2700000" algn="ctr" rotWithShape="0">
                    <a:schemeClr val="accent1"/>
                  </a:outerShdw>
                </a:effectLst>
              </a14:hiddenEffects>
            </a:ext>
          </a:extLst>
        </p:spPr>
      </p:pic>
    </p:spTree>
    <p:extLst>
      <p:ext uri="{BB962C8B-B14F-4D97-AF65-F5344CB8AC3E}">
        <p14:creationId xmlns:p14="http://schemas.microsoft.com/office/powerpoint/2010/main" val="33808556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Image avec légende">
    <p:spTree>
      <p:nvGrpSpPr>
        <p:cNvPr id="1" name=""/>
        <p:cNvGrpSpPr/>
        <p:nvPr/>
      </p:nvGrpSpPr>
      <p:grpSpPr>
        <a:xfrm>
          <a:off x="0" y="0"/>
          <a:ext cx="0" cy="0"/>
          <a:chOff x="0" y="0"/>
          <a:chExt cx="0" cy="0"/>
        </a:xfrm>
      </p:grpSpPr>
      <p:sp>
        <p:nvSpPr>
          <p:cNvPr id="3" name="Espace réservé pour une image  2"/>
          <p:cNvSpPr>
            <a:spLocks noGrp="1"/>
          </p:cNvSpPr>
          <p:nvPr>
            <p:ph type="pic" idx="1"/>
          </p:nvPr>
        </p:nvSpPr>
        <p:spPr>
          <a:xfrm>
            <a:off x="0" y="1643475"/>
            <a:ext cx="5485045" cy="2592000"/>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8" name="Titre 1"/>
          <p:cNvSpPr>
            <a:spLocks noGrp="1"/>
          </p:cNvSpPr>
          <p:nvPr>
            <p:ph type="title"/>
          </p:nvPr>
        </p:nvSpPr>
        <p:spPr>
          <a:xfrm>
            <a:off x="609600" y="370648"/>
            <a:ext cx="10972800" cy="466064"/>
          </a:xfrm>
        </p:spPr>
        <p:txBody>
          <a:bodyPr/>
          <a:lstStyle/>
          <a:p>
            <a:r>
              <a:rPr lang="fr-FR"/>
              <a:t>Cliquez et modifiez le titre</a:t>
            </a:r>
          </a:p>
        </p:txBody>
      </p:sp>
      <p:sp>
        <p:nvSpPr>
          <p:cNvPr id="6" name="Espace réservé pour une image  2"/>
          <p:cNvSpPr>
            <a:spLocks noGrp="1"/>
          </p:cNvSpPr>
          <p:nvPr>
            <p:ph type="pic" idx="14"/>
          </p:nvPr>
        </p:nvSpPr>
        <p:spPr>
          <a:xfrm>
            <a:off x="1" y="4293096"/>
            <a:ext cx="3023659"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0" name="Espace réservé pour une image  2"/>
          <p:cNvSpPr>
            <a:spLocks noGrp="1"/>
          </p:cNvSpPr>
          <p:nvPr>
            <p:ph type="pic" idx="15"/>
          </p:nvPr>
        </p:nvSpPr>
        <p:spPr>
          <a:xfrm>
            <a:off x="3087504" y="4293096"/>
            <a:ext cx="2397541"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1" name="Rectangle 10"/>
          <p:cNvSpPr/>
          <p:nvPr userDrawn="1"/>
        </p:nvSpPr>
        <p:spPr>
          <a:xfrm flipV="1">
            <a:off x="5485045" y="1643475"/>
            <a:ext cx="6706955" cy="1252416"/>
          </a:xfrm>
          <a:prstGeom prst="rect">
            <a:avLst/>
          </a:prstGeom>
          <a:solidFill>
            <a:srgbClr val="809E6F"/>
          </a:solidFill>
          <a:ln>
            <a:noFill/>
          </a:ln>
        </p:spPr>
        <p:style>
          <a:lnRef idx="2">
            <a:schemeClr val="accent5"/>
          </a:lnRef>
          <a:fillRef idx="1">
            <a:schemeClr val="lt1"/>
          </a:fillRef>
          <a:effectRef idx="0">
            <a:schemeClr val="accent5"/>
          </a:effectRef>
          <a:fontRef idx="minor">
            <a:schemeClr val="dk1"/>
          </a:fontRef>
        </p:style>
        <p:txBody>
          <a:bodyPr lIns="121915" tIns="60957" rIns="121915" bIns="60957" rtlCol="0" anchor="ctr"/>
          <a:lstStyle/>
          <a:p>
            <a:pPr algn="ctr"/>
            <a:endParaRPr lang="fr-FR" sz="2400" dirty="0"/>
          </a:p>
        </p:txBody>
      </p:sp>
      <p:sp>
        <p:nvSpPr>
          <p:cNvPr id="12" name="Espace réservé du contenu 2"/>
          <p:cNvSpPr>
            <a:spLocks noGrp="1"/>
          </p:cNvSpPr>
          <p:nvPr>
            <p:ph idx="16" hasCustomPrompt="1"/>
          </p:nvPr>
        </p:nvSpPr>
        <p:spPr>
          <a:xfrm>
            <a:off x="6192011" y="1700808"/>
            <a:ext cx="5390388" cy="400469"/>
          </a:xfrm>
        </p:spPr>
        <p:txBody>
          <a:bodyPr/>
          <a:lstStyle>
            <a:lvl1pPr>
              <a:defRPr sz="2133" b="1" i="0">
                <a:solidFill>
                  <a:schemeClr val="tx1">
                    <a:lumMod val="85000"/>
                    <a:lumOff val="15000"/>
                  </a:schemeClr>
                </a:solidFill>
                <a:latin typeface="Avenir Heavy" charset="0"/>
                <a:ea typeface="Avenir Heavy" charset="0"/>
                <a:cs typeface="Avenir Heavy"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dirty="0"/>
              <a:t>TITRE</a:t>
            </a:r>
          </a:p>
        </p:txBody>
      </p:sp>
      <p:sp>
        <p:nvSpPr>
          <p:cNvPr id="13" name="Espace réservé du contenu 2"/>
          <p:cNvSpPr>
            <a:spLocks noGrp="1"/>
          </p:cNvSpPr>
          <p:nvPr>
            <p:ph idx="17" hasCustomPrompt="1"/>
          </p:nvPr>
        </p:nvSpPr>
        <p:spPr>
          <a:xfrm>
            <a:off x="6192011" y="2173672"/>
            <a:ext cx="5390388" cy="583253"/>
          </a:xfrm>
        </p:spPr>
        <p:txBody>
          <a:bodyPr/>
          <a:lstStyle>
            <a:lvl1pPr>
              <a:defRPr sz="1467" b="0" i="0">
                <a:solidFill>
                  <a:schemeClr val="bg1"/>
                </a:solidFill>
                <a:latin typeface="Avenir Light" charset="0"/>
                <a:ea typeface="Avenir Light" charset="0"/>
                <a:cs typeface="Avenir Light"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a:t>TITRE</a:t>
            </a:r>
            <a:endParaRPr lang="fr-FR" dirty="0"/>
          </a:p>
        </p:txBody>
      </p:sp>
      <p:sp>
        <p:nvSpPr>
          <p:cNvPr id="14" name="Espace réservé du contenu 2"/>
          <p:cNvSpPr>
            <a:spLocks noGrp="1"/>
          </p:cNvSpPr>
          <p:nvPr>
            <p:ph idx="13"/>
          </p:nvPr>
        </p:nvSpPr>
        <p:spPr>
          <a:xfrm>
            <a:off x="6192011" y="3140968"/>
            <a:ext cx="5390388" cy="2880320"/>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10066020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_Image avec légende">
    <p:spTree>
      <p:nvGrpSpPr>
        <p:cNvPr id="1" name=""/>
        <p:cNvGrpSpPr/>
        <p:nvPr/>
      </p:nvGrpSpPr>
      <p:grpSpPr>
        <a:xfrm>
          <a:off x="0" y="0"/>
          <a:ext cx="0" cy="0"/>
          <a:chOff x="0" y="0"/>
          <a:chExt cx="0" cy="0"/>
        </a:xfrm>
      </p:grpSpPr>
      <p:sp>
        <p:nvSpPr>
          <p:cNvPr id="3" name="Espace réservé pour une image  2"/>
          <p:cNvSpPr>
            <a:spLocks noGrp="1"/>
          </p:cNvSpPr>
          <p:nvPr>
            <p:ph type="pic" idx="1"/>
          </p:nvPr>
        </p:nvSpPr>
        <p:spPr>
          <a:xfrm>
            <a:off x="0" y="1643475"/>
            <a:ext cx="5485045" cy="2592000"/>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8" name="Titre 1"/>
          <p:cNvSpPr>
            <a:spLocks noGrp="1"/>
          </p:cNvSpPr>
          <p:nvPr>
            <p:ph type="title"/>
          </p:nvPr>
        </p:nvSpPr>
        <p:spPr>
          <a:xfrm>
            <a:off x="609600" y="370648"/>
            <a:ext cx="10972800" cy="466064"/>
          </a:xfrm>
        </p:spPr>
        <p:txBody>
          <a:bodyPr/>
          <a:lstStyle/>
          <a:p>
            <a:r>
              <a:rPr lang="fr-FR"/>
              <a:t>Cliquez et modifiez le titre</a:t>
            </a:r>
          </a:p>
        </p:txBody>
      </p:sp>
      <p:sp>
        <p:nvSpPr>
          <p:cNvPr id="6" name="Espace réservé pour une image  2"/>
          <p:cNvSpPr>
            <a:spLocks noGrp="1"/>
          </p:cNvSpPr>
          <p:nvPr>
            <p:ph type="pic" idx="14"/>
          </p:nvPr>
        </p:nvSpPr>
        <p:spPr>
          <a:xfrm>
            <a:off x="1" y="4293096"/>
            <a:ext cx="3023659"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0" name="Espace réservé pour une image  2"/>
          <p:cNvSpPr>
            <a:spLocks noGrp="1"/>
          </p:cNvSpPr>
          <p:nvPr>
            <p:ph type="pic" idx="15"/>
          </p:nvPr>
        </p:nvSpPr>
        <p:spPr>
          <a:xfrm>
            <a:off x="3087504" y="4293096"/>
            <a:ext cx="2397541"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1" name="Rectangle 10"/>
          <p:cNvSpPr/>
          <p:nvPr userDrawn="1"/>
        </p:nvSpPr>
        <p:spPr>
          <a:xfrm flipV="1">
            <a:off x="5485045" y="1643475"/>
            <a:ext cx="6706955" cy="1252416"/>
          </a:xfrm>
          <a:prstGeom prst="rect">
            <a:avLst/>
          </a:prstGeom>
          <a:solidFill>
            <a:srgbClr val="809E6F"/>
          </a:solidFill>
          <a:ln>
            <a:noFill/>
          </a:ln>
        </p:spPr>
        <p:style>
          <a:lnRef idx="2">
            <a:schemeClr val="accent5"/>
          </a:lnRef>
          <a:fillRef idx="1">
            <a:schemeClr val="lt1"/>
          </a:fillRef>
          <a:effectRef idx="0">
            <a:schemeClr val="accent5"/>
          </a:effectRef>
          <a:fontRef idx="minor">
            <a:schemeClr val="dk1"/>
          </a:fontRef>
        </p:style>
        <p:txBody>
          <a:bodyPr lIns="121915" tIns="60957" rIns="121915" bIns="60957" rtlCol="0" anchor="ctr"/>
          <a:lstStyle/>
          <a:p>
            <a:pPr algn="ctr"/>
            <a:endParaRPr lang="fr-FR" sz="2400" dirty="0"/>
          </a:p>
        </p:txBody>
      </p:sp>
      <p:sp>
        <p:nvSpPr>
          <p:cNvPr id="12" name="Espace réservé du contenu 2"/>
          <p:cNvSpPr>
            <a:spLocks noGrp="1"/>
          </p:cNvSpPr>
          <p:nvPr>
            <p:ph idx="16" hasCustomPrompt="1"/>
          </p:nvPr>
        </p:nvSpPr>
        <p:spPr>
          <a:xfrm>
            <a:off x="6192011" y="1700808"/>
            <a:ext cx="5390388" cy="400469"/>
          </a:xfrm>
        </p:spPr>
        <p:txBody>
          <a:bodyPr/>
          <a:lstStyle>
            <a:lvl1pPr>
              <a:defRPr sz="2133" b="1" i="0">
                <a:solidFill>
                  <a:schemeClr val="tx1">
                    <a:lumMod val="85000"/>
                    <a:lumOff val="15000"/>
                  </a:schemeClr>
                </a:solidFill>
                <a:latin typeface="Avenir Heavy" charset="0"/>
                <a:ea typeface="Avenir Heavy" charset="0"/>
                <a:cs typeface="Avenir Heavy"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dirty="0"/>
              <a:t>TITRE</a:t>
            </a:r>
          </a:p>
        </p:txBody>
      </p:sp>
      <p:sp>
        <p:nvSpPr>
          <p:cNvPr id="13" name="Espace réservé du contenu 2"/>
          <p:cNvSpPr>
            <a:spLocks noGrp="1"/>
          </p:cNvSpPr>
          <p:nvPr>
            <p:ph idx="17" hasCustomPrompt="1"/>
          </p:nvPr>
        </p:nvSpPr>
        <p:spPr>
          <a:xfrm>
            <a:off x="6192011" y="2173672"/>
            <a:ext cx="5390388" cy="583253"/>
          </a:xfrm>
        </p:spPr>
        <p:txBody>
          <a:bodyPr/>
          <a:lstStyle>
            <a:lvl1pPr>
              <a:defRPr sz="1467" b="0" i="0">
                <a:solidFill>
                  <a:schemeClr val="bg1"/>
                </a:solidFill>
                <a:latin typeface="Avenir Light" charset="0"/>
                <a:ea typeface="Avenir Light" charset="0"/>
                <a:cs typeface="Avenir Light"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a:t>TITRE</a:t>
            </a:r>
            <a:endParaRPr lang="fr-FR" dirty="0"/>
          </a:p>
        </p:txBody>
      </p:sp>
      <p:sp>
        <p:nvSpPr>
          <p:cNvPr id="14" name="Espace réservé du contenu 2"/>
          <p:cNvSpPr>
            <a:spLocks noGrp="1"/>
          </p:cNvSpPr>
          <p:nvPr>
            <p:ph idx="13"/>
          </p:nvPr>
        </p:nvSpPr>
        <p:spPr>
          <a:xfrm>
            <a:off x="6192011" y="3140968"/>
            <a:ext cx="5390388" cy="2880320"/>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8562040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Image avec légende">
    <p:spTree>
      <p:nvGrpSpPr>
        <p:cNvPr id="1" name=""/>
        <p:cNvGrpSpPr/>
        <p:nvPr/>
      </p:nvGrpSpPr>
      <p:grpSpPr>
        <a:xfrm>
          <a:off x="0" y="0"/>
          <a:ext cx="0" cy="0"/>
          <a:chOff x="0" y="0"/>
          <a:chExt cx="0" cy="0"/>
        </a:xfrm>
      </p:grpSpPr>
      <p:sp>
        <p:nvSpPr>
          <p:cNvPr id="3" name="Espace réservé pour une image  2"/>
          <p:cNvSpPr>
            <a:spLocks noGrp="1"/>
          </p:cNvSpPr>
          <p:nvPr>
            <p:ph type="pic" idx="1"/>
          </p:nvPr>
        </p:nvSpPr>
        <p:spPr>
          <a:xfrm>
            <a:off x="0" y="1643475"/>
            <a:ext cx="5485045" cy="2592000"/>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8" name="Titre 1"/>
          <p:cNvSpPr>
            <a:spLocks noGrp="1"/>
          </p:cNvSpPr>
          <p:nvPr>
            <p:ph type="title"/>
          </p:nvPr>
        </p:nvSpPr>
        <p:spPr>
          <a:xfrm>
            <a:off x="609600" y="370648"/>
            <a:ext cx="10972800" cy="466064"/>
          </a:xfrm>
        </p:spPr>
        <p:txBody>
          <a:bodyPr/>
          <a:lstStyle/>
          <a:p>
            <a:r>
              <a:rPr lang="fr-FR"/>
              <a:t>Cliquez et modifiez le titre</a:t>
            </a:r>
          </a:p>
        </p:txBody>
      </p:sp>
      <p:sp>
        <p:nvSpPr>
          <p:cNvPr id="6" name="Espace réservé pour une image  2"/>
          <p:cNvSpPr>
            <a:spLocks noGrp="1"/>
          </p:cNvSpPr>
          <p:nvPr>
            <p:ph type="pic" idx="14"/>
          </p:nvPr>
        </p:nvSpPr>
        <p:spPr>
          <a:xfrm>
            <a:off x="1" y="4293096"/>
            <a:ext cx="3023659"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0" name="Espace réservé pour une image  2"/>
          <p:cNvSpPr>
            <a:spLocks noGrp="1"/>
          </p:cNvSpPr>
          <p:nvPr>
            <p:ph type="pic" idx="15"/>
          </p:nvPr>
        </p:nvSpPr>
        <p:spPr>
          <a:xfrm>
            <a:off x="3087504" y="4293096"/>
            <a:ext cx="2397541" cy="2564904"/>
          </a:xfrm>
        </p:spPr>
        <p:txBody>
          <a:bodyPr/>
          <a:lstStyle>
            <a:lvl1pPr marL="0" indent="0">
              <a:buNone/>
              <a:defRPr sz="4267"/>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endParaRPr lang="fr-FR" dirty="0"/>
          </a:p>
        </p:txBody>
      </p:sp>
      <p:sp>
        <p:nvSpPr>
          <p:cNvPr id="11" name="Rectangle 10"/>
          <p:cNvSpPr/>
          <p:nvPr userDrawn="1"/>
        </p:nvSpPr>
        <p:spPr>
          <a:xfrm flipV="1">
            <a:off x="5485045" y="1643475"/>
            <a:ext cx="6706955" cy="1252416"/>
          </a:xfrm>
          <a:prstGeom prst="rect">
            <a:avLst/>
          </a:prstGeom>
          <a:solidFill>
            <a:srgbClr val="809E6F"/>
          </a:solidFill>
          <a:ln>
            <a:noFill/>
          </a:ln>
        </p:spPr>
        <p:style>
          <a:lnRef idx="2">
            <a:schemeClr val="accent5"/>
          </a:lnRef>
          <a:fillRef idx="1">
            <a:schemeClr val="lt1"/>
          </a:fillRef>
          <a:effectRef idx="0">
            <a:schemeClr val="accent5"/>
          </a:effectRef>
          <a:fontRef idx="minor">
            <a:schemeClr val="dk1"/>
          </a:fontRef>
        </p:style>
        <p:txBody>
          <a:bodyPr lIns="121915" tIns="60957" rIns="121915" bIns="60957" rtlCol="0" anchor="ctr"/>
          <a:lstStyle/>
          <a:p>
            <a:pPr algn="ctr"/>
            <a:endParaRPr lang="fr-FR" sz="2400" dirty="0"/>
          </a:p>
        </p:txBody>
      </p:sp>
      <p:sp>
        <p:nvSpPr>
          <p:cNvPr id="12" name="Espace réservé du contenu 2"/>
          <p:cNvSpPr>
            <a:spLocks noGrp="1"/>
          </p:cNvSpPr>
          <p:nvPr>
            <p:ph idx="16" hasCustomPrompt="1"/>
          </p:nvPr>
        </p:nvSpPr>
        <p:spPr>
          <a:xfrm>
            <a:off x="6192011" y="1700808"/>
            <a:ext cx="5390388" cy="400469"/>
          </a:xfrm>
        </p:spPr>
        <p:txBody>
          <a:bodyPr/>
          <a:lstStyle>
            <a:lvl1pPr>
              <a:defRPr sz="2133" b="1" i="0">
                <a:solidFill>
                  <a:schemeClr val="tx1">
                    <a:lumMod val="85000"/>
                    <a:lumOff val="15000"/>
                  </a:schemeClr>
                </a:solidFill>
                <a:latin typeface="Avenir Heavy" charset="0"/>
                <a:ea typeface="Avenir Heavy" charset="0"/>
                <a:cs typeface="Avenir Heavy"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dirty="0"/>
              <a:t>TITRE</a:t>
            </a:r>
          </a:p>
        </p:txBody>
      </p:sp>
      <p:sp>
        <p:nvSpPr>
          <p:cNvPr id="13" name="Espace réservé du contenu 2"/>
          <p:cNvSpPr>
            <a:spLocks noGrp="1"/>
          </p:cNvSpPr>
          <p:nvPr>
            <p:ph idx="17" hasCustomPrompt="1"/>
          </p:nvPr>
        </p:nvSpPr>
        <p:spPr>
          <a:xfrm>
            <a:off x="6192011" y="2173672"/>
            <a:ext cx="5390388" cy="583253"/>
          </a:xfrm>
        </p:spPr>
        <p:txBody>
          <a:bodyPr/>
          <a:lstStyle>
            <a:lvl1pPr>
              <a:defRPr sz="1467" b="0" i="0">
                <a:solidFill>
                  <a:schemeClr val="bg1"/>
                </a:solidFill>
                <a:latin typeface="Avenir Light" charset="0"/>
                <a:ea typeface="Avenir Light" charset="0"/>
                <a:cs typeface="Avenir Light" charset="0"/>
              </a:defRPr>
            </a:lvl1pPr>
            <a:lvl2pPr>
              <a:defRPr>
                <a:solidFill>
                  <a:schemeClr val="bg1"/>
                </a:solidFill>
              </a:defRPr>
            </a:lvl2pPr>
            <a:lvl3pPr>
              <a:defRPr>
                <a:solidFill>
                  <a:schemeClr val="bg1"/>
                </a:solidFill>
              </a:defRPr>
            </a:lvl3pPr>
            <a:lvl4pPr>
              <a:defRPr>
                <a:solidFill>
                  <a:schemeClr val="bg1"/>
                </a:solidFill>
              </a:defRPr>
            </a:lvl4pPr>
          </a:lstStyle>
          <a:p>
            <a:pPr lvl="0"/>
            <a:r>
              <a:rPr lang="fr-FR"/>
              <a:t>TITRE</a:t>
            </a:r>
            <a:endParaRPr lang="fr-FR" dirty="0"/>
          </a:p>
        </p:txBody>
      </p:sp>
      <p:sp>
        <p:nvSpPr>
          <p:cNvPr id="14" name="Espace réservé du contenu 2"/>
          <p:cNvSpPr>
            <a:spLocks noGrp="1"/>
          </p:cNvSpPr>
          <p:nvPr>
            <p:ph idx="13"/>
          </p:nvPr>
        </p:nvSpPr>
        <p:spPr>
          <a:xfrm>
            <a:off x="6192011" y="3140968"/>
            <a:ext cx="5390388" cy="2880320"/>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Tree>
    <p:extLst>
      <p:ext uri="{BB962C8B-B14F-4D97-AF65-F5344CB8AC3E}">
        <p14:creationId xmlns:p14="http://schemas.microsoft.com/office/powerpoint/2010/main" val="6011558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En-tête de section">
    <p:bg>
      <p:bgPr>
        <a:solidFill>
          <a:srgbClr val="99BC83"/>
        </a:solidFill>
        <a:effectLst/>
      </p:bgPr>
    </p:bg>
    <p:spTree>
      <p:nvGrpSpPr>
        <p:cNvPr id="1" name=""/>
        <p:cNvGrpSpPr/>
        <p:nvPr/>
      </p:nvGrpSpPr>
      <p:grpSpPr>
        <a:xfrm>
          <a:off x="0" y="0"/>
          <a:ext cx="0" cy="0"/>
          <a:chOff x="0" y="0"/>
          <a:chExt cx="0" cy="0"/>
        </a:xfrm>
      </p:grpSpPr>
      <p:sp>
        <p:nvSpPr>
          <p:cNvPr id="10" name="ZoneTexte 9"/>
          <p:cNvSpPr txBox="1"/>
          <p:nvPr userDrawn="1"/>
        </p:nvSpPr>
        <p:spPr>
          <a:xfrm>
            <a:off x="5999989" y="2909257"/>
            <a:ext cx="5856651" cy="3364696"/>
          </a:xfrm>
          <a:prstGeom prst="rect">
            <a:avLst/>
          </a:prstGeom>
          <a:noFill/>
        </p:spPr>
        <p:txBody>
          <a:bodyPr wrap="square" lIns="121912" tIns="60956" rIns="121912" bIns="60956" rtlCol="0">
            <a:spAutoFit/>
          </a:bodyPr>
          <a:lstStyle/>
          <a:p>
            <a:pPr marL="0" indent="0" algn="r">
              <a:buNone/>
            </a:pPr>
            <a:r>
              <a:rPr lang="fr-FR" sz="2133" b="1" kern="1200" dirty="0">
                <a:solidFill>
                  <a:schemeClr val="tx1">
                    <a:lumMod val="85000"/>
                    <a:lumOff val="15000"/>
                  </a:schemeClr>
                </a:solidFill>
                <a:latin typeface="Avenir Book" charset="0"/>
                <a:ea typeface="Avenir Book" charset="0"/>
                <a:cs typeface="Avenir Book" charset="0"/>
              </a:rPr>
              <a:t>Florence AMAT</a:t>
            </a:r>
          </a:p>
          <a:p>
            <a:pPr marL="0" indent="0" algn="r">
              <a:buNone/>
            </a:pPr>
            <a:r>
              <a:rPr lang="fr-FR" sz="1600" kern="1200" dirty="0">
                <a:solidFill>
                  <a:schemeClr val="tx1">
                    <a:lumMod val="85000"/>
                    <a:lumOff val="15000"/>
                  </a:schemeClr>
                </a:solidFill>
                <a:latin typeface="Avenir Book" charset="0"/>
                <a:ea typeface="Avenir Book" charset="0"/>
                <a:cs typeface="Avenir Book" charset="0"/>
              </a:rPr>
              <a:t>06.52.59.60.50</a:t>
            </a:r>
          </a:p>
          <a:p>
            <a:pPr marL="0" indent="0" algn="r">
              <a:buNone/>
            </a:pPr>
            <a:r>
              <a:rPr lang="fr-FR" sz="1600" kern="1200" dirty="0">
                <a:solidFill>
                  <a:schemeClr val="tx1">
                    <a:lumMod val="85000"/>
                    <a:lumOff val="15000"/>
                  </a:schemeClr>
                </a:solidFill>
                <a:latin typeface="Avenir Book" charset="0"/>
                <a:ea typeface="Avenir Book" charset="0"/>
                <a:cs typeface="Avenir Book" charset="0"/>
              </a:rPr>
              <a:t>florenceamat@cultureandco.org</a:t>
            </a:r>
          </a:p>
          <a:p>
            <a:pPr marL="0" indent="0" algn="r">
              <a:buNone/>
            </a:pPr>
            <a:endParaRPr lang="fr-FR" sz="2133" kern="1200" dirty="0">
              <a:solidFill>
                <a:schemeClr val="tx1">
                  <a:lumMod val="85000"/>
                  <a:lumOff val="15000"/>
                </a:schemeClr>
              </a:solidFill>
              <a:latin typeface="Avenir Book" charset="0"/>
              <a:ea typeface="Avenir Book" charset="0"/>
              <a:cs typeface="Avenir Book" charset="0"/>
            </a:endParaRPr>
          </a:p>
          <a:p>
            <a:pPr marL="0" indent="0" algn="r">
              <a:buNone/>
            </a:pPr>
            <a:r>
              <a:rPr lang="fr-FR" sz="2133" b="1" dirty="0">
                <a:solidFill>
                  <a:schemeClr val="tx1">
                    <a:lumMod val="85000"/>
                    <a:lumOff val="15000"/>
                  </a:schemeClr>
                </a:solidFill>
                <a:latin typeface="Avenir Book" charset="0"/>
                <a:ea typeface="Avenir Book" charset="0"/>
                <a:cs typeface="Avenir Book" charset="0"/>
              </a:rPr>
              <a:t>Sophie EGLY</a:t>
            </a:r>
          </a:p>
          <a:p>
            <a:pPr marL="0" indent="0" algn="r">
              <a:buNone/>
            </a:pPr>
            <a:r>
              <a:rPr lang="fr-FR" sz="1600" dirty="0">
                <a:solidFill>
                  <a:schemeClr val="tx1">
                    <a:lumMod val="85000"/>
                    <a:lumOff val="15000"/>
                  </a:schemeClr>
                </a:solidFill>
                <a:latin typeface="Avenir Book" charset="0"/>
                <a:ea typeface="Avenir Book" charset="0"/>
                <a:cs typeface="Avenir Book" charset="0"/>
              </a:rPr>
              <a:t>06.58.14.60.98</a:t>
            </a:r>
          </a:p>
          <a:p>
            <a:pPr marL="0" indent="0" algn="r">
              <a:buNone/>
            </a:pPr>
            <a:r>
              <a:rPr lang="fr-FR" sz="1600" dirty="0">
                <a:solidFill>
                  <a:schemeClr val="tx1">
                    <a:lumMod val="85000"/>
                    <a:lumOff val="15000"/>
                  </a:schemeClr>
                </a:solidFill>
                <a:latin typeface="Avenir Book" charset="0"/>
                <a:ea typeface="Avenir Book" charset="0"/>
                <a:cs typeface="Avenir Book" charset="0"/>
              </a:rPr>
              <a:t>sophieegly@cultureandco.org </a:t>
            </a:r>
          </a:p>
          <a:p>
            <a:pPr marL="0" indent="0" algn="r">
              <a:buNone/>
            </a:pPr>
            <a:endParaRPr lang="fr-FR" sz="2133" kern="1200" dirty="0">
              <a:solidFill>
                <a:schemeClr val="tx1">
                  <a:lumMod val="85000"/>
                  <a:lumOff val="15000"/>
                </a:schemeClr>
              </a:solidFill>
              <a:latin typeface="Avenir Book" charset="0"/>
              <a:ea typeface="Avenir Book" charset="0"/>
              <a:cs typeface="Avenir Book" charset="0"/>
            </a:endParaRPr>
          </a:p>
          <a:p>
            <a:pPr marL="0" indent="0" algn="r">
              <a:buNone/>
            </a:pPr>
            <a:endParaRPr lang="fr-FR" sz="2133" kern="1200" dirty="0">
              <a:solidFill>
                <a:schemeClr val="tx1">
                  <a:lumMod val="85000"/>
                  <a:lumOff val="15000"/>
                </a:schemeClr>
              </a:solidFill>
              <a:latin typeface="Avenir Book" charset="0"/>
              <a:ea typeface="Avenir Book" charset="0"/>
              <a:cs typeface="Avenir Book" charset="0"/>
            </a:endParaRPr>
          </a:p>
          <a:p>
            <a:pPr marL="0" indent="0" algn="r">
              <a:buNone/>
            </a:pPr>
            <a:r>
              <a:rPr lang="fr-FR" sz="1600" b="0" i="0" kern="1200" dirty="0">
                <a:solidFill>
                  <a:schemeClr val="tx1">
                    <a:lumMod val="85000"/>
                    <a:lumOff val="15000"/>
                  </a:schemeClr>
                </a:solidFill>
                <a:latin typeface="Avenir Heavy" charset="0"/>
                <a:ea typeface="Avenir Heavy" charset="0"/>
                <a:cs typeface="Avenir Heavy" charset="0"/>
              </a:rPr>
              <a:t>www.cultureandco.org</a:t>
            </a:r>
          </a:p>
          <a:p>
            <a:endParaRPr lang="fr-FR" sz="2400" dirty="0"/>
          </a:p>
        </p:txBody>
      </p:sp>
      <p:cxnSp>
        <p:nvCxnSpPr>
          <p:cNvPr id="11" name="Connecteur droit 10"/>
          <p:cNvCxnSpPr/>
          <p:nvPr userDrawn="1"/>
        </p:nvCxnSpPr>
        <p:spPr>
          <a:xfrm flipV="1">
            <a:off x="11912580" y="2948948"/>
            <a:ext cx="0" cy="768085"/>
          </a:xfrm>
          <a:prstGeom prst="line">
            <a:avLst/>
          </a:prstGeom>
          <a:ln w="9525">
            <a:solidFill>
              <a:schemeClr val="tx1">
                <a:lumMod val="85000"/>
                <a:lumOff val="15000"/>
              </a:schemeClr>
            </a:solidFill>
          </a:ln>
        </p:spPr>
        <p:style>
          <a:lnRef idx="1">
            <a:schemeClr val="accent3"/>
          </a:lnRef>
          <a:fillRef idx="0">
            <a:schemeClr val="accent3"/>
          </a:fillRef>
          <a:effectRef idx="0">
            <a:schemeClr val="accent3"/>
          </a:effectRef>
          <a:fontRef idx="minor">
            <a:schemeClr val="tx1"/>
          </a:fontRef>
        </p:style>
      </p:cxnSp>
      <p:cxnSp>
        <p:nvCxnSpPr>
          <p:cNvPr id="13" name="Connecteur droit 12"/>
          <p:cNvCxnSpPr/>
          <p:nvPr userDrawn="1"/>
        </p:nvCxnSpPr>
        <p:spPr>
          <a:xfrm flipV="1">
            <a:off x="11912580" y="4094272"/>
            <a:ext cx="0" cy="768085"/>
          </a:xfrm>
          <a:prstGeom prst="line">
            <a:avLst/>
          </a:prstGeom>
          <a:ln w="9525">
            <a:solidFill>
              <a:schemeClr val="tx1">
                <a:lumMod val="85000"/>
                <a:lumOff val="15000"/>
              </a:schemeClr>
            </a:solidFill>
          </a:ln>
        </p:spPr>
        <p:style>
          <a:lnRef idx="1">
            <a:schemeClr val="accent3"/>
          </a:lnRef>
          <a:fillRef idx="0">
            <a:schemeClr val="accent3"/>
          </a:fillRef>
          <a:effectRef idx="0">
            <a:schemeClr val="accent3"/>
          </a:effectRef>
          <a:fontRef idx="minor">
            <a:schemeClr val="tx1"/>
          </a:fontRef>
        </p:style>
      </p:cxnSp>
      <p:cxnSp>
        <p:nvCxnSpPr>
          <p:cNvPr id="15" name="Connecteur droit 14"/>
          <p:cNvCxnSpPr/>
          <p:nvPr userDrawn="1"/>
        </p:nvCxnSpPr>
        <p:spPr>
          <a:xfrm flipV="1">
            <a:off x="11912580" y="5588271"/>
            <a:ext cx="0" cy="1269735"/>
          </a:xfrm>
          <a:prstGeom prst="line">
            <a:avLst/>
          </a:prstGeom>
          <a:ln w="12700">
            <a:solidFill>
              <a:schemeClr val="tx1">
                <a:lumMod val="85000"/>
                <a:lumOff val="1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33635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37369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2740935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1214841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2603220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E3F7D96A-A6A6-49D6-975B-7DB06269599F}" type="datetimeFigureOut">
              <a:rPr lang="fr-FR" smtClean="0"/>
              <a:t>31/01/2025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9507ED0-E93D-40A4-A87C-B1BC756A0A41}" type="slidenum">
              <a:rPr lang="fr-FR" smtClean="0"/>
              <a:t>‹N°›</a:t>
            </a:fld>
            <a:endParaRPr lang="fr-FR" dirty="0"/>
          </a:p>
        </p:txBody>
      </p:sp>
    </p:spTree>
    <p:extLst>
      <p:ext uri="{BB962C8B-B14F-4D97-AF65-F5344CB8AC3E}">
        <p14:creationId xmlns:p14="http://schemas.microsoft.com/office/powerpoint/2010/main" val="3144080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F7D96A-A6A6-49D6-975B-7DB06269599F}" type="datetimeFigureOut">
              <a:rPr lang="fr-FR" smtClean="0"/>
              <a:t>31/01/2025</a:t>
            </a:fld>
            <a:endParaRPr lang="fr-FR" dirty="0"/>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507ED0-E93D-40A4-A87C-B1BC756A0A41}" type="slidenum">
              <a:rPr lang="fr-FR" smtClean="0"/>
              <a:t>‹N°›</a:t>
            </a:fld>
            <a:endParaRPr lang="fr-FR" dirty="0"/>
          </a:p>
        </p:txBody>
      </p:sp>
    </p:spTree>
    <p:extLst>
      <p:ext uri="{BB962C8B-B14F-4D97-AF65-F5344CB8AC3E}">
        <p14:creationId xmlns:p14="http://schemas.microsoft.com/office/powerpoint/2010/main" val="16878574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274637"/>
            <a:ext cx="10972800" cy="706091"/>
          </a:xfrm>
          <a:prstGeom prst="rect">
            <a:avLst/>
          </a:prstGeom>
        </p:spPr>
        <p:txBody>
          <a:bodyPr vert="horz" lIns="91436" tIns="45718" rIns="91436" bIns="45718" rtlCol="0" anchor="ctr">
            <a:normAutofit/>
          </a:bodyPr>
          <a:lstStyle/>
          <a:p>
            <a:r>
              <a:rPr lang="fr-FR" dirty="0"/>
              <a:t>CLIQUEZ ET MODIFIEZ LE TITRE</a:t>
            </a:r>
          </a:p>
        </p:txBody>
      </p:sp>
      <p:sp>
        <p:nvSpPr>
          <p:cNvPr id="3" name="Espace réservé du texte 2"/>
          <p:cNvSpPr>
            <a:spLocks noGrp="1"/>
          </p:cNvSpPr>
          <p:nvPr>
            <p:ph type="body" idx="1"/>
          </p:nvPr>
        </p:nvSpPr>
        <p:spPr>
          <a:xfrm>
            <a:off x="609600" y="1268761"/>
            <a:ext cx="10972800" cy="4857403"/>
          </a:xfrm>
          <a:prstGeom prst="rect">
            <a:avLst/>
          </a:prstGeom>
        </p:spPr>
        <p:txBody>
          <a:bodyPr vert="horz" lIns="91436" tIns="45718" rIns="91436" bIns="45718"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2"/>
          </p:nvPr>
        </p:nvSpPr>
        <p:spPr>
          <a:xfrm>
            <a:off x="609600" y="6356352"/>
            <a:ext cx="2844800" cy="365125"/>
          </a:xfrm>
          <a:prstGeom prst="rect">
            <a:avLst/>
          </a:prstGeom>
        </p:spPr>
        <p:txBody>
          <a:bodyPr vert="horz" lIns="91436" tIns="45718" rIns="91436" bIns="45718" rtlCol="0" anchor="ctr"/>
          <a:lstStyle>
            <a:lvl1pPr algn="l">
              <a:defRPr sz="1333">
                <a:solidFill>
                  <a:schemeClr val="tx1">
                    <a:tint val="75000"/>
                  </a:schemeClr>
                </a:solidFill>
                <a:latin typeface="Avenir Book"/>
                <a:cs typeface="Avenir Book"/>
              </a:defRPr>
            </a:lvl1pPr>
          </a:lstStyle>
          <a:p>
            <a:fld id="{0582C65C-57E3-9145-9A71-D9C08256713B}" type="datetime1">
              <a:rPr lang="fr-FR" smtClean="0"/>
              <a:pPr/>
              <a:t>31/01/2025</a:t>
            </a:fld>
            <a:endParaRPr lang="fr-FR" dirty="0"/>
          </a:p>
        </p:txBody>
      </p:sp>
      <p:sp>
        <p:nvSpPr>
          <p:cNvPr id="5" name="Espace réservé du pied de page 4"/>
          <p:cNvSpPr>
            <a:spLocks noGrp="1"/>
          </p:cNvSpPr>
          <p:nvPr>
            <p:ph type="ftr" sz="quarter" idx="3"/>
          </p:nvPr>
        </p:nvSpPr>
        <p:spPr>
          <a:xfrm>
            <a:off x="4165600" y="6356352"/>
            <a:ext cx="3860800" cy="365125"/>
          </a:xfrm>
          <a:prstGeom prst="rect">
            <a:avLst/>
          </a:prstGeom>
        </p:spPr>
        <p:txBody>
          <a:bodyPr vert="horz" lIns="91436" tIns="45718" rIns="91436" bIns="45718" rtlCol="0" anchor="ctr"/>
          <a:lstStyle>
            <a:lvl1pPr algn="ctr">
              <a:defRPr sz="1333">
                <a:solidFill>
                  <a:schemeClr val="tx1">
                    <a:tint val="75000"/>
                  </a:schemeClr>
                </a:solidFill>
                <a:latin typeface="Avenir Book"/>
                <a:cs typeface="Avenir Book"/>
              </a:defRPr>
            </a:lvl1pPr>
          </a:lstStyle>
          <a:p>
            <a:endParaRPr lang="fr-FR" dirty="0"/>
          </a:p>
        </p:txBody>
      </p:sp>
      <p:sp>
        <p:nvSpPr>
          <p:cNvPr id="6" name="Espace réservé du numéro de diapositive 5"/>
          <p:cNvSpPr>
            <a:spLocks noGrp="1"/>
          </p:cNvSpPr>
          <p:nvPr>
            <p:ph type="sldNum" sz="quarter" idx="4"/>
          </p:nvPr>
        </p:nvSpPr>
        <p:spPr>
          <a:xfrm>
            <a:off x="8737600" y="6356352"/>
            <a:ext cx="2844800" cy="365125"/>
          </a:xfrm>
          <a:prstGeom prst="rect">
            <a:avLst/>
          </a:prstGeom>
        </p:spPr>
        <p:txBody>
          <a:bodyPr vert="horz" lIns="91436" tIns="45718" rIns="91436" bIns="45718" rtlCol="0" anchor="ctr"/>
          <a:lstStyle>
            <a:lvl1pPr algn="r">
              <a:defRPr sz="1333">
                <a:solidFill>
                  <a:schemeClr val="tx1">
                    <a:tint val="75000"/>
                  </a:schemeClr>
                </a:solidFill>
                <a:latin typeface="Avenir Book"/>
                <a:cs typeface="Avenir Book"/>
              </a:defRPr>
            </a:lvl1pPr>
          </a:lstStyle>
          <a:p>
            <a:fld id="{FF8D1378-94BA-3240-B6A5-6CDAA997D5A4}" type="slidenum">
              <a:rPr lang="fr-FR" smtClean="0"/>
              <a:pPr/>
              <a:t>‹N°›</a:t>
            </a:fld>
            <a:endParaRPr lang="fr-FR" dirty="0"/>
          </a:p>
        </p:txBody>
      </p:sp>
    </p:spTree>
    <p:extLst>
      <p:ext uri="{BB962C8B-B14F-4D97-AF65-F5344CB8AC3E}">
        <p14:creationId xmlns:p14="http://schemas.microsoft.com/office/powerpoint/2010/main" val="313164189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 id="2147483689" r:id="rId26"/>
    <p:sldLayoutId id="2147483690" r:id="rId27"/>
    <p:sldLayoutId id="2147483691" r:id="rId28"/>
    <p:sldLayoutId id="2147483692" r:id="rId29"/>
    <p:sldLayoutId id="2147483693" r:id="rId30"/>
    <p:sldLayoutId id="2147483694" r:id="rId31"/>
    <p:sldLayoutId id="2147483695" r:id="rId32"/>
    <p:sldLayoutId id="2147483696" r:id="rId33"/>
    <p:sldLayoutId id="2147483697" r:id="rId34"/>
    <p:sldLayoutId id="2147483698" r:id="rId35"/>
  </p:sldLayoutIdLst>
  <p:hf hdr="0" ftr="0" dt="0"/>
  <p:txStyles>
    <p:titleStyle>
      <a:lvl1pPr algn="l" defTabSz="609555" rtl="0" eaLnBrk="1" latinLnBrk="0" hangingPunct="1">
        <a:spcBef>
          <a:spcPct val="0"/>
        </a:spcBef>
        <a:buNone/>
        <a:defRPr sz="2667" b="0" kern="1200">
          <a:solidFill>
            <a:srgbClr val="000000"/>
          </a:solidFill>
          <a:latin typeface="Avenir Book"/>
          <a:ea typeface="+mj-ea"/>
          <a:cs typeface="Avenir Book"/>
        </a:defRPr>
      </a:lvl1pPr>
    </p:titleStyle>
    <p:bodyStyle>
      <a:lvl1pPr marL="457167" indent="-457167" algn="l" defTabSz="609555" rtl="0" eaLnBrk="1" latinLnBrk="0" hangingPunct="1">
        <a:spcBef>
          <a:spcPct val="20000"/>
        </a:spcBef>
        <a:buFont typeface="Arial"/>
        <a:buChar char="•"/>
        <a:defRPr sz="1600" b="1" kern="1200">
          <a:solidFill>
            <a:schemeClr val="tx1">
              <a:lumMod val="85000"/>
              <a:lumOff val="15000"/>
            </a:schemeClr>
          </a:solidFill>
          <a:latin typeface="+mn-lt"/>
          <a:ea typeface="+mn-ea"/>
          <a:cs typeface="Avenir Heavy"/>
        </a:defRPr>
      </a:lvl1pPr>
      <a:lvl2pPr marL="1312237" indent="-353458" algn="l" defTabSz="609555" rtl="0" eaLnBrk="1" latinLnBrk="0" hangingPunct="1">
        <a:spcBef>
          <a:spcPct val="20000"/>
        </a:spcBef>
        <a:buFont typeface="Arial"/>
        <a:buChar char="–"/>
        <a:defRPr sz="1600" kern="1200">
          <a:solidFill>
            <a:schemeClr val="tx1">
              <a:lumMod val="85000"/>
              <a:lumOff val="15000"/>
            </a:schemeClr>
          </a:solidFill>
          <a:latin typeface="+mn-lt"/>
          <a:ea typeface="+mn-ea"/>
          <a:cs typeface="Avenir Book"/>
        </a:defRPr>
      </a:lvl2pPr>
      <a:lvl3pPr marL="1523887" indent="-304776" algn="l" defTabSz="609555" rtl="0" eaLnBrk="1" latinLnBrk="0" hangingPunct="1">
        <a:spcBef>
          <a:spcPct val="20000"/>
        </a:spcBef>
        <a:buFont typeface="Arial"/>
        <a:buChar char="•"/>
        <a:defRPr sz="1600" kern="1200">
          <a:solidFill>
            <a:schemeClr val="tx1">
              <a:lumMod val="85000"/>
              <a:lumOff val="15000"/>
            </a:schemeClr>
          </a:solidFill>
          <a:latin typeface="+mn-lt"/>
          <a:ea typeface="+mn-ea"/>
          <a:cs typeface="Avenir Book"/>
        </a:defRPr>
      </a:lvl3pPr>
      <a:lvl4pPr marL="2133440" indent="-304776" algn="l" defTabSz="609555" rtl="0" eaLnBrk="1" latinLnBrk="0" hangingPunct="1">
        <a:spcBef>
          <a:spcPct val="20000"/>
        </a:spcBef>
        <a:buFont typeface="Arial"/>
        <a:buChar char="–"/>
        <a:defRPr sz="1600" kern="1200">
          <a:solidFill>
            <a:schemeClr val="tx1">
              <a:lumMod val="85000"/>
              <a:lumOff val="15000"/>
            </a:schemeClr>
          </a:solidFill>
          <a:latin typeface="+mn-lt"/>
          <a:ea typeface="+mn-ea"/>
          <a:cs typeface="Avenir Book"/>
        </a:defRPr>
      </a:lvl4pPr>
      <a:lvl5pPr marL="2742994" indent="-304776" algn="l" defTabSz="609555" rtl="0" eaLnBrk="1" latinLnBrk="0" hangingPunct="1">
        <a:spcBef>
          <a:spcPct val="20000"/>
        </a:spcBef>
        <a:buFont typeface="Arial"/>
        <a:buChar char="»"/>
        <a:defRPr sz="1600" kern="1200">
          <a:solidFill>
            <a:schemeClr val="tx1">
              <a:lumMod val="85000"/>
              <a:lumOff val="15000"/>
            </a:schemeClr>
          </a:solidFill>
          <a:latin typeface="+mn-lt"/>
          <a:ea typeface="+mn-ea"/>
          <a:cs typeface="Avenir Book"/>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fr-FR"/>
      </a:defPPr>
      <a:lvl1pPr marL="0" algn="l" defTabSz="609555" rtl="0" eaLnBrk="1" latinLnBrk="0" hangingPunct="1">
        <a:defRPr sz="2400" kern="1200">
          <a:solidFill>
            <a:schemeClr val="tx1"/>
          </a:solidFill>
          <a:latin typeface="+mn-lt"/>
          <a:ea typeface="+mn-ea"/>
          <a:cs typeface="+mn-cs"/>
        </a:defRPr>
      </a:lvl1pPr>
      <a:lvl2pPr marL="609555" algn="l" defTabSz="609555" rtl="0" eaLnBrk="1" latinLnBrk="0" hangingPunct="1">
        <a:defRPr sz="2400" kern="1200">
          <a:solidFill>
            <a:schemeClr val="tx1"/>
          </a:solidFill>
          <a:latin typeface="+mn-lt"/>
          <a:ea typeface="+mn-ea"/>
          <a:cs typeface="+mn-cs"/>
        </a:defRPr>
      </a:lvl2pPr>
      <a:lvl3pPr marL="1219110" algn="l" defTabSz="609555" rtl="0" eaLnBrk="1" latinLnBrk="0" hangingPunct="1">
        <a:defRPr sz="2400" kern="1200">
          <a:solidFill>
            <a:schemeClr val="tx1"/>
          </a:solidFill>
          <a:latin typeface="+mn-lt"/>
          <a:ea typeface="+mn-ea"/>
          <a:cs typeface="+mn-cs"/>
        </a:defRPr>
      </a:lvl3pPr>
      <a:lvl4pPr marL="1828664" algn="l" defTabSz="609555" rtl="0" eaLnBrk="1" latinLnBrk="0" hangingPunct="1">
        <a:defRPr sz="2400" kern="1200">
          <a:solidFill>
            <a:schemeClr val="tx1"/>
          </a:solidFill>
          <a:latin typeface="+mn-lt"/>
          <a:ea typeface="+mn-ea"/>
          <a:cs typeface="+mn-cs"/>
        </a:defRPr>
      </a:lvl4pPr>
      <a:lvl5pPr marL="2438218" algn="l" defTabSz="609555" rtl="0" eaLnBrk="1" latinLnBrk="0" hangingPunct="1">
        <a:defRPr sz="2400" kern="1200">
          <a:solidFill>
            <a:schemeClr val="tx1"/>
          </a:solidFill>
          <a:latin typeface="+mn-lt"/>
          <a:ea typeface="+mn-ea"/>
          <a:cs typeface="+mn-cs"/>
        </a:defRPr>
      </a:lvl5pPr>
      <a:lvl6pPr marL="3047772" algn="l" defTabSz="609555" rtl="0" eaLnBrk="1" latinLnBrk="0" hangingPunct="1">
        <a:defRPr sz="2400" kern="1200">
          <a:solidFill>
            <a:schemeClr val="tx1"/>
          </a:solidFill>
          <a:latin typeface="+mn-lt"/>
          <a:ea typeface="+mn-ea"/>
          <a:cs typeface="+mn-cs"/>
        </a:defRPr>
      </a:lvl6pPr>
      <a:lvl7pPr marL="3657327" algn="l" defTabSz="609555" rtl="0" eaLnBrk="1" latinLnBrk="0" hangingPunct="1">
        <a:defRPr sz="2400" kern="1200">
          <a:solidFill>
            <a:schemeClr val="tx1"/>
          </a:solidFill>
          <a:latin typeface="+mn-lt"/>
          <a:ea typeface="+mn-ea"/>
          <a:cs typeface="+mn-cs"/>
        </a:defRPr>
      </a:lvl7pPr>
      <a:lvl8pPr marL="4266880" algn="l" defTabSz="609555" rtl="0" eaLnBrk="1" latinLnBrk="0" hangingPunct="1">
        <a:defRPr sz="2400" kern="1200">
          <a:solidFill>
            <a:schemeClr val="tx1"/>
          </a:solidFill>
          <a:latin typeface="+mn-lt"/>
          <a:ea typeface="+mn-ea"/>
          <a:cs typeface="+mn-cs"/>
        </a:defRPr>
      </a:lvl8pPr>
      <a:lvl9pPr marL="4876435" algn="l" defTabSz="60955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sv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6.jpeg"/><Relationship Id="rId4" Type="http://schemas.openxmlformats.org/officeDocument/2006/relationships/image" Target="../media/image23.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26.jpeg"/><Relationship Id="rId4" Type="http://schemas.openxmlformats.org/officeDocument/2006/relationships/image" Target="../media/image23.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sv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6.jpeg"/><Relationship Id="rId4" Type="http://schemas.openxmlformats.org/officeDocument/2006/relationships/image" Target="../media/image23.sv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5049A5AD-EA39-4A7D-B70B-413FA6EE9E80}"/>
              </a:ext>
            </a:extLst>
          </p:cNvPr>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7813927" y="5406189"/>
            <a:ext cx="3517799" cy="766146"/>
          </a:xfrm>
          <a:prstGeom prst="rect">
            <a:avLst/>
          </a:prstGeom>
        </p:spPr>
      </p:pic>
      <p:sp>
        <p:nvSpPr>
          <p:cNvPr id="10" name="Titre 1">
            <a:extLst>
              <a:ext uri="{FF2B5EF4-FFF2-40B4-BE49-F238E27FC236}">
                <a16:creationId xmlns:a16="http://schemas.microsoft.com/office/drawing/2014/main" id="{21BB7ADA-2DB9-48FA-9AF3-DF77CFBF1144}"/>
              </a:ext>
            </a:extLst>
          </p:cNvPr>
          <p:cNvSpPr txBox="1">
            <a:spLocks/>
          </p:cNvSpPr>
          <p:nvPr/>
        </p:nvSpPr>
        <p:spPr>
          <a:xfrm>
            <a:off x="7988167" y="6172335"/>
            <a:ext cx="3169320" cy="68294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1000" b="1" dirty="0">
                <a:solidFill>
                  <a:schemeClr val="bg1">
                    <a:lumMod val="50000"/>
                  </a:schemeClr>
                </a:solidFill>
                <a:latin typeface="Arial Nova Cond" panose="020B0506020202020204" pitchFamily="34" charset="0"/>
              </a:rPr>
              <a:t>ARP Astrance, S.A au capital de 83 148€</a:t>
            </a:r>
          </a:p>
          <a:p>
            <a:pPr algn="ctr"/>
            <a:r>
              <a:rPr lang="fr-FR" sz="1000" b="1" dirty="0">
                <a:solidFill>
                  <a:schemeClr val="bg1">
                    <a:lumMod val="50000"/>
                  </a:schemeClr>
                </a:solidFill>
                <a:latin typeface="Arial Nova Cond" panose="020B0506020202020204" pitchFamily="34" charset="0"/>
              </a:rPr>
              <a:t>9 avenue Percier 75008 Paris </a:t>
            </a:r>
          </a:p>
          <a:p>
            <a:pPr algn="ctr"/>
            <a:r>
              <a:rPr lang="fr-FR" sz="1000" b="1" dirty="0">
                <a:solidFill>
                  <a:schemeClr val="bg1">
                    <a:lumMod val="50000"/>
                  </a:schemeClr>
                </a:solidFill>
                <a:latin typeface="Arial Nova Cond" panose="020B0506020202020204" pitchFamily="34" charset="0"/>
              </a:rPr>
              <a:t>Numéro de Siret : 388 212 698 00079</a:t>
            </a:r>
          </a:p>
        </p:txBody>
      </p:sp>
      <p:sp>
        <p:nvSpPr>
          <p:cNvPr id="9" name="ZoneTexte 8">
            <a:extLst>
              <a:ext uri="{FF2B5EF4-FFF2-40B4-BE49-F238E27FC236}">
                <a16:creationId xmlns:a16="http://schemas.microsoft.com/office/drawing/2014/main" id="{543A2F95-9E85-4965-B6F1-7DF5FDBC097E}"/>
              </a:ext>
            </a:extLst>
          </p:cNvPr>
          <p:cNvSpPr txBox="1"/>
          <p:nvPr/>
        </p:nvSpPr>
        <p:spPr>
          <a:xfrm>
            <a:off x="7030911" y="1951490"/>
            <a:ext cx="5083832" cy="2600712"/>
          </a:xfrm>
          <a:prstGeom prst="rect">
            <a:avLst/>
          </a:prstGeom>
          <a:noFill/>
        </p:spPr>
        <p:txBody>
          <a:bodyPr wrap="square" rtlCol="0">
            <a:spAutoFit/>
          </a:bodyPr>
          <a:lstStyle/>
          <a:p>
            <a:pPr algn="ctr"/>
            <a:endParaRPr lang="fr-FR" b="1" cap="all" dirty="0">
              <a:latin typeface="Century Gothic" panose="020B0502020202020204" pitchFamily="34" charset="0"/>
            </a:endParaRPr>
          </a:p>
          <a:p>
            <a:pPr algn="ctr"/>
            <a:r>
              <a:rPr lang="fr-FR" b="1" cap="all" dirty="0">
                <a:latin typeface="Century Gothic" panose="020B0502020202020204" pitchFamily="34" charset="0"/>
              </a:rPr>
              <a:t>rénovation du site de SERRIS CCI 77 </a:t>
            </a:r>
          </a:p>
          <a:p>
            <a:pPr algn="ctr"/>
            <a:endParaRPr lang="fr-FR" sz="2000" b="1" cap="all" dirty="0">
              <a:solidFill>
                <a:srgbClr val="DAB272"/>
              </a:solidFill>
              <a:latin typeface="Century Gothic" panose="020B0502020202020204" pitchFamily="34" charset="0"/>
            </a:endParaRPr>
          </a:p>
          <a:p>
            <a:pPr algn="ctr"/>
            <a:r>
              <a:rPr lang="fr-FR" sz="1600" b="1" cap="all" dirty="0">
                <a:solidFill>
                  <a:srgbClr val="DAB272"/>
                </a:solidFill>
                <a:latin typeface="Century Gothic" panose="020B0502020202020204" pitchFamily="34" charset="0"/>
              </a:rPr>
              <a:t>AMO </a:t>
            </a:r>
          </a:p>
          <a:p>
            <a:pPr algn="ctr"/>
            <a:r>
              <a:rPr lang="fr-FR" sz="1600" b="1" cap="all" dirty="0">
                <a:solidFill>
                  <a:srgbClr val="DAB272"/>
                </a:solidFill>
                <a:latin typeface="Century Gothic" panose="020B0502020202020204" pitchFamily="34" charset="0"/>
              </a:rPr>
              <a:t>Programmation</a:t>
            </a:r>
          </a:p>
          <a:p>
            <a:pPr algn="ctr"/>
            <a:endParaRPr lang="fr-FR" sz="1600" b="1" cap="all" dirty="0">
              <a:solidFill>
                <a:srgbClr val="DAB272"/>
              </a:solidFill>
              <a:latin typeface="Century Gothic" panose="020B0502020202020204" pitchFamily="34" charset="0"/>
            </a:endParaRPr>
          </a:p>
          <a:p>
            <a:pPr algn="ctr"/>
            <a:r>
              <a:rPr lang="fr-FR" sz="1600" b="1" cap="all" dirty="0">
                <a:latin typeface="Arial Nova Cond" panose="020B0506020202020204" pitchFamily="34" charset="0"/>
                <a:cs typeface="Times New Roman" panose="02020603050405020304" pitchFamily="18" charset="0"/>
              </a:rPr>
              <a:t>Programme général de l’opération</a:t>
            </a:r>
          </a:p>
          <a:p>
            <a:pPr algn="ctr"/>
            <a:endParaRPr lang="fr-FR" sz="1600" b="1" cap="all" dirty="0">
              <a:latin typeface="Arial Nova Cond" panose="020B0506020202020204" pitchFamily="34" charset="0"/>
              <a:cs typeface="Times New Roman" panose="02020603050405020304" pitchFamily="18" charset="0"/>
            </a:endParaRPr>
          </a:p>
          <a:p>
            <a:pPr algn="ctr"/>
            <a:r>
              <a:rPr lang="fr-FR" sz="1600" b="1" cap="all" dirty="0">
                <a:latin typeface="Arial Nova Cond" panose="020B0506020202020204" pitchFamily="34" charset="0"/>
                <a:cs typeface="Times New Roman" panose="02020603050405020304" pitchFamily="18" charset="0"/>
              </a:rPr>
              <a:t>Version 2</a:t>
            </a:r>
          </a:p>
          <a:p>
            <a:pPr algn="ctr"/>
            <a:r>
              <a:rPr lang="fr-FR" sz="1100" b="1" dirty="0">
                <a:latin typeface="Arial Nova Cond" panose="020B0506020202020204" pitchFamily="34" charset="0"/>
                <a:cs typeface="Times New Roman" panose="02020603050405020304" pitchFamily="18" charset="0"/>
              </a:rPr>
              <a:t>Janvier 2025</a:t>
            </a:r>
          </a:p>
        </p:txBody>
      </p:sp>
      <p:pic>
        <p:nvPicPr>
          <p:cNvPr id="3" name="Image 2">
            <a:extLst>
              <a:ext uri="{FF2B5EF4-FFF2-40B4-BE49-F238E27FC236}">
                <a16:creationId xmlns:a16="http://schemas.microsoft.com/office/drawing/2014/main" id="{FD8DE187-7EE9-4CC3-BD7A-40E0C5103F13}"/>
              </a:ext>
            </a:extLst>
          </p:cNvPr>
          <p:cNvPicPr>
            <a:picLocks noChangeAspect="1"/>
          </p:cNvPicPr>
          <p:nvPr/>
        </p:nvPicPr>
        <p:blipFill>
          <a:blip r:embed="rId4"/>
          <a:stretch>
            <a:fillRect/>
          </a:stretch>
        </p:blipFill>
        <p:spPr>
          <a:xfrm>
            <a:off x="7505901" y="649505"/>
            <a:ext cx="4133852" cy="904280"/>
          </a:xfrm>
          <a:prstGeom prst="rect">
            <a:avLst/>
          </a:prstGeom>
        </p:spPr>
      </p:pic>
      <p:pic>
        <p:nvPicPr>
          <p:cNvPr id="11" name="Image 10">
            <a:extLst>
              <a:ext uri="{FF2B5EF4-FFF2-40B4-BE49-F238E27FC236}">
                <a16:creationId xmlns:a16="http://schemas.microsoft.com/office/drawing/2014/main" id="{3962F7DF-DA57-44B5-B387-4A4A5D50C105}"/>
              </a:ext>
            </a:extLst>
          </p:cNvPr>
          <p:cNvPicPr>
            <a:picLocks noChangeAspect="1"/>
          </p:cNvPicPr>
          <p:nvPr/>
        </p:nvPicPr>
        <p:blipFill rotWithShape="1">
          <a:blip r:embed="rId5"/>
          <a:srcRect l="10531" r="12690"/>
          <a:stretch/>
        </p:blipFill>
        <p:spPr>
          <a:xfrm>
            <a:off x="0" y="0"/>
            <a:ext cx="7030911" cy="6868084"/>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428445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C83083A5-E7E5-1A42-9F33-431CAC519282}" type="slidenum">
              <a:rPr lang="fr-FR" smtClean="0"/>
              <a:pPr/>
              <a:t>10</a:t>
            </a:fld>
            <a:endParaRPr lang="fr-FR" dirty="0"/>
          </a:p>
        </p:txBody>
      </p:sp>
      <p:cxnSp>
        <p:nvCxnSpPr>
          <p:cNvPr id="8" name="Connecteur droit 7">
            <a:extLst>
              <a:ext uri="{FF2B5EF4-FFF2-40B4-BE49-F238E27FC236}">
                <a16:creationId xmlns:a16="http://schemas.microsoft.com/office/drawing/2014/main" id="{D7774C98-8E8C-4527-B617-0CE76080756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24" name="ZoneTexte 23">
            <a:extLst>
              <a:ext uri="{FF2B5EF4-FFF2-40B4-BE49-F238E27FC236}">
                <a16:creationId xmlns:a16="http://schemas.microsoft.com/office/drawing/2014/main" id="{3165E6AB-587C-4D48-BE1D-85566CA7C120}"/>
              </a:ext>
            </a:extLst>
          </p:cNvPr>
          <p:cNvSpPr txBox="1"/>
          <p:nvPr/>
        </p:nvSpPr>
        <p:spPr>
          <a:xfrm>
            <a:off x="303466" y="1201831"/>
            <a:ext cx="11550177" cy="5453459"/>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r>
              <a:rPr lang="fr-FR" dirty="0">
                <a:latin typeface="Arial" panose="020B0604020202020204" pitchFamily="34" charset="0"/>
                <a:cs typeface="Arial" panose="020B0604020202020204" pitchFamily="34" charset="0"/>
              </a:rPr>
              <a:t>Conçu par Laurent FOURNET Agence d’Architecture et construit en 2012, le site est symétrique selon un axe Nord-Sud. </a:t>
            </a:r>
          </a:p>
          <a:p>
            <a:r>
              <a:rPr lang="fr-FR" dirty="0">
                <a:latin typeface="Arial" panose="020B0604020202020204" pitchFamily="34" charset="0"/>
                <a:cs typeface="Arial" panose="020B0604020202020204" pitchFamily="34" charset="0"/>
              </a:rPr>
              <a:t>Le bâtiment-siège se situe sur la partie Nord de la parcelle, et au Sud se déploie une zone de stationnement (avec des bandes végétalisées entre les places), puis une butte d’herbe à un niveau altimétrique supérieur de  4m environ par rapport au reste du site qui est plat.</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 bâtiment-siège se déploie sur 3 niveaux, du RDC au R+2, sans niveau de sous-sol. Il est composé de 2 ailes (A et B respectivement Ouest et Est), reliées par un corps central. L’aile Ouest est plus courte de quelques mètres vis-à-vis de l’aile Est.</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En général, les espaces de travail présentent une hauteur sous-plafond standard de 2,70m, et les circulations de 2,40m. Les ailes s’organisent selon une trame d’environ 12,30m de large, avec 5,30m d’espaces de travail en façade et 1,70m de circulations aveugles.</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Les horaires d’ouverture du bâtiment sont 6h-21h alarme la nuit. Jusqu’à 8h30, c’est l'agent de sécurité (agent SSIAP) qui intervient, en attente de l'hôtesse d'accueil. La nuit et le week-end, le bâtiment n’est pas surveillé par un gardien, et est mis sous alarme. Le site est clôturé sur son périmètre, et l’accès au parking et au bâtiment se fait sur badge et interphone.</a:t>
            </a:r>
          </a:p>
          <a:p>
            <a:endParaRPr lang="fr-FR" dirty="0">
              <a:latin typeface="Arial" panose="020B0604020202020204" pitchFamily="34" charset="0"/>
              <a:cs typeface="Arial" panose="020B0604020202020204" pitchFamily="34" charset="0"/>
            </a:endParaRPr>
          </a:p>
          <a:p>
            <a:r>
              <a:rPr lang="fr-FR" sz="1200" dirty="0">
                <a:solidFill>
                  <a:schemeClr val="tx1"/>
                </a:solidFill>
                <a:latin typeface="Arial" panose="020B0604020202020204" pitchFamily="34" charset="0"/>
                <a:cs typeface="Arial" panose="020B0604020202020204" pitchFamily="34" charset="0"/>
              </a:rPr>
              <a:t>Le bâtiment n’est pas exploité au maximum de sa capacité dans sa configuration actuelle (100 usagers pour une capacité maximale de 570 personnes). </a:t>
            </a:r>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A ce jour, le site est classé </a:t>
            </a:r>
            <a:r>
              <a:rPr lang="fr-FR" b="1" dirty="0">
                <a:latin typeface="Arial" panose="020B0604020202020204" pitchFamily="34" charset="0"/>
                <a:cs typeface="Arial" panose="020B0604020202020204" pitchFamily="34" charset="0"/>
              </a:rPr>
              <a:t>ERP uniquement au RDC</a:t>
            </a:r>
            <a:r>
              <a:rPr lang="fr-FR" dirty="0">
                <a:latin typeface="Arial" panose="020B0604020202020204" pitchFamily="34" charset="0"/>
                <a:cs typeface="Arial" panose="020B0604020202020204" pitchFamily="34" charset="0"/>
              </a:rPr>
              <a:t>, dans les espaces comprenant : l’accueil, les salles partenaire (de part et d’autre de l’accueil), l’amphithéâtre, et le RDC de l’aile A.</a:t>
            </a:r>
          </a:p>
          <a:p>
            <a:endParaRPr lang="fr-FR" dirty="0">
              <a:latin typeface="Arial" panose="020B0604020202020204" pitchFamily="34" charset="0"/>
              <a:cs typeface="Arial" panose="020B0604020202020204" pitchFamily="34" charset="0"/>
            </a:endParaRPr>
          </a:p>
          <a:p>
            <a:r>
              <a:rPr kumimoji="0" lang="fr-FR" altLang="fr-FR" sz="12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Le site actuel s’organise autour d’un grand hall d’accueil, accessible depuis la rue pour les piétons et depuis les espaces de stationnement. Au RDC autour du hall, se trouvent l’amphithéâtre et ses espaces supports, ainsi que 2 salles partenaires. Les ailes au RDC et les étages accueillent des espaces de travail individuel (bureaux individuels et partagés) et quelques salles de réunion, ainsi que des espaces de détente répartis à l’entrée de chaque aile.</a:t>
            </a:r>
          </a:p>
          <a:p>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endParaRPr lang="fr-FR" sz="1200" dirty="0">
              <a:latin typeface="Arial" panose="020B0604020202020204" pitchFamily="34" charset="0"/>
              <a:ea typeface="Open Sans" panose="020B0606030504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
        <p:nvSpPr>
          <p:cNvPr id="31" name="ZoneTexte 30">
            <a:extLst>
              <a:ext uri="{FF2B5EF4-FFF2-40B4-BE49-F238E27FC236}">
                <a16:creationId xmlns:a16="http://schemas.microsoft.com/office/drawing/2014/main" id="{88AE00CA-FAB1-4190-98D2-307EA21B025E}"/>
              </a:ext>
            </a:extLst>
          </p:cNvPr>
          <p:cNvSpPr txBox="1"/>
          <p:nvPr/>
        </p:nvSpPr>
        <p:spPr>
          <a:xfrm>
            <a:off x="268448" y="799216"/>
            <a:ext cx="11585196" cy="255862"/>
          </a:xfrm>
          <a:prstGeom prst="rect">
            <a:avLst/>
          </a:prstGeom>
          <a:noFill/>
        </p:spPr>
        <p:txBody>
          <a:bodyPr wrap="square" numCol="2"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UN SITE FONCTIONNEL ET SYMÉTRIQUE</a:t>
            </a:r>
          </a:p>
        </p:txBody>
      </p:sp>
      <p:sp>
        <p:nvSpPr>
          <p:cNvPr id="13" name="ZoneTexte 12">
            <a:extLst>
              <a:ext uri="{FF2B5EF4-FFF2-40B4-BE49-F238E27FC236}">
                <a16:creationId xmlns:a16="http://schemas.microsoft.com/office/drawing/2014/main" id="{FCC6B178-2046-4555-87C2-FB12D1B9A42B}"/>
              </a:ext>
            </a:extLst>
          </p:cNvPr>
          <p:cNvSpPr txBox="1"/>
          <p:nvPr/>
        </p:nvSpPr>
        <p:spPr>
          <a:xfrm>
            <a:off x="268448" y="128797"/>
            <a:ext cx="1152647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Caractéristiques du site </a:t>
            </a:r>
          </a:p>
        </p:txBody>
      </p:sp>
      <p:pic>
        <p:nvPicPr>
          <p:cNvPr id="3" name="Image 2">
            <a:extLst>
              <a:ext uri="{FF2B5EF4-FFF2-40B4-BE49-F238E27FC236}">
                <a16:creationId xmlns:a16="http://schemas.microsoft.com/office/drawing/2014/main" id="{EB9666E4-1087-4508-AE7C-6E3FC39D8A7D}"/>
              </a:ext>
            </a:extLst>
          </p:cNvPr>
          <p:cNvPicPr>
            <a:picLocks noChangeAspect="1"/>
          </p:cNvPicPr>
          <p:nvPr/>
        </p:nvPicPr>
        <p:blipFill>
          <a:blip r:embed="rId3"/>
          <a:stretch>
            <a:fillRect/>
          </a:stretch>
        </p:blipFill>
        <p:spPr>
          <a:xfrm>
            <a:off x="6834729" y="2481237"/>
            <a:ext cx="4695825" cy="2737027"/>
          </a:xfrm>
          <a:prstGeom prst="rect">
            <a:avLst/>
          </a:prstGeom>
        </p:spPr>
      </p:pic>
      <p:pic>
        <p:nvPicPr>
          <p:cNvPr id="4" name="Image 3">
            <a:extLst>
              <a:ext uri="{FF2B5EF4-FFF2-40B4-BE49-F238E27FC236}">
                <a16:creationId xmlns:a16="http://schemas.microsoft.com/office/drawing/2014/main" id="{A752AA7D-2E1E-4F85-8EF3-815762215DF0}"/>
              </a:ext>
            </a:extLst>
          </p:cNvPr>
          <p:cNvPicPr>
            <a:picLocks noChangeAspect="1"/>
          </p:cNvPicPr>
          <p:nvPr/>
        </p:nvPicPr>
        <p:blipFill>
          <a:blip r:embed="rId4"/>
          <a:stretch>
            <a:fillRect/>
          </a:stretch>
        </p:blipFill>
        <p:spPr>
          <a:xfrm>
            <a:off x="7559727" y="5437193"/>
            <a:ext cx="3327348" cy="908441"/>
          </a:xfrm>
          <a:prstGeom prst="rect">
            <a:avLst/>
          </a:prstGeom>
        </p:spPr>
      </p:pic>
      <p:sp>
        <p:nvSpPr>
          <p:cNvPr id="5" name="ZoneTexte 4">
            <a:extLst>
              <a:ext uri="{FF2B5EF4-FFF2-40B4-BE49-F238E27FC236}">
                <a16:creationId xmlns:a16="http://schemas.microsoft.com/office/drawing/2014/main" id="{5207A304-0771-48C4-88E4-81DDF49B60C7}"/>
              </a:ext>
            </a:extLst>
          </p:cNvPr>
          <p:cNvSpPr txBox="1"/>
          <p:nvPr/>
        </p:nvSpPr>
        <p:spPr>
          <a:xfrm>
            <a:off x="7078714" y="5137015"/>
            <a:ext cx="1647825" cy="276999"/>
          </a:xfrm>
          <a:prstGeom prst="rect">
            <a:avLst/>
          </a:prstGeom>
          <a:noFill/>
        </p:spPr>
        <p:txBody>
          <a:bodyPr wrap="square" numCol="1" spcCol="360000" rtlCol="0">
            <a:spAutoFit/>
          </a:bodyPr>
          <a:lstStyle/>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Légende :</a:t>
            </a:r>
          </a:p>
        </p:txBody>
      </p:sp>
      <p:sp>
        <p:nvSpPr>
          <p:cNvPr id="9" name="ZoneTexte 8">
            <a:extLst>
              <a:ext uri="{FF2B5EF4-FFF2-40B4-BE49-F238E27FC236}">
                <a16:creationId xmlns:a16="http://schemas.microsoft.com/office/drawing/2014/main" id="{5A24E83D-41F7-FDB5-DD45-BA00B5C6BF78}"/>
              </a:ext>
            </a:extLst>
          </p:cNvPr>
          <p:cNvSpPr txBox="1"/>
          <p:nvPr/>
        </p:nvSpPr>
        <p:spPr>
          <a:xfrm>
            <a:off x="7169202" y="6395423"/>
            <a:ext cx="4088368" cy="246221"/>
          </a:xfrm>
          <a:prstGeom prst="rect">
            <a:avLst/>
          </a:prstGeom>
          <a:noFill/>
        </p:spPr>
        <p:txBody>
          <a:bodyPr wrap="square" numCol="1" spcCol="360000" rtlCol="0">
            <a:spAutoFit/>
          </a:bodyPr>
          <a:lstStyle/>
          <a:p>
            <a:pPr algn="ct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Schéma fonctionnel actuel du siège et de ses espaces</a:t>
            </a:r>
          </a:p>
        </p:txBody>
      </p:sp>
    </p:spTree>
    <p:extLst>
      <p:ext uri="{BB962C8B-B14F-4D97-AF65-F5344CB8AC3E}">
        <p14:creationId xmlns:p14="http://schemas.microsoft.com/office/powerpoint/2010/main" val="3952155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C83083A5-E7E5-1A42-9F33-431CAC519282}" type="slidenum">
              <a:rPr lang="fr-FR" smtClean="0"/>
              <a:pPr/>
              <a:t>11</a:t>
            </a:fld>
            <a:endParaRPr lang="fr-FR" dirty="0"/>
          </a:p>
        </p:txBody>
      </p:sp>
      <p:cxnSp>
        <p:nvCxnSpPr>
          <p:cNvPr id="8" name="Connecteur droit 7">
            <a:extLst>
              <a:ext uri="{FF2B5EF4-FFF2-40B4-BE49-F238E27FC236}">
                <a16:creationId xmlns:a16="http://schemas.microsoft.com/office/drawing/2014/main" id="{D7774C98-8E8C-4527-B617-0CE76080756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24" name="ZoneTexte 23">
            <a:extLst>
              <a:ext uri="{FF2B5EF4-FFF2-40B4-BE49-F238E27FC236}">
                <a16:creationId xmlns:a16="http://schemas.microsoft.com/office/drawing/2014/main" id="{3165E6AB-587C-4D48-BE1D-85566CA7C120}"/>
              </a:ext>
            </a:extLst>
          </p:cNvPr>
          <p:cNvSpPr txBox="1"/>
          <p:nvPr/>
        </p:nvSpPr>
        <p:spPr>
          <a:xfrm>
            <a:off x="303466" y="1201832"/>
            <a:ext cx="11550177" cy="2512918"/>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r>
              <a:rPr lang="fr-FR" dirty="0">
                <a:latin typeface="Arial" panose="020B0604020202020204" pitchFamily="34" charset="0"/>
                <a:cs typeface="Arial" panose="020B0604020202020204" pitchFamily="34" charset="0"/>
              </a:rPr>
              <a:t>Le rez-de-chaussée s’organise autour du corps central, dédié à l’accueil des visiteurs du site, comprenant un SAS, une banque, un espace d’attente et des zones de support à l’accueil. </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Au centre de la partie sud se trouve l’amphithéâtre ainsi que ses espaces annexes, tels que la régie et le stockage. De chaque côté du noyau et de l’amphithéâtre, se déploient des espaces partenaires, incluant des salles de réunion de 100 m² et des zones de rangement.</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Les espaces des ailes sont desservis à chaque étage par une circulation verticale.</a:t>
            </a:r>
          </a:p>
          <a:p>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Les niveaux R+1 et R+2 présentent des dispositions similaires, avec des espaces de travail (bureaux, salles de réunion) organisés selon une trame d’environ 5,0 m de large entre la circulation et la façade, et des circulations de 1,7 m entre les deux trames. Ces niveaux comprennent également des espaces de support tels qu’une zone détente, des réserves et des reprographies, ainsi que plusieurs terrasses accessibles. </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 R+2 offre un accès par escalier aux combles du R+3, qui abritent des espaces techniques.</a:t>
            </a:r>
          </a:p>
          <a:p>
            <a:pPr algn="just"/>
            <a:endParaRPr lang="fr-FR" sz="1200" dirty="0">
              <a:latin typeface="Arial" panose="020B0604020202020204" pitchFamily="34" charset="0"/>
              <a:ea typeface="Open Sans" panose="020B0606030504020204" pitchFamily="34" charset="0"/>
              <a:cs typeface="Arial" panose="020B0604020202020204" pitchFamily="34" charset="0"/>
            </a:endParaRPr>
          </a:p>
          <a:p>
            <a:pPr algn="just" fontAlgn="ctr"/>
            <a:r>
              <a:rPr lang="fr-FR" sz="1200" dirty="0">
                <a:latin typeface="Arial" panose="020B0604020202020204" pitchFamily="34" charset="0"/>
                <a:ea typeface="Open Sans" panose="020B0606030504020204" pitchFamily="34" charset="0"/>
                <a:cs typeface="Arial" panose="020B0604020202020204" pitchFamily="34" charset="0"/>
              </a:rPr>
              <a:t>Les surfaces sont : </a:t>
            </a:r>
          </a:p>
          <a:p>
            <a:endParaRPr lang="fr-FR" sz="1200" dirty="0">
              <a:latin typeface="Arial" panose="020B0604020202020204" pitchFamily="34" charset="0"/>
              <a:ea typeface="Open Sans" panose="020B0606030504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
        <p:nvSpPr>
          <p:cNvPr id="31" name="ZoneTexte 30">
            <a:extLst>
              <a:ext uri="{FF2B5EF4-FFF2-40B4-BE49-F238E27FC236}">
                <a16:creationId xmlns:a16="http://schemas.microsoft.com/office/drawing/2014/main" id="{88AE00CA-FAB1-4190-98D2-307EA21B025E}"/>
              </a:ext>
            </a:extLst>
          </p:cNvPr>
          <p:cNvSpPr txBox="1"/>
          <p:nvPr/>
        </p:nvSpPr>
        <p:spPr>
          <a:xfrm>
            <a:off x="268448" y="799216"/>
            <a:ext cx="11585196" cy="255862"/>
          </a:xfrm>
          <a:prstGeom prst="rect">
            <a:avLst/>
          </a:prstGeom>
          <a:noFill/>
        </p:spPr>
        <p:txBody>
          <a:bodyPr wrap="square" numCol="2"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NIVEAUX DU BÂTIMENT</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13" name="ZoneTexte 12">
            <a:extLst>
              <a:ext uri="{FF2B5EF4-FFF2-40B4-BE49-F238E27FC236}">
                <a16:creationId xmlns:a16="http://schemas.microsoft.com/office/drawing/2014/main" id="{FCC6B178-2046-4555-87C2-FB12D1B9A42B}"/>
              </a:ext>
            </a:extLst>
          </p:cNvPr>
          <p:cNvSpPr txBox="1"/>
          <p:nvPr/>
        </p:nvSpPr>
        <p:spPr>
          <a:xfrm>
            <a:off x="268448" y="128797"/>
            <a:ext cx="1152647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Caractéristiques du site </a:t>
            </a:r>
          </a:p>
        </p:txBody>
      </p:sp>
      <p:grpSp>
        <p:nvGrpSpPr>
          <p:cNvPr id="7" name="Groupe 6">
            <a:extLst>
              <a:ext uri="{FF2B5EF4-FFF2-40B4-BE49-F238E27FC236}">
                <a16:creationId xmlns:a16="http://schemas.microsoft.com/office/drawing/2014/main" id="{2D62FB7C-9CCA-4ABF-9D5F-0E872C8C3F92}"/>
              </a:ext>
            </a:extLst>
          </p:cNvPr>
          <p:cNvGrpSpPr>
            <a:grpSpLocks noChangeAspect="1"/>
          </p:cNvGrpSpPr>
          <p:nvPr/>
        </p:nvGrpSpPr>
        <p:grpSpPr>
          <a:xfrm>
            <a:off x="508364" y="3803792"/>
            <a:ext cx="5374769" cy="2548007"/>
            <a:chOff x="472595" y="3878309"/>
            <a:chExt cx="5374769" cy="2548007"/>
          </a:xfrm>
        </p:grpSpPr>
        <p:pic>
          <p:nvPicPr>
            <p:cNvPr id="10" name="Image 9">
              <a:extLst>
                <a:ext uri="{FF2B5EF4-FFF2-40B4-BE49-F238E27FC236}">
                  <a16:creationId xmlns:a16="http://schemas.microsoft.com/office/drawing/2014/main" id="{F5C46235-F28E-427F-B022-75780ACE0B4A}"/>
                </a:ext>
              </a:extLst>
            </p:cNvPr>
            <p:cNvPicPr>
              <a:picLocks noChangeAspect="1"/>
            </p:cNvPicPr>
            <p:nvPr/>
          </p:nvPicPr>
          <p:blipFill>
            <a:blip r:embed="rId3"/>
            <a:stretch>
              <a:fillRect/>
            </a:stretch>
          </p:blipFill>
          <p:spPr>
            <a:xfrm>
              <a:off x="487835" y="3878309"/>
              <a:ext cx="5359529" cy="2536112"/>
            </a:xfrm>
            <a:prstGeom prst="rect">
              <a:avLst/>
            </a:prstGeom>
          </p:spPr>
        </p:pic>
        <p:sp>
          <p:nvSpPr>
            <p:cNvPr id="11" name="Rectangle 10">
              <a:extLst>
                <a:ext uri="{FF2B5EF4-FFF2-40B4-BE49-F238E27FC236}">
                  <a16:creationId xmlns:a16="http://schemas.microsoft.com/office/drawing/2014/main" id="{00B21A8E-7C9A-4325-8F4C-F13FD457B224}"/>
                </a:ext>
              </a:extLst>
            </p:cNvPr>
            <p:cNvSpPr/>
            <p:nvPr/>
          </p:nvSpPr>
          <p:spPr>
            <a:xfrm>
              <a:off x="2225040" y="3935107"/>
              <a:ext cx="1653540" cy="1413133"/>
            </a:xfrm>
            <a:prstGeom prst="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8" name="Rectangle 27">
              <a:extLst>
                <a:ext uri="{FF2B5EF4-FFF2-40B4-BE49-F238E27FC236}">
                  <a16:creationId xmlns:a16="http://schemas.microsoft.com/office/drawing/2014/main" id="{BC1C0ADF-443B-4641-BB73-92BE6F58B323}"/>
                </a:ext>
              </a:extLst>
            </p:cNvPr>
            <p:cNvSpPr/>
            <p:nvPr/>
          </p:nvSpPr>
          <p:spPr>
            <a:xfrm>
              <a:off x="2225040" y="5197356"/>
              <a:ext cx="1653540" cy="1217066"/>
            </a:xfrm>
            <a:prstGeom prst="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Rectangle 13">
              <a:extLst>
                <a:ext uri="{FF2B5EF4-FFF2-40B4-BE49-F238E27FC236}">
                  <a16:creationId xmlns:a16="http://schemas.microsoft.com/office/drawing/2014/main" id="{1BA4781A-E642-4FD0-98ED-90AC9F965085}"/>
                </a:ext>
              </a:extLst>
            </p:cNvPr>
            <p:cNvSpPr/>
            <p:nvPr/>
          </p:nvSpPr>
          <p:spPr>
            <a:xfrm>
              <a:off x="487835" y="4008570"/>
              <a:ext cx="1798165" cy="1877258"/>
            </a:xfrm>
            <a:prstGeom prst="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2" name="Rectangle 31">
              <a:extLst>
                <a:ext uri="{FF2B5EF4-FFF2-40B4-BE49-F238E27FC236}">
                  <a16:creationId xmlns:a16="http://schemas.microsoft.com/office/drawing/2014/main" id="{2E4E92B2-B206-4142-BAFC-A26D115F5D02}"/>
                </a:ext>
              </a:extLst>
            </p:cNvPr>
            <p:cNvSpPr/>
            <p:nvPr/>
          </p:nvSpPr>
          <p:spPr>
            <a:xfrm>
              <a:off x="3833015" y="4008570"/>
              <a:ext cx="1904845" cy="2014418"/>
            </a:xfrm>
            <a:prstGeom prst="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4" name="ZoneTexte 254">
              <a:extLst>
                <a:ext uri="{FF2B5EF4-FFF2-40B4-BE49-F238E27FC236}">
                  <a16:creationId xmlns:a16="http://schemas.microsoft.com/office/drawing/2014/main" id="{4489FA39-DB3F-4D0C-A268-24676F59A651}"/>
                </a:ext>
              </a:extLst>
            </p:cNvPr>
            <p:cNvSpPr txBox="1"/>
            <p:nvPr/>
          </p:nvSpPr>
          <p:spPr>
            <a:xfrm>
              <a:off x="2999569" y="3918428"/>
              <a:ext cx="119876" cy="153888"/>
            </a:xfrm>
            <a:prstGeom prst="rect">
              <a:avLst/>
            </a:prstGeom>
            <a:solidFill>
              <a:schemeClr val="tx1"/>
            </a:solidFill>
            <a:ln>
              <a:noFill/>
            </a:ln>
          </p:spPr>
          <p:txBody>
            <a:bodyPr wrap="square" lIns="0" tIns="0" rIns="0" bIns="0" numCol="1" spcCol="36000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b="1" dirty="0">
                  <a:solidFill>
                    <a:schemeClr val="bg1"/>
                  </a:solidFill>
                  <a:latin typeface="Arial" panose="020B0604020202020204" pitchFamily="34" charset="0"/>
                  <a:ea typeface="Open Sans" panose="020B0606030504020204" pitchFamily="34" charset="0"/>
                  <a:cs typeface="Arial" panose="020B0604020202020204" pitchFamily="34" charset="0"/>
                </a:rPr>
                <a:t>1</a:t>
              </a:r>
            </a:p>
          </p:txBody>
        </p:sp>
        <p:sp>
          <p:nvSpPr>
            <p:cNvPr id="35" name="ZoneTexte 254">
              <a:extLst>
                <a:ext uri="{FF2B5EF4-FFF2-40B4-BE49-F238E27FC236}">
                  <a16:creationId xmlns:a16="http://schemas.microsoft.com/office/drawing/2014/main" id="{E536CCE7-8BB2-4808-BA43-A53CAC94D0DA}"/>
                </a:ext>
              </a:extLst>
            </p:cNvPr>
            <p:cNvSpPr txBox="1"/>
            <p:nvPr/>
          </p:nvSpPr>
          <p:spPr>
            <a:xfrm>
              <a:off x="3039323" y="6272428"/>
              <a:ext cx="119876" cy="153888"/>
            </a:xfrm>
            <a:prstGeom prst="rect">
              <a:avLst/>
            </a:prstGeom>
            <a:solidFill>
              <a:schemeClr val="tx1"/>
            </a:solidFill>
            <a:ln>
              <a:noFill/>
            </a:ln>
          </p:spPr>
          <p:txBody>
            <a:bodyPr wrap="square" lIns="0" tIns="0" rIns="0" bIns="0" numCol="1" spcCol="36000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b="1" dirty="0">
                  <a:solidFill>
                    <a:schemeClr val="bg1"/>
                  </a:solidFill>
                  <a:latin typeface="Arial" panose="020B0604020202020204" pitchFamily="34" charset="0"/>
                  <a:ea typeface="Open Sans" panose="020B0606030504020204" pitchFamily="34" charset="0"/>
                  <a:cs typeface="Arial" panose="020B0604020202020204" pitchFamily="34" charset="0"/>
                </a:rPr>
                <a:t>2</a:t>
              </a:r>
            </a:p>
          </p:txBody>
        </p:sp>
        <p:sp>
          <p:nvSpPr>
            <p:cNvPr id="36" name="ZoneTexte 254">
              <a:extLst>
                <a:ext uri="{FF2B5EF4-FFF2-40B4-BE49-F238E27FC236}">
                  <a16:creationId xmlns:a16="http://schemas.microsoft.com/office/drawing/2014/main" id="{8D47BE25-66F8-4E85-98CA-2FC0DEF32FB4}"/>
                </a:ext>
              </a:extLst>
            </p:cNvPr>
            <p:cNvSpPr txBox="1"/>
            <p:nvPr/>
          </p:nvSpPr>
          <p:spPr>
            <a:xfrm>
              <a:off x="472595" y="3998841"/>
              <a:ext cx="119876" cy="153888"/>
            </a:xfrm>
            <a:prstGeom prst="rect">
              <a:avLst/>
            </a:prstGeom>
            <a:solidFill>
              <a:schemeClr val="tx1"/>
            </a:solidFill>
            <a:ln>
              <a:noFill/>
            </a:ln>
          </p:spPr>
          <p:txBody>
            <a:bodyPr wrap="square" lIns="0" tIns="0" rIns="0" bIns="0" numCol="1" spcCol="36000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b="1" dirty="0">
                  <a:solidFill>
                    <a:schemeClr val="bg1"/>
                  </a:solidFill>
                  <a:latin typeface="Arial" panose="020B0604020202020204" pitchFamily="34" charset="0"/>
                  <a:ea typeface="Open Sans" panose="020B0606030504020204" pitchFamily="34" charset="0"/>
                  <a:cs typeface="Arial" panose="020B0604020202020204" pitchFamily="34" charset="0"/>
                </a:rPr>
                <a:t>3</a:t>
              </a:r>
            </a:p>
          </p:txBody>
        </p:sp>
        <p:sp>
          <p:nvSpPr>
            <p:cNvPr id="38" name="ZoneTexte 254">
              <a:extLst>
                <a:ext uri="{FF2B5EF4-FFF2-40B4-BE49-F238E27FC236}">
                  <a16:creationId xmlns:a16="http://schemas.microsoft.com/office/drawing/2014/main" id="{3A5FDD1A-9768-4CD8-8A53-92C7BA9B13AE}"/>
                </a:ext>
              </a:extLst>
            </p:cNvPr>
            <p:cNvSpPr txBox="1"/>
            <p:nvPr/>
          </p:nvSpPr>
          <p:spPr>
            <a:xfrm>
              <a:off x="5635106" y="3993316"/>
              <a:ext cx="119876" cy="153888"/>
            </a:xfrm>
            <a:prstGeom prst="rect">
              <a:avLst/>
            </a:prstGeom>
            <a:solidFill>
              <a:schemeClr val="tx1"/>
            </a:solidFill>
            <a:ln>
              <a:noFill/>
            </a:ln>
          </p:spPr>
          <p:txBody>
            <a:bodyPr wrap="square" lIns="0" tIns="0" rIns="0" bIns="0" numCol="1" spcCol="36000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000" b="1" dirty="0">
                  <a:solidFill>
                    <a:schemeClr val="bg1"/>
                  </a:solidFill>
                  <a:latin typeface="Arial" panose="020B0604020202020204" pitchFamily="34" charset="0"/>
                  <a:ea typeface="Open Sans" panose="020B0606030504020204" pitchFamily="34" charset="0"/>
                  <a:cs typeface="Arial" panose="020B0604020202020204" pitchFamily="34" charset="0"/>
                </a:rPr>
                <a:t>4</a:t>
              </a:r>
            </a:p>
          </p:txBody>
        </p:sp>
      </p:grpSp>
      <p:sp>
        <p:nvSpPr>
          <p:cNvPr id="15" name="ZoneTexte 14">
            <a:extLst>
              <a:ext uri="{FF2B5EF4-FFF2-40B4-BE49-F238E27FC236}">
                <a16:creationId xmlns:a16="http://schemas.microsoft.com/office/drawing/2014/main" id="{E28D9AC6-B750-8970-7616-87E6971D56AF}"/>
              </a:ext>
            </a:extLst>
          </p:cNvPr>
          <p:cNvSpPr txBox="1"/>
          <p:nvPr/>
        </p:nvSpPr>
        <p:spPr>
          <a:xfrm>
            <a:off x="860901" y="6385984"/>
            <a:ext cx="4088368" cy="246221"/>
          </a:xfrm>
          <a:prstGeom prst="rect">
            <a:avLst/>
          </a:prstGeom>
          <a:noFill/>
        </p:spPr>
        <p:txBody>
          <a:bodyPr wrap="square" numCol="1" spcCol="360000" rtlCol="0">
            <a:spAutoFit/>
          </a:bodyPr>
          <a:lstStyle/>
          <a:p>
            <a:pPr algn="ct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Plan du RDC</a:t>
            </a:r>
          </a:p>
        </p:txBody>
      </p:sp>
      <p:graphicFrame>
        <p:nvGraphicFramePr>
          <p:cNvPr id="16" name="Tableau 15">
            <a:extLst>
              <a:ext uri="{FF2B5EF4-FFF2-40B4-BE49-F238E27FC236}">
                <a16:creationId xmlns:a16="http://schemas.microsoft.com/office/drawing/2014/main" id="{6D455868-A371-4D37-A409-DEE02DC9898C}"/>
              </a:ext>
            </a:extLst>
          </p:cNvPr>
          <p:cNvGraphicFramePr>
            <a:graphicFrameLocks noGrp="1"/>
          </p:cNvGraphicFramePr>
          <p:nvPr>
            <p:extLst>
              <p:ext uri="{D42A27DB-BD31-4B8C-83A1-F6EECF244321}">
                <p14:modId xmlns:p14="http://schemas.microsoft.com/office/powerpoint/2010/main" val="95089774"/>
              </p:ext>
            </p:extLst>
          </p:nvPr>
        </p:nvGraphicFramePr>
        <p:xfrm>
          <a:off x="6668655" y="3429000"/>
          <a:ext cx="4488872" cy="1499528"/>
        </p:xfrm>
        <a:graphic>
          <a:graphicData uri="http://schemas.openxmlformats.org/drawingml/2006/table">
            <a:tbl>
              <a:tblPr/>
              <a:tblGrid>
                <a:gridCol w="819132">
                  <a:extLst>
                    <a:ext uri="{9D8B030D-6E8A-4147-A177-3AD203B41FA5}">
                      <a16:colId xmlns:a16="http://schemas.microsoft.com/office/drawing/2014/main" val="3056695752"/>
                    </a:ext>
                  </a:extLst>
                </a:gridCol>
                <a:gridCol w="870328">
                  <a:extLst>
                    <a:ext uri="{9D8B030D-6E8A-4147-A177-3AD203B41FA5}">
                      <a16:colId xmlns:a16="http://schemas.microsoft.com/office/drawing/2014/main" val="2038427621"/>
                    </a:ext>
                  </a:extLst>
                </a:gridCol>
                <a:gridCol w="1390675">
                  <a:extLst>
                    <a:ext uri="{9D8B030D-6E8A-4147-A177-3AD203B41FA5}">
                      <a16:colId xmlns:a16="http://schemas.microsoft.com/office/drawing/2014/main" val="2753894172"/>
                    </a:ext>
                  </a:extLst>
                </a:gridCol>
                <a:gridCol w="1408737">
                  <a:extLst>
                    <a:ext uri="{9D8B030D-6E8A-4147-A177-3AD203B41FA5}">
                      <a16:colId xmlns:a16="http://schemas.microsoft.com/office/drawing/2014/main" val="2984803827"/>
                    </a:ext>
                  </a:extLst>
                </a:gridCol>
              </a:tblGrid>
              <a:tr h="190618">
                <a:tc rowSpan="2">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 </a:t>
                      </a:r>
                    </a:p>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SDP totale </a:t>
                      </a:r>
                    </a:p>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(m²)</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Surface extérieure (m²)</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extLst>
                  <a:ext uri="{0D108BD9-81ED-4DB2-BD59-A6C34878D82A}">
                    <a16:rowId xmlns:a16="http://schemas.microsoft.com/office/drawing/2014/main" val="2739524860"/>
                  </a:ext>
                </a:extLst>
              </a:tr>
              <a:tr h="559146">
                <a:tc vMerge="1">
                  <a:txBody>
                    <a:bodyPr/>
                    <a:lstStyle/>
                    <a:p>
                      <a:endParaRPr dirty="0"/>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endParaRPr lang="fr-FR"/>
                    </a:p>
                  </a:txBody>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Toiture accessible </a:t>
                      </a:r>
                    </a:p>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(m²)</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Toiture non accessible </a:t>
                      </a:r>
                    </a:p>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(m²)</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0025417"/>
                  </a:ext>
                </a:extLst>
              </a:tr>
              <a:tr h="184264">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RDC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2539</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Non défini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6049414"/>
                  </a:ext>
                </a:extLst>
              </a:tr>
              <a:tr h="184264">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R+1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1599</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54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879</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7496712"/>
                  </a:ext>
                </a:extLst>
              </a:tr>
              <a:tr h="190618">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R+2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1522</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80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1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1070645"/>
                  </a:ext>
                </a:extLst>
              </a:tr>
              <a:tr h="190618">
                <a:tc>
                  <a:txBody>
                    <a:bodyPr/>
                    <a:lstStyle/>
                    <a:p>
                      <a:pPr algn="ctr" fontAlgn="ctr"/>
                      <a:r>
                        <a:rPr lang="fr-FR" sz="1100" b="1" i="0" u="none" strike="noStrike" dirty="0">
                          <a:solidFill>
                            <a:srgbClr val="000000"/>
                          </a:solidFill>
                          <a:effectLst/>
                          <a:latin typeface="Arial" panose="020B0604020202020204" pitchFamily="34" charset="0"/>
                          <a:cs typeface="Arial" panose="020B0604020202020204" pitchFamily="34" charset="0"/>
                        </a:rPr>
                        <a:t>Total</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100" b="1" i="0" u="none" strike="noStrike" dirty="0">
                          <a:solidFill>
                            <a:srgbClr val="000000"/>
                          </a:solidFill>
                          <a:effectLst/>
                          <a:latin typeface="Arial" panose="020B0604020202020204" pitchFamily="34" charset="0"/>
                          <a:cs typeface="Arial" panose="020B0604020202020204" pitchFamily="34" charset="0"/>
                        </a:rPr>
                        <a:t>5660</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100" b="1" i="0" u="none" strike="noStrike" dirty="0">
                          <a:solidFill>
                            <a:srgbClr val="000000"/>
                          </a:solidFill>
                          <a:effectLst/>
                          <a:latin typeface="Arial" panose="020B0604020202020204" pitchFamily="34" charset="0"/>
                          <a:cs typeface="Arial" panose="020B0604020202020204" pitchFamily="34" charset="0"/>
                        </a:rPr>
                        <a:t>134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100" b="1" i="0" u="none" strike="noStrike" dirty="0">
                          <a:solidFill>
                            <a:srgbClr val="000000"/>
                          </a:solidFill>
                          <a:effectLst/>
                          <a:latin typeface="Arial" panose="020B0604020202020204" pitchFamily="34" charset="0"/>
                          <a:cs typeface="Arial" panose="020B0604020202020204" pitchFamily="34" charset="0"/>
                        </a:rPr>
                        <a:t>879</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9522095"/>
                  </a:ext>
                </a:extLst>
              </a:tr>
            </a:tbl>
          </a:graphicData>
        </a:graphic>
      </p:graphicFrame>
      <p:sp>
        <p:nvSpPr>
          <p:cNvPr id="17" name="ZoneTexte 16">
            <a:extLst>
              <a:ext uri="{FF2B5EF4-FFF2-40B4-BE49-F238E27FC236}">
                <a16:creationId xmlns:a16="http://schemas.microsoft.com/office/drawing/2014/main" id="{FFD7D1EE-5E91-553C-EEEE-FB6C2D1B07C9}"/>
              </a:ext>
            </a:extLst>
          </p:cNvPr>
          <p:cNvSpPr txBox="1"/>
          <p:nvPr/>
        </p:nvSpPr>
        <p:spPr>
          <a:xfrm>
            <a:off x="6959584" y="6376172"/>
            <a:ext cx="4088368" cy="246221"/>
          </a:xfrm>
          <a:prstGeom prst="rect">
            <a:avLst/>
          </a:prstGeom>
          <a:noFill/>
        </p:spPr>
        <p:txBody>
          <a:bodyPr wrap="square" numCol="1" spcCol="360000" rtlCol="0">
            <a:spAutoFit/>
          </a:bodyPr>
          <a:lstStyle/>
          <a:p>
            <a:pPr algn="ct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Tableau de surface du bâtiment-siège</a:t>
            </a:r>
          </a:p>
        </p:txBody>
      </p:sp>
      <p:sp>
        <p:nvSpPr>
          <p:cNvPr id="4" name="Rectangle 17">
            <a:extLst>
              <a:ext uri="{FF2B5EF4-FFF2-40B4-BE49-F238E27FC236}">
                <a16:creationId xmlns:a16="http://schemas.microsoft.com/office/drawing/2014/main" id="{B30942DE-F002-E04B-D874-18F917F6EEB7}"/>
              </a:ext>
            </a:extLst>
          </p:cNvPr>
          <p:cNvSpPr>
            <a:spLocks noChangeArrowheads="1"/>
          </p:cNvSpPr>
          <p:nvPr/>
        </p:nvSpPr>
        <p:spPr bwMode="auto">
          <a:xfrm>
            <a:off x="508364" y="3610955"/>
            <a:ext cx="1283820" cy="321402"/>
          </a:xfrm>
          <a:prstGeom prst="rect">
            <a:avLst/>
          </a:prstGeom>
          <a:noFill/>
        </p:spPr>
        <p:txBody>
          <a:bodyPr wrap="square" numCol="1" spcCol="360000" rtlCol="0">
            <a:noAutofit/>
          </a:bodyPr>
          <a:lstStyle/>
          <a:p>
            <a:pPr algn="ct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Aile A</a:t>
            </a:r>
            <a:endPar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p:txBody>
      </p:sp>
      <p:sp>
        <p:nvSpPr>
          <p:cNvPr id="5" name="Rectangle 17">
            <a:extLst>
              <a:ext uri="{FF2B5EF4-FFF2-40B4-BE49-F238E27FC236}">
                <a16:creationId xmlns:a16="http://schemas.microsoft.com/office/drawing/2014/main" id="{A39F217E-19B8-69E1-80AB-6FB5B2DAF9D6}"/>
              </a:ext>
            </a:extLst>
          </p:cNvPr>
          <p:cNvSpPr>
            <a:spLocks noChangeArrowheads="1"/>
          </p:cNvSpPr>
          <p:nvPr/>
        </p:nvSpPr>
        <p:spPr bwMode="auto">
          <a:xfrm>
            <a:off x="4032072" y="3621274"/>
            <a:ext cx="1283820" cy="321402"/>
          </a:xfrm>
          <a:prstGeom prst="rect">
            <a:avLst/>
          </a:prstGeom>
          <a:noFill/>
        </p:spPr>
        <p:txBody>
          <a:bodyPr wrap="square" numCol="1" spcCol="360000" rtlCol="0">
            <a:noAutofit/>
          </a:bodyPr>
          <a:lstStyle/>
          <a:p>
            <a:pPr algn="ct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Aile B</a:t>
            </a:r>
            <a:endPar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p:txBody>
      </p:sp>
      <p:sp>
        <p:nvSpPr>
          <p:cNvPr id="6" name="Rectangle 17">
            <a:extLst>
              <a:ext uri="{FF2B5EF4-FFF2-40B4-BE49-F238E27FC236}">
                <a16:creationId xmlns:a16="http://schemas.microsoft.com/office/drawing/2014/main" id="{9A25FBE3-FB0E-3BE1-B669-C730BD8B5251}"/>
              </a:ext>
            </a:extLst>
          </p:cNvPr>
          <p:cNvSpPr>
            <a:spLocks noChangeArrowheads="1"/>
          </p:cNvSpPr>
          <p:nvPr/>
        </p:nvSpPr>
        <p:spPr bwMode="auto">
          <a:xfrm>
            <a:off x="2323113" y="3509448"/>
            <a:ext cx="1283820" cy="321402"/>
          </a:xfrm>
          <a:prstGeom prst="rect">
            <a:avLst/>
          </a:prstGeom>
          <a:noFill/>
        </p:spPr>
        <p:txBody>
          <a:bodyPr wrap="square" numCol="1" spcCol="360000" rtlCol="0">
            <a:noAutofit/>
          </a:bodyPr>
          <a:lstStyle/>
          <a:p>
            <a:pPr algn="ct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Corps central</a:t>
            </a:r>
          </a:p>
        </p:txBody>
      </p:sp>
    </p:spTree>
    <p:extLst>
      <p:ext uri="{BB962C8B-B14F-4D97-AF65-F5344CB8AC3E}">
        <p14:creationId xmlns:p14="http://schemas.microsoft.com/office/powerpoint/2010/main" val="1594003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ZoneTexte 22">
            <a:extLst>
              <a:ext uri="{FF2B5EF4-FFF2-40B4-BE49-F238E27FC236}">
                <a16:creationId xmlns:a16="http://schemas.microsoft.com/office/drawing/2014/main" id="{7C2EC117-AC5B-FADA-8C06-1EC6350FBF8A}"/>
              </a:ext>
            </a:extLst>
          </p:cNvPr>
          <p:cNvSpPr txBox="1"/>
          <p:nvPr/>
        </p:nvSpPr>
        <p:spPr>
          <a:xfrm>
            <a:off x="303466" y="1201831"/>
            <a:ext cx="11550177" cy="5453459"/>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marL="171450" indent="-171450" algn="just">
              <a:buFont typeface="Arial" panose="020B0604020202020204" pitchFamily="34" charset="0"/>
              <a:buChar char="•"/>
            </a:pPr>
            <a:r>
              <a:rPr lang="fr-FR" sz="1200" b="1" dirty="0">
                <a:latin typeface="Arial" panose="020B0604020202020204" pitchFamily="34" charset="0"/>
                <a:cs typeface="Arial" panose="020B0604020202020204" pitchFamily="34" charset="0"/>
              </a:rPr>
              <a:t>Mode constructif et structure</a:t>
            </a:r>
            <a:endParaRPr lang="fr-FR"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Le principal mode constructif est le béton armé, le bâtiment est organisé selon une structure poteaux-poutres. Les murs en façade sont porteurs. </a:t>
            </a:r>
            <a:r>
              <a:rPr lang="fr-FR" dirty="0">
                <a:latin typeface="Arial" panose="020B0604020202020204" pitchFamily="34" charset="0"/>
                <a:cs typeface="Arial" panose="020B0604020202020204" pitchFamily="34" charset="0"/>
              </a:rPr>
              <a:t>U</a:t>
            </a:r>
            <a:r>
              <a:rPr lang="fr-FR" sz="1200" dirty="0">
                <a:latin typeface="Arial" panose="020B0604020202020204" pitchFamily="34" charset="0"/>
                <a:cs typeface="Arial" panose="020B0604020202020204" pitchFamily="34" charset="0"/>
              </a:rPr>
              <a:t>ne rangée de poteaux, espacés en moyenne de 3,50m, est située sur les trames C (aile droite) et P (aile gauche) au niveau du cloisonnement entre la circulation centrale et les espaces orientés au Sud du bâtiment. </a:t>
            </a:r>
          </a:p>
          <a:p>
            <a:pPr algn="just"/>
            <a:r>
              <a:rPr lang="fr-FR" sz="1200" dirty="0">
                <a:latin typeface="Arial" panose="020B0604020202020204" pitchFamily="34" charset="0"/>
                <a:cs typeface="Arial" panose="020B0604020202020204" pitchFamily="34" charset="0"/>
              </a:rPr>
              <a:t>4 joints de dilatation découpent le bâtiment, 1 à la moitié de chaque aile et 2 autour de la partie centrale.</a:t>
            </a:r>
            <a:endParaRPr lang="fr-FR" sz="1200" dirty="0">
              <a:highlight>
                <a:srgbClr val="FFFF00"/>
              </a:highlight>
              <a:latin typeface="Arial" panose="020B0604020202020204" pitchFamily="34" charset="0"/>
              <a:cs typeface="Arial" panose="020B0604020202020204" pitchFamily="34" charset="0"/>
            </a:endParaRPr>
          </a:p>
          <a:p>
            <a:pPr lvl="0"/>
            <a:r>
              <a:rPr lang="fr-FR" sz="1200" dirty="0">
                <a:latin typeface="Arial" panose="020B0604020202020204" pitchFamily="34" charset="0"/>
                <a:cs typeface="Arial" panose="020B0604020202020204" pitchFamily="34" charset="0"/>
              </a:rPr>
              <a:t>La hauteur de dalle à dalle est entre 3,10 - 3,20m (plénum entre 40 et 50cm).</a:t>
            </a:r>
          </a:p>
          <a:p>
            <a:r>
              <a:rPr lang="fr-FR" sz="1200" dirty="0">
                <a:latin typeface="Arial" panose="020B0604020202020204" pitchFamily="34" charset="0"/>
                <a:cs typeface="Arial" panose="020B0604020202020204" pitchFamily="34" charset="0"/>
              </a:rPr>
              <a:t>Le bâtiment ne comporte pas de parties amiantées.</a:t>
            </a:r>
          </a:p>
          <a:p>
            <a:endParaRPr lang="fr-FR" sz="12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fr-FR" b="1" dirty="0">
                <a:latin typeface="Arial" panose="020B0604020202020204" pitchFamily="34" charset="0"/>
                <a:cs typeface="Arial" panose="020B0604020202020204" pitchFamily="34" charset="0"/>
              </a:rPr>
              <a:t>Enveloppe</a:t>
            </a:r>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Les menuiseries extérieures sont en aluminium avec un double-vitrage. Toutes les fenêtres sont ouvrantes à la Française, et en Oscillo-battantes. </a:t>
            </a:r>
            <a:r>
              <a:rPr lang="fr-FR" dirty="0">
                <a:latin typeface="Arial" panose="020B0604020202020204" pitchFamily="34" charset="0"/>
                <a:cs typeface="Arial" panose="020B0604020202020204" pitchFamily="34" charset="0"/>
              </a:rPr>
              <a:t>Les stores des bureaux et des salles de réunion sont gérés manuellement.</a:t>
            </a:r>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Le revêtement de façade est réalisé en enduit et bardage PVC imitation bois. Les espaces tertiaires du R+2 jouissent d’une façade vitrée toute hauteur, maximisant les apports solaires. Des casquettes, implantées notamment sur la façade Sud et utiles en été, permettent de limiter ces apports en été. </a:t>
            </a:r>
          </a:p>
          <a:p>
            <a:pPr lvl="0" fontAlgn="ctr"/>
            <a:r>
              <a:rPr lang="fr-FR" sz="1200" dirty="0">
                <a:latin typeface="Arial" panose="020B0604020202020204" pitchFamily="34" charset="0"/>
                <a:cs typeface="Arial" panose="020B0604020202020204" pitchFamily="34" charset="0"/>
              </a:rPr>
              <a:t>La toiture PH R+2 est réalisée en bac acier en double peau, avec étanchéité bicouche (classique).</a:t>
            </a:r>
          </a:p>
          <a:p>
            <a:endParaRPr lang="fr-FR" dirty="0">
              <a:latin typeface="Arial" panose="020B0604020202020204" pitchFamily="34" charset="0"/>
              <a:cs typeface="Arial" panose="020B0604020202020204" pitchFamily="34" charset="0"/>
            </a:endParaRPr>
          </a:p>
          <a:p>
            <a:pPr marL="171450" lvl="0" indent="-171450" fontAlgn="ctr">
              <a:buFont typeface="Arial" panose="020B0604020202020204" pitchFamily="34" charset="0"/>
              <a:buChar char="•"/>
            </a:pPr>
            <a:r>
              <a:rPr lang="fr-FR" b="1" dirty="0">
                <a:latin typeface="Arial" panose="020B0604020202020204" pitchFamily="34" charset="0"/>
                <a:cs typeface="Arial" panose="020B0604020202020204" pitchFamily="34" charset="0"/>
              </a:rPr>
              <a:t>Ventilation</a:t>
            </a:r>
          </a:p>
          <a:p>
            <a:pPr lvl="0" algn="just" fontAlgn="ctr"/>
            <a:r>
              <a:rPr lang="fr-FR" sz="1200" dirty="0">
                <a:latin typeface="Arial" panose="020B0604020202020204" pitchFamily="34" charset="0"/>
                <a:cs typeface="Arial" panose="020B0604020202020204" pitchFamily="34" charset="0"/>
              </a:rPr>
              <a:t>Le site fonctionne avec CTA double flux, et production de froid en VRV. Les CTA sont accessibles en toiture R+3 par les combles avec un escalier.</a:t>
            </a:r>
          </a:p>
          <a:p>
            <a:pPr lvl="0" algn="just"/>
            <a:r>
              <a:rPr lang="fr-FR" sz="1200" dirty="0">
                <a:latin typeface="Arial" panose="020B0604020202020204" pitchFamily="34" charset="0"/>
                <a:cs typeface="Arial" panose="020B0604020202020204" pitchFamily="34" charset="0"/>
              </a:rPr>
              <a:t>La ventilation est continue, sans diminution au fur et à mesure de la journée. Elle est régulée par rapport au nombre de personnes dans la pièce. Les débits ne sont pas connus. </a:t>
            </a:r>
          </a:p>
          <a:p>
            <a:pPr lvl="0" algn="just"/>
            <a:endParaRPr lang="fr-FR" dirty="0">
              <a:latin typeface="Arial" panose="020B0604020202020204" pitchFamily="34" charset="0"/>
              <a:cs typeface="Arial" panose="020B0604020202020204" pitchFamily="34" charset="0"/>
            </a:endParaRPr>
          </a:p>
          <a:p>
            <a:pPr lvl="0" algn="just"/>
            <a:endParaRPr lang="fr-FR" sz="1200" dirty="0">
              <a:latin typeface="Arial" panose="020B0604020202020204" pitchFamily="34" charset="0"/>
              <a:cs typeface="Arial" panose="020B0604020202020204" pitchFamily="34" charset="0"/>
            </a:endParaRPr>
          </a:p>
          <a:p>
            <a:pPr lvl="0" algn="just"/>
            <a:r>
              <a:rPr lang="fr-FR" sz="1200" b="1" dirty="0">
                <a:latin typeface="Arial" panose="020B0604020202020204" pitchFamily="34" charset="0"/>
                <a:cs typeface="Arial" panose="020B0604020202020204" pitchFamily="34" charset="0"/>
              </a:rPr>
              <a:t> </a:t>
            </a:r>
          </a:p>
          <a:p>
            <a:pPr marL="171450" lvl="0" indent="-171450" fontAlgn="ctr">
              <a:buFont typeface="Arial" panose="020B0604020202020204" pitchFamily="34" charset="0"/>
              <a:buChar char="•"/>
            </a:pPr>
            <a:r>
              <a:rPr lang="fr-FR" b="1" dirty="0">
                <a:latin typeface="Arial" panose="020B0604020202020204" pitchFamily="34" charset="0"/>
                <a:cs typeface="Arial" panose="020B0604020202020204" pitchFamily="34" charset="0"/>
              </a:rPr>
              <a:t>Equipements techniques du bâtiment </a:t>
            </a:r>
          </a:p>
          <a:p>
            <a:pPr lvl="0"/>
            <a:r>
              <a:rPr lang="fr-FR" sz="1200" dirty="0">
                <a:latin typeface="Arial" panose="020B0604020202020204" pitchFamily="34" charset="0"/>
                <a:cs typeface="Arial" panose="020B0604020202020204" pitchFamily="34" charset="0"/>
              </a:rPr>
              <a:t>Les productions de chaud et froid sont en VRV. </a:t>
            </a:r>
          </a:p>
          <a:p>
            <a:pPr lvl="0"/>
            <a:r>
              <a:rPr lang="fr-FR" sz="1200" dirty="0">
                <a:latin typeface="Arial" panose="020B0604020202020204" pitchFamily="34" charset="0"/>
                <a:cs typeface="Arial" panose="020B0604020202020204" pitchFamily="34" charset="0"/>
              </a:rPr>
              <a:t>Les 2 douches (1H et 1F) au RDC fonctionnent avec leur propre ballon. Les douches ne sont pas raccordées au réseau d’évacuation, donc l’eau se jette dans la terre à l’aplomb des douches. </a:t>
            </a:r>
          </a:p>
          <a:p>
            <a:pPr lvl="0" algn="just"/>
            <a:r>
              <a:rPr lang="fr-FR" sz="1200" dirty="0">
                <a:latin typeface="Arial" panose="020B0604020202020204" pitchFamily="34" charset="0"/>
                <a:cs typeface="Arial" panose="020B0604020202020204" pitchFamily="34" charset="0"/>
              </a:rPr>
              <a:t>La GTB gère la climatisation sur programme horaire, mais pas la ventilation ni l'éclairage. </a:t>
            </a:r>
          </a:p>
          <a:p>
            <a:pPr lvl="0" algn="just"/>
            <a:r>
              <a:rPr lang="fr-FR" sz="1200" dirty="0">
                <a:latin typeface="Arial" panose="020B0604020202020204" pitchFamily="34" charset="0"/>
                <a:cs typeface="Arial" panose="020B0604020202020204" pitchFamily="34" charset="0"/>
              </a:rPr>
              <a:t>Les stores sont intérieurs dans l’intégralité du bâtiment, de type screen.</a:t>
            </a:r>
          </a:p>
          <a:p>
            <a:r>
              <a:rPr lang="fr-FR" sz="1200" dirty="0">
                <a:latin typeface="Arial" panose="020B0604020202020204" pitchFamily="34" charset="0"/>
                <a:cs typeface="Arial" panose="020B0604020202020204" pitchFamily="34" charset="0"/>
              </a:rPr>
              <a:t> </a:t>
            </a:r>
          </a:p>
          <a:p>
            <a:pPr marL="171450" lvl="0" indent="-171450" algn="just" fontAlgn="ctr">
              <a:buFont typeface="Arial" panose="020B0604020202020204" pitchFamily="34" charset="0"/>
              <a:buChar char="•"/>
            </a:pPr>
            <a:r>
              <a:rPr lang="fr-FR" b="1" dirty="0">
                <a:latin typeface="Arial" panose="020B0604020202020204" pitchFamily="34" charset="0"/>
                <a:cs typeface="Arial" panose="020B0604020202020204" pitchFamily="34" charset="0"/>
              </a:rPr>
              <a:t>Cloisonnement et Compartimentage</a:t>
            </a:r>
          </a:p>
          <a:p>
            <a:pPr lvl="0" algn="just" fontAlgn="ctr"/>
            <a:r>
              <a:rPr lang="fr-FR" sz="1200" dirty="0">
                <a:latin typeface="Arial" panose="020B0604020202020204" pitchFamily="34" charset="0"/>
                <a:cs typeface="Arial" panose="020B0604020202020204" pitchFamily="34" charset="0"/>
              </a:rPr>
              <a:t>Chaque aile présente un compartimentage avec des murs coupe-feu à la moitié de l’aile. Cette limite est identifiable grâce aux portes coupe-feu. Le reste des espaces est cloisonné de façon modulaire. </a:t>
            </a:r>
          </a:p>
          <a:p>
            <a:pPr lvl="0" algn="just" fontAlgn="ctr"/>
            <a:endParaRPr lang="fr-FR" sz="1200" dirty="0">
              <a:latin typeface="Arial" panose="020B0604020202020204" pitchFamily="34" charset="0"/>
              <a:cs typeface="Arial" panose="020B0604020202020204" pitchFamily="34" charset="0"/>
            </a:endParaRPr>
          </a:p>
          <a:p>
            <a:pPr marL="171450" lvl="0" indent="-171450" fontAlgn="ctr">
              <a:buFont typeface="Arial" panose="020B0604020202020204" pitchFamily="34" charset="0"/>
              <a:buChar char="•"/>
            </a:pPr>
            <a:r>
              <a:rPr lang="fr-FR" b="1" dirty="0">
                <a:latin typeface="Arial" panose="020B0604020202020204" pitchFamily="34" charset="0"/>
                <a:cs typeface="Arial" panose="020B0604020202020204" pitchFamily="34" charset="0"/>
              </a:rPr>
              <a:t>Locaux techniques présents sur site </a:t>
            </a:r>
          </a:p>
          <a:p>
            <a:pPr lvl="0" algn="just" fontAlgn="ctr"/>
            <a:r>
              <a:rPr lang="fr-FR" sz="1200" dirty="0">
                <a:latin typeface="Arial" panose="020B0604020202020204" pitchFamily="34" charset="0"/>
                <a:cs typeface="Arial" panose="020B0604020202020204" pitchFamily="34" charset="0"/>
              </a:rPr>
              <a:t>Ce sont : onduleur, Salle serveur, TGBT et Extension TGBT, Baie de brassage à chaque étage, 1 armoire électrique (Tableau Divisionnaire) à chaque entrée d'aile donc 7 en tout, 1 local transfo extérieur, 1 compteur général électrique, 1 compteur général eau et 1 sous compteur dans un local archive</a:t>
            </a:r>
          </a:p>
          <a:p>
            <a:endParaRPr lang="fr-FR"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fr-FR" b="1" dirty="0">
                <a:latin typeface="Arial" panose="020B0604020202020204" pitchFamily="34" charset="0"/>
                <a:cs typeface="Arial" panose="020B0604020202020204" pitchFamily="34" charset="0"/>
              </a:rPr>
              <a:t>Classement ERP, accessibilité et protection incendie </a:t>
            </a:r>
          </a:p>
          <a:p>
            <a:pPr lvl="0" algn="just"/>
            <a:r>
              <a:rPr lang="fr-FR" sz="1200" dirty="0">
                <a:latin typeface="Arial" panose="020B0604020202020204" pitchFamily="34" charset="0"/>
                <a:cs typeface="Arial" panose="020B0604020202020204" pitchFamily="34" charset="0"/>
              </a:rPr>
              <a:t>Il concerne uniquement certains espaces du RDC : l’accueil, les salles partenaires (de part et d’autre de l’accueil), l’amphithéâtre, et l’aile A. </a:t>
            </a:r>
          </a:p>
          <a:p>
            <a:pPr lvl="0" algn="just"/>
            <a:r>
              <a:rPr lang="fr-FR" sz="1200" dirty="0">
                <a:latin typeface="Arial" panose="020B0604020202020204" pitchFamily="34" charset="0"/>
                <a:cs typeface="Arial" panose="020B0604020202020204" pitchFamily="34" charset="0"/>
              </a:rPr>
              <a:t>Pour classer en ERP l’intégralité du bâtiment, il est nécessaire de :</a:t>
            </a:r>
          </a:p>
          <a:p>
            <a:pPr marL="171450" lvl="0" indent="-171450" algn="just">
              <a:buFontTx/>
              <a:buChar char="-"/>
            </a:pPr>
            <a:r>
              <a:rPr lang="fr-FR" sz="1200" dirty="0">
                <a:latin typeface="Arial" panose="020B0604020202020204" pitchFamily="34" charset="0"/>
                <a:cs typeface="Arial" panose="020B0604020202020204" pitchFamily="34" charset="0"/>
              </a:rPr>
              <a:t>Mettre en conformité les EAS (Espaces d’Attente Sécurisés), à ce jour bureaux partagés ne disposant d’aucune protection particulière,</a:t>
            </a:r>
          </a:p>
          <a:p>
            <a:pPr marL="171450" lvl="0" indent="-171450" algn="just">
              <a:buFontTx/>
              <a:buChar char="-"/>
            </a:pPr>
            <a:r>
              <a:rPr lang="fr-FR" sz="1200" dirty="0">
                <a:latin typeface="Arial" panose="020B0604020202020204" pitchFamily="34" charset="0"/>
                <a:cs typeface="Arial" panose="020B0604020202020204" pitchFamily="34" charset="0"/>
              </a:rPr>
              <a:t>Mettre en conformité les accès pompiers par les terrasses. Ces entrées présentent des rebords de plus de 2 cm.</a:t>
            </a:r>
          </a:p>
          <a:p>
            <a:pPr algn="just"/>
            <a:r>
              <a:rPr lang="fr-FR" sz="1200" dirty="0">
                <a:latin typeface="Arial" panose="020B0604020202020204" pitchFamily="34" charset="0"/>
                <a:cs typeface="Arial" panose="020B0604020202020204" pitchFamily="34" charset="0"/>
              </a:rPr>
              <a:t>Les cages d’escalier sont désenfumées par lanterneau situé au R+2 (dernier étage).</a:t>
            </a:r>
          </a:p>
          <a:p>
            <a:endParaRPr lang="fr-FR" dirty="0">
              <a:latin typeface="Arial" panose="020B0604020202020204" pitchFamily="34" charset="0"/>
              <a:cs typeface="Arial" panose="020B0604020202020204" pitchFamily="34" charset="0"/>
            </a:endParaRPr>
          </a:p>
        </p:txBody>
      </p:sp>
      <p:sp>
        <p:nvSpPr>
          <p:cNvPr id="2" name="Espace réservé du numéro de diapositive 1"/>
          <p:cNvSpPr>
            <a:spLocks noGrp="1"/>
          </p:cNvSpPr>
          <p:nvPr>
            <p:ph type="sldNum" sz="quarter" idx="12"/>
          </p:nvPr>
        </p:nvSpPr>
        <p:spPr/>
        <p:txBody>
          <a:bodyPr/>
          <a:lstStyle/>
          <a:p>
            <a:fld id="{C83083A5-E7E5-1A42-9F33-431CAC519282}" type="slidenum">
              <a:rPr lang="fr-FR" smtClean="0"/>
              <a:pPr/>
              <a:t>12</a:t>
            </a:fld>
            <a:endParaRPr lang="fr-FR" dirty="0"/>
          </a:p>
        </p:txBody>
      </p:sp>
      <p:cxnSp>
        <p:nvCxnSpPr>
          <p:cNvPr id="8" name="Connecteur droit 7">
            <a:extLst>
              <a:ext uri="{FF2B5EF4-FFF2-40B4-BE49-F238E27FC236}">
                <a16:creationId xmlns:a16="http://schemas.microsoft.com/office/drawing/2014/main" id="{D7774C98-8E8C-4527-B617-0CE76080756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38" name="ZoneTexte 37">
            <a:extLst>
              <a:ext uri="{FF2B5EF4-FFF2-40B4-BE49-F238E27FC236}">
                <a16:creationId xmlns:a16="http://schemas.microsoft.com/office/drawing/2014/main" id="{76A28650-03CC-4E78-AA73-A073C227C8DB}"/>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Dispositions techniques</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22" name="ZoneTexte 21">
            <a:extLst>
              <a:ext uri="{FF2B5EF4-FFF2-40B4-BE49-F238E27FC236}">
                <a16:creationId xmlns:a16="http://schemas.microsoft.com/office/drawing/2014/main" id="{DFE759C9-74A0-4B33-8C08-E6E20EDD36F1}"/>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Caractéristiques du site </a:t>
            </a:r>
          </a:p>
        </p:txBody>
      </p:sp>
    </p:spTree>
    <p:extLst>
      <p:ext uri="{BB962C8B-B14F-4D97-AF65-F5344CB8AC3E}">
        <p14:creationId xmlns:p14="http://schemas.microsoft.com/office/powerpoint/2010/main" val="411722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498C499F-886A-4F68-A2A5-EE6ED27E22F9}"/>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9D428066-C261-4008-893C-EEF24241B1B4}"/>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13</a:t>
            </a:fld>
            <a:endParaRPr lang="fr-FR" dirty="0"/>
          </a:p>
        </p:txBody>
      </p:sp>
      <p:pic>
        <p:nvPicPr>
          <p:cNvPr id="14" name="Image 13">
            <a:extLst>
              <a:ext uri="{FF2B5EF4-FFF2-40B4-BE49-F238E27FC236}">
                <a16:creationId xmlns:a16="http://schemas.microsoft.com/office/drawing/2014/main" id="{C0051BDF-4F8D-4A8B-8A0A-060BA9C740D7}"/>
              </a:ext>
            </a:extLst>
          </p:cNvPr>
          <p:cNvPicPr>
            <a:picLocks noChangeAspect="1"/>
          </p:cNvPicPr>
          <p:nvPr/>
        </p:nvPicPr>
        <p:blipFill rotWithShape="1">
          <a:blip r:embed="rId2"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 name="ZoneTexte 1">
            <a:extLst>
              <a:ext uri="{FF2B5EF4-FFF2-40B4-BE49-F238E27FC236}">
                <a16:creationId xmlns:a16="http://schemas.microsoft.com/office/drawing/2014/main" id="{BE68D14D-BA2A-8A14-F98F-AF1626E0B4EA}"/>
              </a:ext>
            </a:extLst>
          </p:cNvPr>
          <p:cNvSpPr txBox="1"/>
          <p:nvPr/>
        </p:nvSpPr>
        <p:spPr>
          <a:xfrm>
            <a:off x="268448" y="1112913"/>
            <a:ext cx="11585195" cy="5358466"/>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a:t>
            </a:r>
            <a:r>
              <a:rPr lang="fr-FR"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D’un point de vue logistique, le site est facilement accessible.</a:t>
            </a:r>
            <a:endParaRPr lang="fr-FR" sz="1400" dirty="0">
              <a:solidFill>
                <a:schemeClr val="tx1"/>
              </a:solidFill>
              <a:latin typeface="Arial" panose="020B0604020202020204" pitchFamily="34" charset="0"/>
              <a:cs typeface="Arial" panose="020B0604020202020204" pitchFamily="34" charset="0"/>
            </a:endParaRPr>
          </a:p>
          <a:p>
            <a:endParaRPr lang="fr-FR" sz="1400" b="1" dirty="0">
              <a:solidFill>
                <a:srgbClr val="00B050"/>
              </a:solidFill>
              <a:latin typeface="Arial" panose="020B0604020202020204" pitchFamily="34" charset="0"/>
              <a:cs typeface="Arial" panose="020B0604020202020204" pitchFamily="34" charset="0"/>
              <a:sym typeface="Wingdings" panose="05000000000000000000" pitchFamily="2" charset="2"/>
            </a:endParaRPr>
          </a:p>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 site actuel de la chambre présente une diversité d’usage : bâtiment, stationnement (végétalisé en partie) et des espaces verts inoccupés (mais entretenus régulièrement). Le bâtiment n’est pas contraint au sein de la parcelle. A travers sa forme, le bâtiment est ouvert sur le site. </a:t>
            </a:r>
          </a:p>
          <a:p>
            <a:endParaRPr lang="fr-FR" sz="1400" dirty="0">
              <a:solidFill>
                <a:schemeClr val="tx1"/>
              </a:solidFill>
              <a:latin typeface="Arial" panose="020B0604020202020204" pitchFamily="34" charset="0"/>
              <a:cs typeface="Arial" panose="020B0604020202020204" pitchFamily="34" charset="0"/>
            </a:endParaRPr>
          </a:p>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 site et notamment le bâtiment présentent des accès suffisants et fonctionnels. Les accès répondent aux besoins actuels de la Chambre. </a:t>
            </a:r>
          </a:p>
          <a:p>
            <a:endParaRPr lang="fr-FR" sz="1400" b="1" dirty="0">
              <a:solidFill>
                <a:srgbClr val="00B050"/>
              </a:solidFill>
              <a:latin typeface="Arial" panose="020B0604020202020204" pitchFamily="34" charset="0"/>
              <a:cs typeface="Arial" panose="020B0604020202020204" pitchFamily="34" charset="0"/>
              <a:sym typeface="Wingdings" panose="05000000000000000000" pitchFamily="2" charset="2"/>
            </a:endParaRPr>
          </a:p>
          <a:p>
            <a:r>
              <a:rPr lang="fr-FR" sz="14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 La trame structurelle permet une flexibilité des espaces de travail. Peu de poteaux se trouvent dans les espaces tertiaires, ou alors dans des angles ou au bord du cloisonnement.</a:t>
            </a:r>
          </a:p>
          <a:p>
            <a:endParaRPr lang="fr-FR" dirty="0">
              <a:solidFill>
                <a:schemeClr val="tx1"/>
              </a:solidFill>
              <a:latin typeface="Arial" panose="020B0604020202020204" pitchFamily="34" charset="0"/>
              <a:cs typeface="Arial" panose="020B0604020202020204" pitchFamily="34" charset="0"/>
            </a:endParaRPr>
          </a:p>
          <a:p>
            <a:r>
              <a:rPr lang="fr-FR" sz="14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Les menuiseries extérieures sont de qualité, et en bon état depuis la livraison du bâtiment.</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Les 3 niveaux du bâtiment sont les mêmes du point de vue des circulations horizontales, avec des couloirs qui découpent les ailes entre Nord et Sud. Ils rendent les espaces de travail lisibles, repérables et accessibles.</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Les circulations verticales sont réparties équitablement sur un niveau de bâtiment. Elles permettent d’évacuer correctement le bâtiment (pas de circulation verticale d’urgence, type escalier de secours).</a:t>
            </a:r>
          </a:p>
          <a:p>
            <a:endParaRPr lang="fr-FR" sz="1100" b="1" dirty="0">
              <a:solidFill>
                <a:srgbClr val="00B050"/>
              </a:solidFill>
              <a:latin typeface="Arial" panose="020B0604020202020204" pitchFamily="34" charset="0"/>
              <a:cs typeface="Arial" panose="020B0604020202020204" pitchFamily="34" charset="0"/>
            </a:endParaRPr>
          </a:p>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Les sanitaires sont correctement répartis sur un niveau de bâtiment. La Direction possède des sanitaires dédiés, au même titre que l’accueil. L’organisation et la localisation des sanitaires sont mis en place pour limiter le nombre de points d’eau (donc de réseaux) sur un niveau de bâtiment. </a:t>
            </a:r>
          </a:p>
          <a:p>
            <a:endParaRPr lang="fr-FR" sz="1100" b="1" dirty="0">
              <a:solidFill>
                <a:srgbClr val="00B050"/>
              </a:solidFill>
              <a:latin typeface="Arial" panose="020B0604020202020204" pitchFamily="34" charset="0"/>
              <a:cs typeface="Arial" panose="020B0604020202020204" pitchFamily="34" charset="0"/>
            </a:endParaRPr>
          </a:p>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Les finitions architecturales sont en bon état depuis la livraison du bâtiment.</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Les façades du bâtiment sont de qualité architecturale notable, et n’ont pas été détériorées durant les 10 premières années de la vie du bâtiment. </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 site présente peu de risques naturels.</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rgbClr val="00B050"/>
                </a:solidFill>
                <a:latin typeface="Arial" panose="020B0604020202020204" pitchFamily="34" charset="0"/>
                <a:cs typeface="Arial" panose="020B0604020202020204" pitchFamily="34" charset="0"/>
                <a:sym typeface="Wingdings" panose="05000000000000000000" pitchFamily="2" charset="2"/>
              </a:rPr>
              <a:t></a:t>
            </a:r>
            <a:r>
              <a:rPr lang="fr-FR" dirty="0">
                <a:solidFill>
                  <a:schemeClr val="tx1"/>
                </a:solidFill>
                <a:latin typeface="Arial" panose="020B0604020202020204" pitchFamily="34" charset="0"/>
                <a:cs typeface="Arial" panose="020B0604020202020204" pitchFamily="34" charset="0"/>
              </a:rPr>
              <a:t> Du point de vue de l’indice d’affaiblissement acoustique de la façade, aucune prescription ne semble obligatoire, que ce soit par rapport à l’exposition aux voies routières, aériennes, et ferroviaires.</a:t>
            </a:r>
          </a:p>
          <a:p>
            <a:pPr marL="171450" indent="-171450">
              <a:buFontTx/>
              <a:buChar char="-"/>
            </a:pPr>
            <a:endParaRPr lang="fr-FR" dirty="0">
              <a:solidFill>
                <a:schemeClr val="tx1"/>
              </a:solidFill>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FBE09AA6-E354-46E4-9E14-078E2432514F}"/>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Caractéristiques du site</a:t>
            </a:r>
          </a:p>
        </p:txBody>
      </p:sp>
      <p:sp>
        <p:nvSpPr>
          <p:cNvPr id="11" name="ZoneTexte 10">
            <a:extLst>
              <a:ext uri="{FF2B5EF4-FFF2-40B4-BE49-F238E27FC236}">
                <a16:creationId xmlns:a16="http://schemas.microsoft.com/office/drawing/2014/main" id="{A3472A7F-0DFF-4680-9552-6A99C7A696CD}"/>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ATOUTS DU SITE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477014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498C499F-886A-4F68-A2A5-EE6ED27E22F9}"/>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9D428066-C261-4008-893C-EEF24241B1B4}"/>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14</a:t>
            </a:fld>
            <a:endParaRPr lang="fr-FR" dirty="0"/>
          </a:p>
        </p:txBody>
      </p:sp>
      <p:pic>
        <p:nvPicPr>
          <p:cNvPr id="14" name="Image 13">
            <a:extLst>
              <a:ext uri="{FF2B5EF4-FFF2-40B4-BE49-F238E27FC236}">
                <a16:creationId xmlns:a16="http://schemas.microsoft.com/office/drawing/2014/main" id="{C0051BDF-4F8D-4A8B-8A0A-060BA9C740D7}"/>
              </a:ext>
            </a:extLst>
          </p:cNvPr>
          <p:cNvPicPr>
            <a:picLocks noChangeAspect="1"/>
          </p:cNvPicPr>
          <p:nvPr/>
        </p:nvPicPr>
        <p:blipFill rotWithShape="1">
          <a:blip r:embed="rId2"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 name="ZoneTexte 1">
            <a:extLst>
              <a:ext uri="{FF2B5EF4-FFF2-40B4-BE49-F238E27FC236}">
                <a16:creationId xmlns:a16="http://schemas.microsoft.com/office/drawing/2014/main" id="{BE68D14D-BA2A-8A14-F98F-AF1626E0B4EA}"/>
              </a:ext>
            </a:extLst>
          </p:cNvPr>
          <p:cNvSpPr txBox="1"/>
          <p:nvPr/>
        </p:nvSpPr>
        <p:spPr>
          <a:xfrm>
            <a:off x="303402" y="1112913"/>
            <a:ext cx="11585195" cy="5224808"/>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b="1" dirty="0">
                <a:solidFill>
                  <a:schemeClr val="accent2"/>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 site est classé ERP uniquement au RDC, et pourrait l’être sur l’intégralité du site à condition de réaliser plusieurs opérations mineures mais coûteuses. Celles-ci serviraient à  remplir des conditions de mises en conformité au regard de la réglementation incendie.</a:t>
            </a:r>
          </a:p>
          <a:p>
            <a:pPr marL="171450" indent="-171450">
              <a:buFont typeface="Wingdings" panose="05000000000000000000" pitchFamily="2" charset="2"/>
              <a:buChar char="à"/>
            </a:pPr>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sz="1100" dirty="0">
                <a:solidFill>
                  <a:srgbClr val="FFC000"/>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Les terrasses accessibles nécessitent des travaux de modification d’accès, afin de les rendre accessibles aux services de secours et de lutte contre les incendies.</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sz="1100" b="1" dirty="0">
                <a:solidFill>
                  <a:schemeClr val="accent2"/>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Afin de faciliter les opérations de maintenance des équipements s’y trouvant, les combles du R+3 pourraient être rénovés, notamment au niveau des circulations sur le niveau.</a:t>
            </a:r>
          </a:p>
          <a:p>
            <a:endParaRPr lang="fr-FR" dirty="0">
              <a:solidFill>
                <a:schemeClr val="tx1"/>
              </a:solidFill>
              <a:latin typeface="Arial" panose="020B0604020202020204" pitchFamily="34" charset="0"/>
              <a:cs typeface="Arial" panose="020B0604020202020204" pitchFamily="34" charset="0"/>
            </a:endParaRPr>
          </a:p>
          <a:p>
            <a:r>
              <a:rPr lang="fr-FR" sz="1600"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dirty="0">
                <a:solidFill>
                  <a:schemeClr val="tx1"/>
                </a:solidFill>
                <a:latin typeface="Arial" panose="020B0604020202020204" pitchFamily="34" charset="0"/>
                <a:cs typeface="Arial" panose="020B0604020202020204" pitchFamily="34" charset="0"/>
                <a:sym typeface="Wingdings" panose="05000000000000000000" pitchFamily="2" charset="2"/>
              </a:rPr>
              <a:t> O</a:t>
            </a:r>
            <a:r>
              <a:rPr lang="fr-FR" dirty="0">
                <a:solidFill>
                  <a:schemeClr val="tx1"/>
                </a:solidFill>
                <a:latin typeface="Arial" panose="020B0604020202020204" pitchFamily="34" charset="0"/>
                <a:cs typeface="Arial" panose="020B0604020202020204" pitchFamily="34" charset="0"/>
              </a:rPr>
              <a:t>n note certaines difficultés de maintenance et d’entretien sur des façades vitrées non ouvrantes dans les étages. Ces surfaces difficiles à nettoyer se situent entre les faces extérieures des fenêtres et les brise-soleil fixes.</a:t>
            </a:r>
          </a:p>
          <a:p>
            <a:r>
              <a:rPr lang="fr-FR" dirty="0">
                <a:solidFill>
                  <a:schemeClr val="tx1"/>
                </a:solidFill>
                <a:latin typeface="Arial" panose="020B0604020202020204" pitchFamily="34" charset="0"/>
                <a:cs typeface="Arial" panose="020B0604020202020204" pitchFamily="34" charset="0"/>
              </a:rPr>
              <a:t>Certaines fenêtres non mobiles empêchent le bon nettoyage des faces extérieures et des modénatures. </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sz="900" dirty="0">
                <a:solidFill>
                  <a:schemeClr val="accent2"/>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En complément d’une éventuelle étude géotechnique, une étude de pollution des sols semble être nécessaire.</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sz="1100" b="1" dirty="0">
                <a:solidFill>
                  <a:schemeClr val="accent2"/>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accent2"/>
                </a:solidFill>
                <a:latin typeface="Arial" panose="020B0604020202020204" pitchFamily="34" charset="0"/>
                <a:cs typeface="Arial" panose="020B0604020202020204" pitchFamily="34" charset="0"/>
              </a:rPr>
              <a:t> </a:t>
            </a:r>
            <a:r>
              <a:rPr lang="fr-FR" dirty="0">
                <a:solidFill>
                  <a:schemeClr val="tx1"/>
                </a:solidFill>
                <a:latin typeface="Arial" panose="020B0604020202020204" pitchFamily="34" charset="0"/>
                <a:cs typeface="Arial" panose="020B0604020202020204" pitchFamily="34" charset="0"/>
              </a:rPr>
              <a:t>Quelques défauts mineurs d’étanchéité sont à relever.</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sz="1100" b="1" dirty="0">
                <a:solidFill>
                  <a:schemeClr val="accent2"/>
                </a:solidFill>
                <a:latin typeface="Arial" panose="020B0604020202020204" pitchFamily="34" charset="0"/>
                <a:cs typeface="Arial" panose="020B0604020202020204" pitchFamily="34" charset="0"/>
                <a:sym typeface="Wingdings" panose="05000000000000000000" pitchFamily="2" charset="2"/>
              </a:rPr>
              <a:t> </a:t>
            </a:r>
            <a:r>
              <a:rPr lang="fr-FR" dirty="0">
                <a:solidFill>
                  <a:schemeClr val="tx1"/>
                </a:solidFill>
                <a:latin typeface="Arial" panose="020B0604020202020204" pitchFamily="34" charset="0"/>
                <a:cs typeface="Arial" panose="020B0604020202020204" pitchFamily="34" charset="0"/>
              </a:rPr>
              <a:t>Les quelques problématiques d’étanchéité et d’évacuation des EP pourraient nécessiter des reprises d’étanchéité.</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dirty="0">
                <a:solidFill>
                  <a:schemeClr val="tx1"/>
                </a:solidFill>
                <a:latin typeface="Arial" panose="020B0604020202020204" pitchFamily="34" charset="0"/>
                <a:cs typeface="Arial" panose="020B0604020202020204" pitchFamily="34" charset="0"/>
              </a:rPr>
              <a:t> Certains espaces intérieurs manquent de lumière naturelle, notamment ceux au Nord ou dans les recoins. </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dirty="0">
                <a:solidFill>
                  <a:schemeClr val="tx1"/>
                </a:solidFill>
                <a:latin typeface="Arial" panose="020B0604020202020204" pitchFamily="34" charset="0"/>
                <a:cs typeface="Arial" panose="020B0604020202020204" pitchFamily="34" charset="0"/>
              </a:rPr>
              <a:t> Certains bureaux sont très chauds en été.</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dirty="0">
                <a:solidFill>
                  <a:schemeClr val="tx1"/>
                </a:solidFill>
                <a:latin typeface="Arial" panose="020B0604020202020204" pitchFamily="34" charset="0"/>
                <a:cs typeface="Arial" panose="020B0604020202020204" pitchFamily="34" charset="0"/>
              </a:rPr>
              <a:t> L’isolation acoustique des espaces est à revoir. </a:t>
            </a:r>
          </a:p>
          <a:p>
            <a:endParaRPr lang="fr-FR" dirty="0">
              <a:solidFill>
                <a:schemeClr val="tx1"/>
              </a:solidFill>
              <a:latin typeface="Arial" panose="020B0604020202020204" pitchFamily="34" charset="0"/>
              <a:cs typeface="Arial" panose="020B0604020202020204" pitchFamily="34" charset="0"/>
            </a:endParaRPr>
          </a:p>
          <a:p>
            <a:r>
              <a:rPr kumimoji="0" lang="fr-FR" sz="1600" b="1" i="0" u="none" strike="noStrike" kern="1200" cap="none" spc="0" normalizeH="0" baseline="0" noProof="0" dirty="0">
                <a:ln>
                  <a:noFill/>
                </a:ln>
                <a:solidFill>
                  <a:srgbClr val="ED7D31"/>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r>
              <a:rPr lang="fr-FR" dirty="0">
                <a:solidFill>
                  <a:schemeClr val="tx1"/>
                </a:solidFill>
                <a:latin typeface="Arial" panose="020B0604020202020204" pitchFamily="34" charset="0"/>
                <a:cs typeface="Arial" panose="020B0604020202020204" pitchFamily="34" charset="0"/>
              </a:rPr>
              <a:t> La climatisation est bruyante et le soufflage n’est pas réglable, ce qui est source d’inconfort pour les usagers. </a:t>
            </a:r>
          </a:p>
          <a:p>
            <a:endParaRPr lang="fr-FR"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ED7D31"/>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r>
              <a:rPr kumimoji="0" lang="fr-FR"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lang="fr-FR" dirty="0">
                <a:solidFill>
                  <a:schemeClr val="tx1"/>
                </a:solidFill>
                <a:latin typeface="Arial" panose="020B0604020202020204" pitchFamily="34" charset="0"/>
                <a:cs typeface="Arial" panose="020B0604020202020204" pitchFamily="34" charset="0"/>
              </a:rPr>
              <a:t>Le résonnement des planchers techniques dans les circulations est source d’inconfort. </a:t>
            </a:r>
          </a:p>
          <a:p>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accent2"/>
                </a:solidFill>
                <a:latin typeface="Arial" panose="020B0604020202020204" pitchFamily="34" charset="0"/>
                <a:cs typeface="Arial" panose="020B0604020202020204" pitchFamily="34" charset="0"/>
                <a:sym typeface="Wingdings" panose="05000000000000000000" pitchFamily="2" charset="2"/>
              </a:rPr>
              <a:t></a:t>
            </a:r>
            <a:r>
              <a:rPr lang="fr-FR" dirty="0">
                <a:latin typeface="Arial" panose="020B0604020202020204" pitchFamily="34" charset="0"/>
                <a:cs typeface="Arial" panose="020B0604020202020204" pitchFamily="34" charset="0"/>
                <a:sym typeface="Wingdings" panose="05000000000000000000" pitchFamily="2" charset="2"/>
              </a:rPr>
              <a:t> Les évacuations des douches doivent être raccordées aux réseaux d’évacuation des eaux usées pour permettre un usage normal. </a:t>
            </a:r>
          </a:p>
          <a:p>
            <a:endParaRPr lang="fr-FR" dirty="0">
              <a:latin typeface="Arial" panose="020B0604020202020204" pitchFamily="34" charset="0"/>
              <a:cs typeface="Arial" panose="020B0604020202020204" pitchFamily="34" charset="0"/>
            </a:endParaRPr>
          </a:p>
          <a:p>
            <a:r>
              <a:rPr kumimoji="0" lang="fr-FR" sz="1600" b="1" i="0" u="none" strike="noStrike" kern="1200" cap="none" spc="0" normalizeH="0" baseline="0" noProof="0" dirty="0">
                <a:ln>
                  <a:noFill/>
                </a:ln>
                <a:solidFill>
                  <a:srgbClr val="ED7D31"/>
                </a:solidFill>
                <a:effectLst/>
                <a:uLnTx/>
                <a:uFillTx/>
                <a:latin typeface="Arial" panose="020B0604020202020204" pitchFamily="34" charset="0"/>
                <a:ea typeface="+mn-ea"/>
                <a:cs typeface="Arial" panose="020B0604020202020204" pitchFamily="34" charset="0"/>
                <a:sym typeface="Wingdings" panose="05000000000000000000" pitchFamily="2" charset="2"/>
              </a:rPr>
              <a:t> </a:t>
            </a:r>
            <a:r>
              <a:rPr lang="fr-FR" dirty="0">
                <a:latin typeface="Arial" panose="020B0604020202020204" pitchFamily="34" charset="0"/>
                <a:cs typeface="Arial" panose="020B0604020202020204" pitchFamily="34" charset="0"/>
              </a:rPr>
              <a:t>Le fauteuil 3D présent dans le hall d’entrée contraint le réaménagement de cette zone (travaux importants, coût de déplacement)</a:t>
            </a:r>
          </a:p>
        </p:txBody>
      </p:sp>
      <p:sp>
        <p:nvSpPr>
          <p:cNvPr id="7" name="ZoneTexte 6">
            <a:extLst>
              <a:ext uri="{FF2B5EF4-FFF2-40B4-BE49-F238E27FC236}">
                <a16:creationId xmlns:a16="http://schemas.microsoft.com/office/drawing/2014/main" id="{4A4FAC6C-A5AA-46D6-8C8C-BAFDA726E4E6}"/>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Caractéristiques du site</a:t>
            </a:r>
          </a:p>
        </p:txBody>
      </p:sp>
      <p:sp>
        <p:nvSpPr>
          <p:cNvPr id="8" name="ZoneTexte 7">
            <a:extLst>
              <a:ext uri="{FF2B5EF4-FFF2-40B4-BE49-F238E27FC236}">
                <a16:creationId xmlns:a16="http://schemas.microsoft.com/office/drawing/2014/main" id="{F5637C02-5BB5-4220-87CF-7003488E0C93}"/>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DÉFAUTS DU SITE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3269536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498C499F-886A-4F68-A2A5-EE6ED27E22F9}"/>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9D428066-C261-4008-893C-EEF24241B1B4}"/>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15</a:t>
            </a:fld>
            <a:endParaRPr lang="fr-FR" dirty="0"/>
          </a:p>
        </p:txBody>
      </p:sp>
      <p:pic>
        <p:nvPicPr>
          <p:cNvPr id="14" name="Image 13">
            <a:extLst>
              <a:ext uri="{FF2B5EF4-FFF2-40B4-BE49-F238E27FC236}">
                <a16:creationId xmlns:a16="http://schemas.microsoft.com/office/drawing/2014/main" id="{C0051BDF-4F8D-4A8B-8A0A-060BA9C740D7}"/>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 name="ZoneTexte 1">
            <a:extLst>
              <a:ext uri="{FF2B5EF4-FFF2-40B4-BE49-F238E27FC236}">
                <a16:creationId xmlns:a16="http://schemas.microsoft.com/office/drawing/2014/main" id="{BE68D14D-BA2A-8A14-F98F-AF1626E0B4EA}"/>
              </a:ext>
            </a:extLst>
          </p:cNvPr>
          <p:cNvSpPr txBox="1"/>
          <p:nvPr/>
        </p:nvSpPr>
        <p:spPr>
          <a:xfrm>
            <a:off x="264987" y="1055078"/>
            <a:ext cx="11585195" cy="5792712"/>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marL="171450" indent="-171450">
              <a:buFont typeface="Wingdings" panose="05000000000000000000" pitchFamily="2" charset="2"/>
              <a:buChar char="à"/>
            </a:pPr>
            <a:r>
              <a:rPr lang="fr-FR" dirty="0">
                <a:solidFill>
                  <a:schemeClr val="tx1"/>
                </a:solidFill>
                <a:latin typeface="Arial" panose="020B0604020202020204" pitchFamily="34" charset="0"/>
                <a:cs typeface="Arial" panose="020B0604020202020204" pitchFamily="34" charset="0"/>
              </a:rPr>
              <a:t>Le site est fonctionnel, et répond globalement aux besoins actuels de la Chambre.</a:t>
            </a:r>
          </a:p>
          <a:p>
            <a:pPr marL="171450" indent="-171450">
              <a:buFont typeface="Wingdings" panose="05000000000000000000" pitchFamily="2" charset="2"/>
              <a:buChar char="à"/>
            </a:pPr>
            <a:endParaRPr lang="fr-FR" dirty="0">
              <a:solidFill>
                <a:schemeClr val="tx1"/>
              </a:solidFill>
              <a:latin typeface="Arial" panose="020B0604020202020204" pitchFamily="34" charset="0"/>
              <a:cs typeface="Arial" panose="020B0604020202020204" pitchFamily="34" charset="0"/>
            </a:endParaRPr>
          </a:p>
          <a:p>
            <a:pPr marL="171450" indent="-171450">
              <a:buFont typeface="Wingdings" panose="05000000000000000000" pitchFamily="2" charset="2"/>
              <a:buChar char="à"/>
            </a:pPr>
            <a:r>
              <a:rPr lang="fr-FR" dirty="0">
                <a:solidFill>
                  <a:schemeClr val="tx1"/>
                </a:solidFill>
                <a:latin typeface="Arial" panose="020B0604020202020204" pitchFamily="34" charset="0"/>
                <a:cs typeface="Arial" panose="020B0604020202020204" pitchFamily="34" charset="0"/>
              </a:rPr>
              <a:t>Le site ne présente pas de points de dysfonctionnements majeurs au regard de l’accessibilité et de la conformité aux normes. </a:t>
            </a:r>
          </a:p>
          <a:p>
            <a:pPr marL="171450" indent="-171450">
              <a:buFont typeface="Wingdings" panose="05000000000000000000" pitchFamily="2" charset="2"/>
              <a:buChar char="à"/>
            </a:pPr>
            <a:endParaRPr lang="fr-FR" dirty="0">
              <a:solidFill>
                <a:schemeClr val="tx1"/>
              </a:solidFill>
              <a:latin typeface="Arial" panose="020B0604020202020204" pitchFamily="34" charset="0"/>
              <a:cs typeface="Arial" panose="020B0604020202020204" pitchFamily="34" charset="0"/>
            </a:endParaRPr>
          </a:p>
          <a:p>
            <a:pPr marL="171450" indent="-171450">
              <a:buFont typeface="Wingdings" panose="05000000000000000000" pitchFamily="2" charset="2"/>
              <a:buChar char="à"/>
            </a:pPr>
            <a:r>
              <a:rPr lang="fr-FR" dirty="0">
                <a:solidFill>
                  <a:schemeClr val="tx1"/>
                </a:solidFill>
                <a:latin typeface="Arial" panose="020B0604020202020204" pitchFamily="34" charset="0"/>
                <a:cs typeface="Arial" panose="020B0604020202020204" pitchFamily="34" charset="0"/>
              </a:rPr>
              <a:t>Le bâtiment n’est pas exploité au maximum de sa capacité dans sa configuration actuelle (100 usagers pour une capacité maximale de 570 personnes).</a:t>
            </a:r>
          </a:p>
          <a:p>
            <a:pPr marL="171450" indent="-171450">
              <a:buFont typeface="Wingdings" panose="05000000000000000000" pitchFamily="2" charset="2"/>
              <a:buChar char="à"/>
            </a:pPr>
            <a:endParaRPr lang="fr-FR" dirty="0">
              <a:solidFill>
                <a:schemeClr val="tx1"/>
              </a:solidFill>
              <a:latin typeface="Arial" panose="020B0604020202020204" pitchFamily="34" charset="0"/>
              <a:cs typeface="Arial" panose="020B0604020202020204" pitchFamily="34" charset="0"/>
            </a:endParaRPr>
          </a:p>
          <a:p>
            <a:pPr marL="171450" indent="-171450">
              <a:buFont typeface="Wingdings" panose="05000000000000000000" pitchFamily="2" charset="2"/>
              <a:buChar char="à"/>
            </a:pPr>
            <a:r>
              <a:rPr lang="fr-FR" sz="1100" dirty="0">
                <a:solidFill>
                  <a:schemeClr val="tx1"/>
                </a:solidFill>
                <a:latin typeface="Arial" panose="020B0604020202020204" pitchFamily="34" charset="0"/>
                <a:cs typeface="Arial" panose="020B0604020202020204" pitchFamily="34" charset="0"/>
                <a:sym typeface="Wingdings" panose="05000000000000000000" pitchFamily="2" charset="2"/>
              </a:rPr>
              <a:t>L</a:t>
            </a:r>
            <a:r>
              <a:rPr lang="fr-FR" dirty="0">
                <a:solidFill>
                  <a:schemeClr val="tx1"/>
                </a:solidFill>
                <a:latin typeface="Arial" panose="020B0604020202020204" pitchFamily="34" charset="0"/>
                <a:cs typeface="Arial" panose="020B0604020202020204" pitchFamily="34" charset="0"/>
              </a:rPr>
              <a:t>’amphithéâtre est justement dimensionné, idéalement placé et ses équipements sont fonctionnels.</a:t>
            </a:r>
          </a:p>
          <a:p>
            <a:pPr marL="171450" indent="-171450">
              <a:buFont typeface="Wingdings" panose="05000000000000000000" pitchFamily="2" charset="2"/>
              <a:buChar char="à"/>
            </a:pPr>
            <a:endParaRPr lang="fr-FR" dirty="0">
              <a:solidFill>
                <a:schemeClr val="tx1"/>
              </a:solidFill>
              <a:latin typeface="Arial" panose="020B0604020202020204" pitchFamily="34" charset="0"/>
              <a:cs typeface="Arial" panose="020B0604020202020204" pitchFamily="34" charset="0"/>
            </a:endParaRPr>
          </a:p>
          <a:p>
            <a:pPr marL="171450" indent="-171450">
              <a:buFont typeface="Wingdings" panose="05000000000000000000" pitchFamily="2" charset="2"/>
              <a:buChar char="à"/>
            </a:pPr>
            <a:r>
              <a:rPr lang="fr-FR" dirty="0">
                <a:solidFill>
                  <a:schemeClr val="tx1"/>
                </a:solidFill>
                <a:latin typeface="Arial" panose="020B0604020202020204" pitchFamily="34" charset="0"/>
                <a:cs typeface="Arial" panose="020B0604020202020204" pitchFamily="34" charset="0"/>
              </a:rPr>
              <a:t>Les espaces tertiaires qui se trouvent dans les ailes sont fonctionnels, notamment les espaces partenaires.</a:t>
            </a:r>
          </a:p>
          <a:p>
            <a:pPr marL="171450" indent="-171450">
              <a:buFont typeface="Wingdings" panose="05000000000000000000" pitchFamily="2" charset="2"/>
              <a:buChar char="à"/>
            </a:pPr>
            <a:endParaRPr lang="fr-FR" dirty="0">
              <a:solidFill>
                <a:schemeClr val="tx1"/>
              </a:solidFill>
              <a:latin typeface="Arial" panose="020B0604020202020204" pitchFamily="34" charset="0"/>
              <a:cs typeface="Arial" panose="020B0604020202020204" pitchFamily="34" charset="0"/>
            </a:endParaRPr>
          </a:p>
          <a:p>
            <a:pPr marL="171450" indent="-171450">
              <a:buFont typeface="Wingdings" panose="05000000000000000000" pitchFamily="2" charset="2"/>
              <a:buChar char="à"/>
            </a:pPr>
            <a:r>
              <a:rPr lang="fr-FR" dirty="0">
                <a:solidFill>
                  <a:schemeClr val="tx1"/>
                </a:solidFill>
                <a:latin typeface="Arial" panose="020B0604020202020204" pitchFamily="34" charset="0"/>
                <a:cs typeface="Arial" panose="020B0604020202020204" pitchFamily="34" charset="0"/>
              </a:rPr>
              <a:t>L’enveloppe du bâtiment semble être fonctionnelle. </a:t>
            </a:r>
          </a:p>
          <a:p>
            <a:pPr marL="171450" indent="-171450">
              <a:buFont typeface="Wingdings" panose="05000000000000000000" pitchFamily="2" charset="2"/>
              <a:buChar char="à"/>
            </a:pPr>
            <a:endParaRPr lang="fr-FR" dirty="0">
              <a:solidFill>
                <a:schemeClr val="tx1"/>
              </a:solidFill>
              <a:latin typeface="Arial" panose="020B0604020202020204" pitchFamily="34" charset="0"/>
              <a:cs typeface="Arial" panose="020B0604020202020204" pitchFamily="34" charset="0"/>
            </a:endParaRPr>
          </a:p>
          <a:p>
            <a:pPr marL="171450" indent="-171450">
              <a:buFont typeface="Wingdings" panose="05000000000000000000" pitchFamily="2" charset="2"/>
              <a:buChar char="à"/>
            </a:pPr>
            <a:r>
              <a:rPr lang="fr-FR" dirty="0">
                <a:solidFill>
                  <a:schemeClr val="tx1"/>
                </a:solidFill>
                <a:latin typeface="Arial" panose="020B0604020202020204" pitchFamily="34" charset="0"/>
                <a:cs typeface="Arial" panose="020B0604020202020204" pitchFamily="34" charset="0"/>
              </a:rPr>
              <a:t>Les installations techniques sont pertinentes pour l’usage actuel du site, et répondent aux besoins des usagers. Elles sont en état correct depuis la livraison du bâtiment. Les locaux techniques sont correctement dimensionnés et implantés, dans la configuration actuelle du bâtiment.</a:t>
            </a:r>
          </a:p>
          <a:p>
            <a:pPr marL="171450" indent="-171450">
              <a:buFont typeface="Wingdings" panose="05000000000000000000" pitchFamily="2" charset="2"/>
              <a:buChar char="à"/>
            </a:pPr>
            <a:endParaRPr lang="fr-FR" dirty="0">
              <a:solidFill>
                <a:schemeClr val="tx1"/>
              </a:solidFill>
              <a:latin typeface="Arial" panose="020B0604020202020204" pitchFamily="34" charset="0"/>
              <a:cs typeface="Arial" panose="020B0604020202020204" pitchFamily="34" charset="0"/>
            </a:endParaRPr>
          </a:p>
          <a:p>
            <a:pPr marL="171450" indent="-171450">
              <a:buFont typeface="Wingdings" panose="05000000000000000000" pitchFamily="2" charset="2"/>
              <a:buChar char="à"/>
            </a:pPr>
            <a:r>
              <a:rPr lang="fr-FR" dirty="0">
                <a:solidFill>
                  <a:schemeClr val="tx1"/>
                </a:solidFill>
                <a:latin typeface="Arial" panose="020B0604020202020204" pitchFamily="34" charset="0"/>
                <a:cs typeface="Arial" panose="020B0604020202020204" pitchFamily="34" charset="0"/>
              </a:rPr>
              <a:t>Les prestations de finition architecturale sont classiques, avec des fonctionnalités intéressantes pour l’usage du bâtiment.</a:t>
            </a:r>
          </a:p>
          <a:p>
            <a:pPr marL="171450" indent="-171450">
              <a:buFont typeface="Wingdings" panose="05000000000000000000" pitchFamily="2" charset="2"/>
              <a:buChar char="à"/>
            </a:pPr>
            <a:endParaRPr lang="fr-FR" dirty="0">
              <a:solidFill>
                <a:schemeClr val="tx1"/>
              </a:solidFill>
              <a:latin typeface="Arial" panose="020B0604020202020204" pitchFamily="34" charset="0"/>
              <a:cs typeface="Arial" panose="020B0604020202020204" pitchFamily="34" charset="0"/>
            </a:endParaRPr>
          </a:p>
          <a:p>
            <a:r>
              <a:rPr lang="fr-FR" sz="1600" b="1" dirty="0">
                <a:solidFill>
                  <a:schemeClr val="tx1"/>
                </a:solidFill>
                <a:latin typeface="Arial" panose="020B0604020202020204" pitchFamily="34" charset="0"/>
                <a:cs typeface="Arial" panose="020B0604020202020204" pitchFamily="34" charset="0"/>
                <a:sym typeface="Wingdings" panose="05000000000000000000" pitchFamily="2" charset="2"/>
              </a:rPr>
              <a:t> </a:t>
            </a:r>
            <a:r>
              <a:rPr lang="fr-FR" sz="1100" dirty="0">
                <a:solidFill>
                  <a:schemeClr val="tx1"/>
                </a:solidFill>
                <a:latin typeface="Arial" panose="020B0604020202020204" pitchFamily="34" charset="0"/>
                <a:cs typeface="Arial" panose="020B0604020202020204" pitchFamily="34" charset="0"/>
                <a:sym typeface="Wingdings" panose="05000000000000000000" pitchFamily="2" charset="2"/>
              </a:rPr>
              <a:t>L</a:t>
            </a:r>
            <a:r>
              <a:rPr lang="fr-FR" dirty="0">
                <a:solidFill>
                  <a:schemeClr val="tx1"/>
                </a:solidFill>
                <a:latin typeface="Arial" panose="020B0604020202020204" pitchFamily="34" charset="0"/>
                <a:cs typeface="Arial" panose="020B0604020202020204" pitchFamily="34" charset="0"/>
              </a:rPr>
              <a:t>e parking est correctement dimensionné, hormis en cas d’évènement important. Une réflexion sur les mobilités des visiteurs, en complément de l’accessibilité du site en transports en commun et en modes doux, est nécessaire. Tous les espaces de stationnement se trouvent à une distance raisonnable des accès vers l’intérieur du bâtiment. Le local déchets présente des caractéristiques (dimensions, localisation) pertinentes.</a:t>
            </a:r>
          </a:p>
          <a:p>
            <a:r>
              <a:rPr lang="fr-FR" dirty="0">
                <a:solidFill>
                  <a:schemeClr val="tx1"/>
                </a:solidFill>
                <a:latin typeface="Arial" panose="020B0604020202020204" pitchFamily="34" charset="0"/>
                <a:cs typeface="Arial" panose="020B0604020202020204" pitchFamily="34" charset="0"/>
              </a:rPr>
              <a:t>Le site présente une certaine quantité d’espaces verts, dont la qualité est cependant assez limitée. Uniquement 2 strates végétales sont présentes, et les espèces présentes sur la palette végétale du site ne semblent pas être locales. La butte de terre au Sud du site est un élément pertinent, qui est à conserver et à valoriser. Les vues sur l’extérieur depuis l’intérieur du bâtiment sont à valoriser aussi.</a:t>
            </a:r>
          </a:p>
          <a:p>
            <a:endParaRPr lang="fr-FR" dirty="0">
              <a:solidFill>
                <a:schemeClr val="tx1"/>
              </a:solidFill>
              <a:latin typeface="Arial" panose="020B0604020202020204" pitchFamily="34" charset="0"/>
              <a:cs typeface="Arial" panose="020B0604020202020204" pitchFamily="34" charset="0"/>
            </a:endParaRPr>
          </a:p>
          <a:p>
            <a:pPr marL="171450" indent="-171450">
              <a:buFont typeface="Wingdings" panose="05000000000000000000" pitchFamily="2" charset="2"/>
              <a:buChar char="à"/>
            </a:pPr>
            <a:r>
              <a:rPr lang="fr-FR" dirty="0">
                <a:latin typeface="Arial" panose="020B0604020202020204" pitchFamily="34" charset="0"/>
                <a:cs typeface="Arial" panose="020B0604020202020204" pitchFamily="34" charset="0"/>
              </a:rPr>
              <a:t>La CCI est en cours de montage du dossier pour que le bâtiment soit ERP à tout niveau. </a:t>
            </a:r>
          </a:p>
          <a:p>
            <a:endParaRPr lang="fr-FR" dirty="0">
              <a:solidFill>
                <a:schemeClr val="tx1"/>
              </a:solidFill>
              <a:latin typeface="Arial" panose="020B0604020202020204" pitchFamily="34" charset="0"/>
              <a:cs typeface="Arial" panose="020B0604020202020204" pitchFamily="34" charset="0"/>
            </a:endParaRPr>
          </a:p>
          <a:p>
            <a:pPr marL="171450" indent="-171450">
              <a:buFont typeface="Wingdings" panose="05000000000000000000" pitchFamily="2" charset="2"/>
              <a:buChar char="à"/>
            </a:pPr>
            <a:r>
              <a:rPr lang="fr-FR" i="1" dirty="0">
                <a:solidFill>
                  <a:schemeClr val="tx1"/>
                </a:solidFill>
                <a:latin typeface="Arial" panose="020B0604020202020204" pitchFamily="34" charset="0"/>
                <a:cs typeface="Arial" panose="020B0604020202020204" pitchFamily="34" charset="0"/>
              </a:rPr>
              <a:t>En observant la localisation du site SEVESO par rapport au site de la  CCI, il  ne devrait pas y avoir de risque majeur pour la santé des usagers.</a:t>
            </a:r>
          </a:p>
          <a:p>
            <a:endParaRPr lang="fr-FR" dirty="0">
              <a:latin typeface="Arial" panose="020B0604020202020204" pitchFamily="34" charset="0"/>
              <a:cs typeface="Arial" panose="020B0604020202020204" pitchFamily="34" charset="0"/>
            </a:endParaRPr>
          </a:p>
          <a:p>
            <a:r>
              <a:rPr lang="fr-FR" b="1" u="sng" dirty="0">
                <a:latin typeface="Arial" panose="020B0604020202020204" pitchFamily="34" charset="0"/>
                <a:cs typeface="Arial" panose="020B0604020202020204" pitchFamily="34" charset="0"/>
              </a:rPr>
              <a:t>Analyse réglementaire : </a:t>
            </a:r>
          </a:p>
          <a:p>
            <a:r>
              <a:rPr lang="fr-FR" dirty="0">
                <a:latin typeface="Arial" panose="020B0604020202020204" pitchFamily="34" charset="0"/>
                <a:cs typeface="Arial" panose="020B0604020202020204" pitchFamily="34" charset="0"/>
              </a:rPr>
              <a:t>En tant que projet de rénovation, le Décret Tertiaire s’appliquera.</a:t>
            </a:r>
          </a:p>
          <a:p>
            <a:endPar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endParaRPr lang="fr-FR" altLang="fr-FR" dirty="0">
              <a:latin typeface="Arial" panose="020B0604020202020204" pitchFamily="34" charset="0"/>
              <a:cs typeface="Arial" panose="020B0604020202020204" pitchFamily="34" charset="0"/>
            </a:endParaRPr>
          </a:p>
          <a:p>
            <a:endPar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autres caractéristiques du site et les détails des éléments présentés sont donnés dans l’</a:t>
            </a:r>
            <a:r>
              <a:rPr lang="fr-FR" altLang="fr-FR" sz="1200" i="1" dirty="0">
                <a:solidFill>
                  <a:srgbClr val="000000"/>
                </a:solidFill>
                <a:latin typeface="Arial" panose="020B0604020202020204" pitchFamily="34" charset="0"/>
                <a:ea typeface="Open Sans" panose="020B0606030504020204" pitchFamily="34" charset="0"/>
                <a:cs typeface="Arial" panose="020B0604020202020204" pitchFamily="34" charset="0"/>
              </a:rPr>
              <a:t>Analyse de site</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se trouvant en annexe de l’étude de faisabilité, et sur laquelle cette dernière s’appuie.</a:t>
            </a:r>
          </a:p>
          <a:p>
            <a:endParaRPr lang="fr-FR" dirty="0">
              <a:highlight>
                <a:srgbClr val="FFFF00"/>
              </a:highlight>
              <a:latin typeface="Arial" panose="020B0604020202020204" pitchFamily="34" charset="0"/>
              <a:cs typeface="Arial" panose="020B0604020202020204" pitchFamily="34" charset="0"/>
            </a:endParaRPr>
          </a:p>
        </p:txBody>
      </p:sp>
      <p:sp>
        <p:nvSpPr>
          <p:cNvPr id="21" name="ZoneTexte 20">
            <a:extLst>
              <a:ext uri="{FF2B5EF4-FFF2-40B4-BE49-F238E27FC236}">
                <a16:creationId xmlns:a16="http://schemas.microsoft.com/office/drawing/2014/main" id="{56164FDD-3A01-428C-9FFE-8E183AEF4840}"/>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Caractéristiques du site</a:t>
            </a:r>
          </a:p>
        </p:txBody>
      </p:sp>
      <p:sp>
        <p:nvSpPr>
          <p:cNvPr id="22" name="ZoneTexte 21">
            <a:extLst>
              <a:ext uri="{FF2B5EF4-FFF2-40B4-BE49-F238E27FC236}">
                <a16:creationId xmlns:a16="http://schemas.microsoft.com/office/drawing/2014/main" id="{A90CCBC6-7CD1-4B43-97D8-3EAF1A4138AD}"/>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AUTRES ÉLÉMENTS IMPORTANTS À PRENDRE EN COMPTE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329692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a:extLst>
              <a:ext uri="{FF2B5EF4-FFF2-40B4-BE49-F238E27FC236}">
                <a16:creationId xmlns:a16="http://schemas.microsoft.com/office/drawing/2014/main" id="{31CF6C11-D919-4F00-2F5E-9799D59F9816}"/>
              </a:ext>
            </a:extLst>
          </p:cNvPr>
          <p:cNvGraphicFramePr>
            <a:graphicFrameLocks noGrp="1"/>
          </p:cNvGraphicFramePr>
          <p:nvPr>
            <p:extLst>
              <p:ext uri="{D42A27DB-BD31-4B8C-83A1-F6EECF244321}">
                <p14:modId xmlns:p14="http://schemas.microsoft.com/office/powerpoint/2010/main" val="681882715"/>
              </p:ext>
            </p:extLst>
          </p:nvPr>
        </p:nvGraphicFramePr>
        <p:xfrm>
          <a:off x="268448" y="1578961"/>
          <a:ext cx="11585196" cy="5006795"/>
        </p:xfrm>
        <a:graphic>
          <a:graphicData uri="http://schemas.openxmlformats.org/drawingml/2006/table">
            <a:tbl>
              <a:tblPr firstRow="1" bandRow="1">
                <a:tableStyleId>{E8B1032C-EA38-4F05-BA0D-38AFFFC7BED3}</a:tableStyleId>
              </a:tblPr>
              <a:tblGrid>
                <a:gridCol w="2614711">
                  <a:extLst>
                    <a:ext uri="{9D8B030D-6E8A-4147-A177-3AD203B41FA5}">
                      <a16:colId xmlns:a16="http://schemas.microsoft.com/office/drawing/2014/main" val="1098591556"/>
                    </a:ext>
                  </a:extLst>
                </a:gridCol>
                <a:gridCol w="5904225">
                  <a:extLst>
                    <a:ext uri="{9D8B030D-6E8A-4147-A177-3AD203B41FA5}">
                      <a16:colId xmlns:a16="http://schemas.microsoft.com/office/drawing/2014/main" val="3763789219"/>
                    </a:ext>
                  </a:extLst>
                </a:gridCol>
                <a:gridCol w="3066260">
                  <a:extLst>
                    <a:ext uri="{9D8B030D-6E8A-4147-A177-3AD203B41FA5}">
                      <a16:colId xmlns:a16="http://schemas.microsoft.com/office/drawing/2014/main" val="3789796974"/>
                    </a:ext>
                  </a:extLst>
                </a:gridCol>
              </a:tblGrid>
              <a:tr h="208392">
                <a:tc>
                  <a:txBody>
                    <a:bodyPr/>
                    <a:lstStyle/>
                    <a:p>
                      <a:pPr algn="just">
                        <a:spcBef>
                          <a:spcPts val="175"/>
                        </a:spcBef>
                        <a:spcAft>
                          <a:spcPts val="0"/>
                        </a:spcAft>
                      </a:pPr>
                      <a:r>
                        <a:rPr lang="fr-FR" sz="900" noProof="0" dirty="0">
                          <a:effectLst/>
                          <a:latin typeface="Arial" panose="020B0604020202020204" pitchFamily="34" charset="0"/>
                          <a:cs typeface="Arial" panose="020B0604020202020204" pitchFamily="34" charset="0"/>
                        </a:rPr>
                        <a:t>Articles</a:t>
                      </a:r>
                      <a:endParaRPr lang="fr-FR" sz="9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tc>
                <a:tc>
                  <a:txBody>
                    <a:bodyPr/>
                    <a:lstStyle/>
                    <a:p>
                      <a:pPr marL="635" algn="just">
                        <a:spcBef>
                          <a:spcPts val="175"/>
                        </a:spcBef>
                        <a:spcAft>
                          <a:spcPts val="0"/>
                        </a:spcAft>
                      </a:pPr>
                      <a:r>
                        <a:rPr lang="fr-FR" sz="900" spc="-5" noProof="0" dirty="0">
                          <a:effectLst/>
                          <a:latin typeface="Arial" panose="020B0604020202020204" pitchFamily="34" charset="0"/>
                          <a:cs typeface="Arial" panose="020B0604020202020204" pitchFamily="34" charset="0"/>
                        </a:rPr>
                        <a:t>Exigences</a:t>
                      </a:r>
                      <a:r>
                        <a:rPr lang="fr-FR" sz="900" spc="-10" noProof="0" dirty="0">
                          <a:effectLst/>
                          <a:latin typeface="Arial" panose="020B0604020202020204" pitchFamily="34" charset="0"/>
                          <a:cs typeface="Arial" panose="020B0604020202020204" pitchFamily="34" charset="0"/>
                        </a:rPr>
                        <a:t> </a:t>
                      </a:r>
                      <a:r>
                        <a:rPr lang="fr-FR" sz="900" spc="-5" noProof="0" dirty="0">
                          <a:effectLst/>
                          <a:latin typeface="Arial" panose="020B0604020202020204" pitchFamily="34" charset="0"/>
                          <a:cs typeface="Arial" panose="020B0604020202020204" pitchFamily="34" charset="0"/>
                        </a:rPr>
                        <a:t>du </a:t>
                      </a:r>
                      <a:r>
                        <a:rPr lang="fr-FR" sz="900" spc="-10" noProof="0" dirty="0">
                          <a:effectLst/>
                          <a:latin typeface="Arial" panose="020B0604020202020204" pitchFamily="34" charset="0"/>
                          <a:cs typeface="Arial" panose="020B0604020202020204" pitchFamily="34" charset="0"/>
                        </a:rPr>
                        <a:t>PLUi</a:t>
                      </a:r>
                      <a:endParaRPr lang="fr-FR" sz="9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tc>
                <a:tc>
                  <a:txBody>
                    <a:bodyPr/>
                    <a:lstStyle/>
                    <a:p>
                      <a:pPr marL="635" algn="just">
                        <a:spcBef>
                          <a:spcPts val="175"/>
                        </a:spcBef>
                        <a:spcAft>
                          <a:spcPts val="0"/>
                        </a:spcAft>
                      </a:pPr>
                      <a:r>
                        <a:rPr lang="fr-FR" sz="9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Traduction des exigences du PLUi sur le projet</a:t>
                      </a:r>
                    </a:p>
                  </a:txBody>
                  <a:tcPr marL="0" marR="0" marT="0" marB="0" anchor="ctr"/>
                </a:tc>
                <a:extLst>
                  <a:ext uri="{0D108BD9-81ED-4DB2-BD59-A6C34878D82A}">
                    <a16:rowId xmlns:a16="http://schemas.microsoft.com/office/drawing/2014/main" val="4007716758"/>
                  </a:ext>
                </a:extLst>
              </a:tr>
              <a:tr h="224118">
                <a:tc>
                  <a:txBody>
                    <a:bodyPr/>
                    <a:lstStyle/>
                    <a:p>
                      <a:pPr marL="85090" marR="187325" algn="just">
                        <a:lnSpc>
                          <a:spcPts val="1080"/>
                        </a:lnSpc>
                        <a:spcBef>
                          <a:spcPts val="330"/>
                        </a:spcBef>
                        <a:spcAft>
                          <a:spcPts val="0"/>
                        </a:spcAft>
                      </a:pPr>
                      <a:r>
                        <a:rPr lang="fr-FR" sz="900" b="1" dirty="0">
                          <a:latin typeface="Arial" panose="020B0604020202020204" pitchFamily="34" charset="0"/>
                          <a:cs typeface="Arial" panose="020B0604020202020204" pitchFamily="34" charset="0"/>
                        </a:rPr>
                        <a:t>Article 6</a:t>
                      </a:r>
                      <a:r>
                        <a:rPr lang="fr-FR" sz="900" dirty="0">
                          <a:latin typeface="Arial" panose="020B0604020202020204" pitchFamily="34" charset="0"/>
                          <a:cs typeface="Arial" panose="020B0604020202020204" pitchFamily="34" charset="0"/>
                        </a:rPr>
                        <a:t> - Implantation des constructions par rapport aux voies publiques et emprises publiques</a:t>
                      </a:r>
                      <a:endParaRPr lang="fr-FR" sz="9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tc>
                <a:tc>
                  <a:txBody>
                    <a:bodyPr/>
                    <a:lstStyle/>
                    <a:p>
                      <a:pPr marL="85090" marR="364490" algn="just">
                        <a:lnSpc>
                          <a:spcPts val="1260"/>
                        </a:lnSpc>
                        <a:spcBef>
                          <a:spcPts val="330"/>
                        </a:spcBef>
                        <a:spcAft>
                          <a:spcPts val="0"/>
                        </a:spcAft>
                      </a:pPr>
                      <a:r>
                        <a:rPr lang="fr-FR" sz="900" dirty="0">
                          <a:latin typeface="Arial" panose="020B0604020202020204" pitchFamily="34" charset="0"/>
                          <a:cs typeface="Arial" panose="020B0604020202020204" pitchFamily="34" charset="0"/>
                        </a:rPr>
                        <a:t>En bordure des voies et emprises publiques, les constructions seront implantées à 8 mètres minimum de l'alignement. Les marges de reculement ne pourront recevoir aucun édifice hormis les murets supportant le sigle et la raison sociale des sociétés. Elles pourront être utilisées pour les aires de stationnement des véhicules du personnel et des visiteurs. Les marges de recul de 8 mètres minimum de l’alignement pourront recevoir des annexes du type local à déchets ménagers et local à vélos.</a:t>
                      </a:r>
                    </a:p>
                  </a:txBody>
                  <a:tcPr marL="0" marR="0" marT="0" marB="0" anchor="ctr"/>
                </a:tc>
                <a:tc>
                  <a:txBody>
                    <a:bodyPr/>
                    <a:lstStyle/>
                    <a:p>
                      <a:pPr marL="85090" marR="364490" algn="l">
                        <a:lnSpc>
                          <a:spcPts val="1260"/>
                        </a:lnSpc>
                        <a:spcBef>
                          <a:spcPts val="330"/>
                        </a:spcBef>
                        <a:spcAft>
                          <a:spcPts val="0"/>
                        </a:spcAft>
                      </a:pPr>
                      <a:r>
                        <a:rPr lang="fr-FR" sz="9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Sans objet pour le projet de rénovation du siège. </a:t>
                      </a:r>
                    </a:p>
                  </a:txBody>
                  <a:tcPr marL="0" marR="0" marT="0" marB="0" anchor="ctr"/>
                </a:tc>
                <a:extLst>
                  <a:ext uri="{0D108BD9-81ED-4DB2-BD59-A6C34878D82A}">
                    <a16:rowId xmlns:a16="http://schemas.microsoft.com/office/drawing/2014/main" val="779827028"/>
                  </a:ext>
                </a:extLst>
              </a:tr>
              <a:tr h="194023">
                <a:tc>
                  <a:txBody>
                    <a:bodyPr/>
                    <a:lstStyle/>
                    <a:p>
                      <a:pPr marL="85090" marR="106045" algn="just">
                        <a:lnSpc>
                          <a:spcPts val="1080"/>
                        </a:lnSpc>
                        <a:spcBef>
                          <a:spcPts val="325"/>
                        </a:spcBef>
                        <a:spcAft>
                          <a:spcPts val="0"/>
                        </a:spcAft>
                      </a:pPr>
                      <a:r>
                        <a:rPr lang="fr-FR" sz="900" b="1" dirty="0">
                          <a:latin typeface="Arial" panose="020B0604020202020204" pitchFamily="34" charset="0"/>
                          <a:cs typeface="Arial" panose="020B0604020202020204" pitchFamily="34" charset="0"/>
                        </a:rPr>
                        <a:t>Article 7 </a:t>
                      </a:r>
                      <a:r>
                        <a:rPr lang="fr-FR" sz="900" dirty="0">
                          <a:latin typeface="Arial" panose="020B0604020202020204" pitchFamily="34" charset="0"/>
                          <a:cs typeface="Arial" panose="020B0604020202020204" pitchFamily="34" charset="0"/>
                        </a:rPr>
                        <a:t>- Implantation des constructions par rapport aux limites séparatives</a:t>
                      </a:r>
                      <a:endParaRPr lang="fr-FR" sz="9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tc>
                <a:tc>
                  <a:txBody>
                    <a:bodyPr/>
                    <a:lstStyle/>
                    <a:p>
                      <a:pPr marL="85090" algn="just">
                        <a:lnSpc>
                          <a:spcPts val="1330"/>
                        </a:lnSpc>
                        <a:spcBef>
                          <a:spcPts val="200"/>
                        </a:spcBef>
                        <a:spcAft>
                          <a:spcPts val="0"/>
                        </a:spcAft>
                      </a:pPr>
                      <a:r>
                        <a:rPr lang="fr-FR" sz="900" dirty="0">
                          <a:latin typeface="Arial" panose="020B0604020202020204" pitchFamily="34" charset="0"/>
                          <a:cs typeface="Arial" panose="020B0604020202020204" pitchFamily="34" charset="0"/>
                        </a:rPr>
                        <a:t>En retrait, la marge de recul par rapport aux limites séparatives étant alors au moins égale à la hauteur de la façade avec un minimum de 8 mètres. Cette marge de recul sera de 4 mètres minimum pour les lots situés en bordure de l’avenue du Prieuré (Nord et Sud).</a:t>
                      </a:r>
                      <a:endParaRPr lang="fr-FR" sz="900" noProof="0" dirty="0">
                        <a:solidFill>
                          <a:schemeClr val="tx1"/>
                        </a:solidFill>
                        <a:effectLst/>
                        <a:latin typeface="Arial" panose="020B0604020202020204" pitchFamily="34" charset="0"/>
                        <a:ea typeface="Segoe UI" panose="020B0502040204020203" pitchFamily="34" charset="0"/>
                        <a:cs typeface="Arial" panose="020B0604020202020204" pitchFamily="34" charset="0"/>
                      </a:endParaRPr>
                    </a:p>
                  </a:txBody>
                  <a:tcPr marL="0" marR="0" marT="0" marB="0" anchor="ctr"/>
                </a:tc>
                <a:tc>
                  <a:txBody>
                    <a:bodyPr/>
                    <a:lstStyle/>
                    <a:p>
                      <a:pPr marL="85090" marR="364490" algn="l">
                        <a:lnSpc>
                          <a:spcPts val="1260"/>
                        </a:lnSpc>
                        <a:spcBef>
                          <a:spcPts val="330"/>
                        </a:spcBef>
                        <a:spcAft>
                          <a:spcPts val="0"/>
                        </a:spcAft>
                      </a:pPr>
                      <a:r>
                        <a:rPr lang="fr-FR" sz="9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Sans objet pour le projet de rénovation du siège. </a:t>
                      </a:r>
                    </a:p>
                  </a:txBody>
                  <a:tcPr marL="0" marR="0" marT="0" marB="0" anchor="ctr"/>
                </a:tc>
                <a:extLst>
                  <a:ext uri="{0D108BD9-81ED-4DB2-BD59-A6C34878D82A}">
                    <a16:rowId xmlns:a16="http://schemas.microsoft.com/office/drawing/2014/main" val="740816143"/>
                  </a:ext>
                </a:extLst>
              </a:tr>
              <a:tr h="364919">
                <a:tc>
                  <a:txBody>
                    <a:bodyPr/>
                    <a:lstStyle/>
                    <a:p>
                      <a:pPr marL="85090" algn="just">
                        <a:spcBef>
                          <a:spcPts val="225"/>
                        </a:spcBef>
                        <a:spcAft>
                          <a:spcPts val="0"/>
                        </a:spcAft>
                      </a:pPr>
                      <a:r>
                        <a:rPr lang="fr-FR" sz="900" b="1" dirty="0">
                          <a:latin typeface="Arial" panose="020B0604020202020204" pitchFamily="34" charset="0"/>
                          <a:cs typeface="Arial" panose="020B0604020202020204" pitchFamily="34" charset="0"/>
                        </a:rPr>
                        <a:t>Article 10 </a:t>
                      </a:r>
                      <a:r>
                        <a:rPr lang="fr-FR" sz="900" dirty="0">
                          <a:latin typeface="Arial" panose="020B0604020202020204" pitchFamily="34" charset="0"/>
                          <a:cs typeface="Arial" panose="020B0604020202020204" pitchFamily="34" charset="0"/>
                        </a:rPr>
                        <a:t>- Hauteur maximale des constructions</a:t>
                      </a:r>
                      <a:endParaRPr lang="fr-FR" sz="9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tc>
                <a:tc>
                  <a:txBody>
                    <a:bodyPr/>
                    <a:lstStyle/>
                    <a:p>
                      <a:pPr marL="85090" algn="just">
                        <a:spcBef>
                          <a:spcPts val="205"/>
                        </a:spcBef>
                        <a:spcAft>
                          <a:spcPts val="0"/>
                        </a:spcAft>
                      </a:pPr>
                      <a:r>
                        <a:rPr lang="fr-FR" sz="900" dirty="0">
                          <a:latin typeface="Arial" panose="020B0604020202020204" pitchFamily="34" charset="0"/>
                          <a:cs typeface="Arial" panose="020B0604020202020204" pitchFamily="34" charset="0"/>
                        </a:rPr>
                        <a:t>La hauteur des constructions ne pourra excéder 15 m pour les toitures terrasse. Dans tous les cas de toiture en pente à 1 ou plusieurs versants ne pouvant pas dépasser 30°, la hauteur au faîtage ne pourra dépasser 18,50 m.</a:t>
                      </a:r>
                      <a:endParaRPr lang="fr-FR" sz="9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tc>
                <a:tc>
                  <a:txBody>
                    <a:bodyPr/>
                    <a:lstStyle/>
                    <a:p>
                      <a:pPr marL="85090" algn="just">
                        <a:spcBef>
                          <a:spcPts val="205"/>
                        </a:spcBef>
                        <a:spcAft>
                          <a:spcPts val="0"/>
                        </a:spcAft>
                      </a:pPr>
                      <a:r>
                        <a:rPr lang="fr-FR" sz="9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Les bâtiments sont limités à R+2 avec combles.</a:t>
                      </a:r>
                    </a:p>
                  </a:txBody>
                  <a:tcPr marL="0" marR="0" marT="0" marB="0" anchor="ctr"/>
                </a:tc>
                <a:extLst>
                  <a:ext uri="{0D108BD9-81ED-4DB2-BD59-A6C34878D82A}">
                    <a16:rowId xmlns:a16="http://schemas.microsoft.com/office/drawing/2014/main" val="328774617"/>
                  </a:ext>
                </a:extLst>
              </a:tr>
              <a:tr h="462191">
                <a:tc>
                  <a:txBody>
                    <a:bodyPr/>
                    <a:lstStyle/>
                    <a:p>
                      <a:pPr marL="85090" algn="just">
                        <a:spcBef>
                          <a:spcPts val="220"/>
                        </a:spcBef>
                        <a:spcAft>
                          <a:spcPts val="0"/>
                        </a:spcAft>
                      </a:pPr>
                      <a:r>
                        <a:rPr lang="fr-FR" sz="900" b="1" noProof="0" dirty="0">
                          <a:solidFill>
                            <a:schemeClr val="tx1"/>
                          </a:solidFill>
                          <a:effectLst/>
                          <a:latin typeface="Arial" panose="020B0604020202020204" pitchFamily="34" charset="0"/>
                          <a:ea typeface="+mn-ea"/>
                          <a:cs typeface="Arial" panose="020B0604020202020204" pitchFamily="34" charset="0"/>
                        </a:rPr>
                        <a:t>Article 20 </a:t>
                      </a:r>
                      <a:r>
                        <a:rPr lang="fr-FR" sz="900" b="0" noProof="0" dirty="0">
                          <a:solidFill>
                            <a:schemeClr val="tx1"/>
                          </a:solidFill>
                          <a:effectLst/>
                          <a:latin typeface="Arial" panose="020B0604020202020204" pitchFamily="34" charset="0"/>
                          <a:ea typeface="+mn-ea"/>
                          <a:cs typeface="Arial" panose="020B0604020202020204" pitchFamily="34" charset="0"/>
                        </a:rPr>
                        <a:t>des Généralités : Dérogation au règlement du PLUi pour l’isolation par l’extérieur, </a:t>
                      </a:r>
                    </a:p>
                    <a:p>
                      <a:pPr marL="85090" algn="just">
                        <a:spcBef>
                          <a:spcPts val="220"/>
                        </a:spcBef>
                        <a:spcAft>
                          <a:spcPts val="0"/>
                        </a:spcAft>
                      </a:pPr>
                      <a:r>
                        <a:rPr lang="fr-FR" sz="900" b="1" noProof="0" dirty="0">
                          <a:solidFill>
                            <a:schemeClr val="tx1"/>
                          </a:solidFill>
                          <a:effectLst/>
                          <a:latin typeface="Arial" panose="020B0604020202020204" pitchFamily="34" charset="0"/>
                          <a:ea typeface="+mn-ea"/>
                          <a:cs typeface="Arial" panose="020B0604020202020204" pitchFamily="34" charset="0"/>
                        </a:rPr>
                        <a:t>Article L152-5 du code  de l’urbanisme</a:t>
                      </a:r>
                    </a:p>
                  </a:txBody>
                  <a:tcPr marL="0" marR="0" marT="0" marB="0"/>
                </a:tc>
                <a:tc>
                  <a:txBody>
                    <a:bodyPr/>
                    <a:lstStyle/>
                    <a:p>
                      <a:pPr marL="85090" algn="just">
                        <a:spcBef>
                          <a:spcPts val="205"/>
                        </a:spcBef>
                        <a:spcAft>
                          <a:spcPts val="0"/>
                        </a:spcAft>
                      </a:pPr>
                      <a:r>
                        <a:rPr lang="fr-FR" sz="900" noProof="0" dirty="0">
                          <a:solidFill>
                            <a:schemeClr val="tx1"/>
                          </a:solidFill>
                          <a:effectLst/>
                          <a:latin typeface="Arial" panose="020B0604020202020204" pitchFamily="34" charset="0"/>
                          <a:ea typeface="+mn-ea"/>
                          <a:cs typeface="Arial" panose="020B0604020202020204" pitchFamily="34" charset="0"/>
                        </a:rPr>
                        <a:t>Autorisation de : L</a:t>
                      </a:r>
                      <a:r>
                        <a:rPr lang="fr-FR" sz="900" dirty="0">
                          <a:latin typeface="Arial" panose="020B0604020202020204" pitchFamily="34" charset="0"/>
                          <a:cs typeface="Arial" panose="020B0604020202020204" pitchFamily="34" charset="0"/>
                        </a:rPr>
                        <a:t>a mise en œuvre d'une isolation en saillie des façades des constructions existantes, ou par surélévation des toitures des constructions existantes, de dispositifs de protection contre le rayonnement solaire en saillie des façades, d'ombrières dotées de procédés de production d'énergies renouvelables situées sur des aires de stationnement.</a:t>
                      </a:r>
                      <a:endParaRPr lang="fr-FR" sz="900" noProof="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marL="85090" algn="just">
                        <a:spcBef>
                          <a:spcPts val="205"/>
                        </a:spcBef>
                        <a:spcAft>
                          <a:spcPts val="0"/>
                        </a:spcAft>
                      </a:pPr>
                      <a:r>
                        <a:rPr lang="fr-FR" sz="9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La rénovation du site pourra comprendre la mise en place d’une isolation par l’extérieur et de protections solaires en façade.</a:t>
                      </a:r>
                    </a:p>
                    <a:p>
                      <a:pPr marL="85090" algn="just">
                        <a:spcBef>
                          <a:spcPts val="205"/>
                        </a:spcBef>
                        <a:spcAft>
                          <a:spcPts val="0"/>
                        </a:spcAft>
                      </a:pPr>
                      <a:r>
                        <a:rPr lang="fr-FR" sz="9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Le parking peut recevoir des ombrières photovoltaïques.</a:t>
                      </a:r>
                    </a:p>
                  </a:txBody>
                  <a:tcPr marL="0" marR="0" marT="0" marB="0" anchor="ctr"/>
                </a:tc>
                <a:extLst>
                  <a:ext uri="{0D108BD9-81ED-4DB2-BD59-A6C34878D82A}">
                    <a16:rowId xmlns:a16="http://schemas.microsoft.com/office/drawing/2014/main" val="4062978537"/>
                  </a:ext>
                </a:extLst>
              </a:tr>
              <a:tr h="430504">
                <a:tc>
                  <a:txBody>
                    <a:bodyPr/>
                    <a:lstStyle/>
                    <a:p>
                      <a:pPr marL="85090" marR="170815" algn="just">
                        <a:lnSpc>
                          <a:spcPts val="1080"/>
                        </a:lnSpc>
                        <a:spcBef>
                          <a:spcPts val="330"/>
                        </a:spcBef>
                        <a:spcAft>
                          <a:spcPts val="0"/>
                        </a:spcAft>
                      </a:pPr>
                      <a:r>
                        <a:rPr lang="fr-FR" sz="900" b="1" noProof="0" dirty="0">
                          <a:solidFill>
                            <a:schemeClr val="tx1"/>
                          </a:solidFill>
                          <a:effectLst/>
                          <a:latin typeface="Arial" panose="020B0604020202020204" pitchFamily="34" charset="0"/>
                          <a:ea typeface="+mn-ea"/>
                          <a:cs typeface="Arial" panose="020B0604020202020204" pitchFamily="34" charset="0"/>
                        </a:rPr>
                        <a:t>Article 3 - </a:t>
                      </a:r>
                      <a:r>
                        <a:rPr lang="fr-FR" sz="900" b="0" noProof="0" dirty="0">
                          <a:solidFill>
                            <a:schemeClr val="tx1"/>
                          </a:solidFill>
                          <a:effectLst/>
                          <a:latin typeface="Arial" panose="020B0604020202020204" pitchFamily="34" charset="0"/>
                          <a:ea typeface="+mn-ea"/>
                          <a:cs typeface="Arial" panose="020B0604020202020204" pitchFamily="34" charset="0"/>
                        </a:rPr>
                        <a:t>Conditions</a:t>
                      </a:r>
                      <a:r>
                        <a:rPr lang="fr-FR" sz="900" dirty="0">
                          <a:latin typeface="Arial" panose="020B0604020202020204" pitchFamily="34" charset="0"/>
                          <a:cs typeface="Arial" panose="020B0604020202020204" pitchFamily="34" charset="0"/>
                        </a:rPr>
                        <a:t> de desserte des terrains par les voies publiques ou privées et d’accès aux voies ouvertes au public</a:t>
                      </a:r>
                      <a:endParaRPr lang="fr-FR" sz="900" b="1" noProof="0" dirty="0">
                        <a:solidFill>
                          <a:schemeClr val="tx1"/>
                        </a:solidFill>
                        <a:effectLst/>
                        <a:latin typeface="Arial" panose="020B0604020202020204" pitchFamily="34" charset="0"/>
                        <a:ea typeface="+mn-ea"/>
                        <a:cs typeface="Arial" panose="020B0604020202020204" pitchFamily="34" charset="0"/>
                      </a:endParaRPr>
                    </a:p>
                  </a:txBody>
                  <a:tcPr marL="0" marR="0" marT="0" marB="0"/>
                </a:tc>
                <a:tc>
                  <a:txBody>
                    <a:bodyPr/>
                    <a:lstStyle/>
                    <a:p>
                      <a:pPr marL="85090" marR="106680" algn="just" defTabSz="914400" rtl="0" eaLnBrk="1" latinLnBrk="0" hangingPunct="1">
                        <a:lnSpc>
                          <a:spcPts val="1260"/>
                        </a:lnSpc>
                        <a:spcBef>
                          <a:spcPts val="325"/>
                        </a:spcBef>
                        <a:spcAft>
                          <a:spcPts val="0"/>
                        </a:spcAft>
                      </a:pPr>
                      <a:r>
                        <a:rPr lang="fr-FR" sz="900" dirty="0">
                          <a:latin typeface="Arial" panose="020B0604020202020204" pitchFamily="34" charset="0"/>
                          <a:cs typeface="Arial" panose="020B0604020202020204" pitchFamily="34" charset="0"/>
                        </a:rPr>
                        <a:t>Sont autorisés les accès directs de tout lot sur les voies publiques de la zone.</a:t>
                      </a:r>
                      <a:endParaRPr lang="fr-FR" sz="900" b="0" kern="1200" noProof="0" dirty="0">
                        <a:solidFill>
                          <a:schemeClr val="tx1"/>
                        </a:solidFill>
                        <a:effectLst/>
                        <a:latin typeface="Arial" panose="020B0604020202020204" pitchFamily="34" charset="0"/>
                        <a:cs typeface="Arial" panose="020B0604020202020204" pitchFamily="34" charset="0"/>
                      </a:endParaRPr>
                    </a:p>
                  </a:txBody>
                  <a:tcPr marL="0" marR="0" marT="0" marB="0" anchor="ctr"/>
                </a:tc>
                <a:tc>
                  <a:txBody>
                    <a:bodyPr/>
                    <a:lstStyle/>
                    <a:p>
                      <a:pPr marL="85090" marR="106680" algn="just" defTabSz="914400" rtl="0" eaLnBrk="1" latinLnBrk="0" hangingPunct="1">
                        <a:lnSpc>
                          <a:spcPts val="1260"/>
                        </a:lnSpc>
                        <a:spcBef>
                          <a:spcPts val="325"/>
                        </a:spcBef>
                        <a:spcAft>
                          <a:spcPts val="0"/>
                        </a:spcAft>
                      </a:pPr>
                      <a:r>
                        <a:rPr lang="fr-FR" sz="900" b="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Pas de contrainte pour les accès sur le site.</a:t>
                      </a:r>
                    </a:p>
                  </a:txBody>
                  <a:tcPr marL="0" marR="0" marT="0" marB="0" anchor="ctr"/>
                </a:tc>
                <a:extLst>
                  <a:ext uri="{0D108BD9-81ED-4DB2-BD59-A6C34878D82A}">
                    <a16:rowId xmlns:a16="http://schemas.microsoft.com/office/drawing/2014/main" val="3413697376"/>
                  </a:ext>
                </a:extLst>
              </a:tr>
              <a:tr h="404086">
                <a:tc>
                  <a:txBody>
                    <a:bodyPr/>
                    <a:lstStyle/>
                    <a:p>
                      <a:pPr marL="85090" marR="170815" algn="just">
                        <a:lnSpc>
                          <a:spcPts val="1080"/>
                        </a:lnSpc>
                        <a:spcBef>
                          <a:spcPts val="330"/>
                        </a:spcBef>
                        <a:spcAft>
                          <a:spcPts val="0"/>
                        </a:spcAft>
                      </a:pPr>
                      <a:r>
                        <a:rPr lang="fr-FR" sz="900" b="1" dirty="0">
                          <a:latin typeface="Arial" panose="020B0604020202020204" pitchFamily="34" charset="0"/>
                          <a:cs typeface="Arial" panose="020B0604020202020204" pitchFamily="34" charset="0"/>
                        </a:rPr>
                        <a:t>Article 4 - </a:t>
                      </a:r>
                      <a:r>
                        <a:rPr lang="fr-FR" sz="900" dirty="0">
                          <a:latin typeface="Arial" panose="020B0604020202020204" pitchFamily="34" charset="0"/>
                          <a:cs typeface="Arial" panose="020B0604020202020204" pitchFamily="34" charset="0"/>
                        </a:rPr>
                        <a:t>Conditions de desserte des terrains par les réseaux publics</a:t>
                      </a:r>
                      <a:endParaRPr lang="fr-FR" sz="900" b="1" noProof="0" dirty="0">
                        <a:solidFill>
                          <a:schemeClr val="tx1"/>
                        </a:solidFill>
                        <a:effectLst/>
                        <a:latin typeface="Arial" panose="020B0604020202020204" pitchFamily="34" charset="0"/>
                        <a:ea typeface="+mn-ea"/>
                        <a:cs typeface="Arial" panose="020B0604020202020204" pitchFamily="34" charset="0"/>
                      </a:endParaRPr>
                    </a:p>
                  </a:txBody>
                  <a:tcPr marL="0" marR="0" marT="0" marB="0"/>
                </a:tc>
                <a:tc>
                  <a:txBody>
                    <a:bodyPr/>
                    <a:lstStyle/>
                    <a:p>
                      <a:pPr marL="85090" algn="l">
                        <a:spcBef>
                          <a:spcPts val="205"/>
                        </a:spcBef>
                        <a:spcAft>
                          <a:spcPts val="0"/>
                        </a:spcAft>
                      </a:pPr>
                      <a:r>
                        <a:rPr lang="fr-FR" sz="900" dirty="0">
                          <a:latin typeface="Arial" panose="020B0604020202020204" pitchFamily="34" charset="0"/>
                          <a:cs typeface="Arial" panose="020B0604020202020204" pitchFamily="34" charset="0"/>
                        </a:rPr>
                        <a:t>« Eaux pluviales : Dans la zone UZPO-B située sur Bailly Romainvilliers, il est nécessaire de mettre en place un pré traitement adapté à la surface de chaque aire de stationnement comprenant plus de 10 emplacements consistant en un abattement des pollutions de toutes natures par des systèmes simples de traitement (ne visant pas seulement les hydrocarbures). »</a:t>
                      </a:r>
                      <a:endParaRPr lang="fr-FR" sz="900" noProof="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marL="85090" algn="just">
                        <a:spcBef>
                          <a:spcPts val="205"/>
                        </a:spcBef>
                        <a:spcAft>
                          <a:spcPts val="0"/>
                        </a:spcAft>
                      </a:pPr>
                      <a:r>
                        <a:rPr lang="fr-FR" sz="900" noProof="0" dirty="0">
                          <a:solidFill>
                            <a:schemeClr val="tx1"/>
                          </a:solidFill>
                          <a:effectLst/>
                          <a:latin typeface="Arial" panose="020B0604020202020204" pitchFamily="34" charset="0"/>
                          <a:ea typeface="+mn-ea"/>
                          <a:cs typeface="Arial" panose="020B0604020202020204" pitchFamily="34" charset="0"/>
                        </a:rPr>
                        <a:t>Un traitement des EP peut être à rajouter.</a:t>
                      </a:r>
                    </a:p>
                  </a:txBody>
                  <a:tcPr marL="0" marR="0" marT="0" marB="0" anchor="ctr"/>
                </a:tc>
                <a:extLst>
                  <a:ext uri="{0D108BD9-81ED-4DB2-BD59-A6C34878D82A}">
                    <a16:rowId xmlns:a16="http://schemas.microsoft.com/office/drawing/2014/main" val="13390257"/>
                  </a:ext>
                </a:extLst>
              </a:tr>
              <a:tr h="202371">
                <a:tc>
                  <a:txBody>
                    <a:bodyPr/>
                    <a:lstStyle/>
                    <a:p>
                      <a:pPr marL="85090" marR="170815" algn="just">
                        <a:lnSpc>
                          <a:spcPts val="1080"/>
                        </a:lnSpc>
                        <a:spcBef>
                          <a:spcPts val="330"/>
                        </a:spcBef>
                        <a:spcAft>
                          <a:spcPts val="0"/>
                        </a:spcAft>
                      </a:pPr>
                      <a:r>
                        <a:rPr lang="fr-FR" sz="900" b="1" noProof="0" dirty="0">
                          <a:solidFill>
                            <a:schemeClr val="tx1"/>
                          </a:solidFill>
                          <a:effectLst/>
                          <a:latin typeface="Arial" panose="020B0604020202020204" pitchFamily="34" charset="0"/>
                          <a:ea typeface="+mn-ea"/>
                          <a:cs typeface="Arial" panose="020B0604020202020204" pitchFamily="34" charset="0"/>
                        </a:rPr>
                        <a:t>Article 9 - </a:t>
                      </a:r>
                      <a:r>
                        <a:rPr lang="fr-FR" sz="900" b="0" noProof="0" dirty="0">
                          <a:solidFill>
                            <a:schemeClr val="tx1"/>
                          </a:solidFill>
                          <a:effectLst/>
                          <a:latin typeface="Arial" panose="020B0604020202020204" pitchFamily="34" charset="0"/>
                          <a:ea typeface="+mn-ea"/>
                          <a:cs typeface="Arial" panose="020B0604020202020204" pitchFamily="34" charset="0"/>
                        </a:rPr>
                        <a:t>Emprise au sol des constructions </a:t>
                      </a:r>
                      <a:endParaRPr lang="fr-FR" sz="900" b="1" noProof="0" dirty="0">
                        <a:solidFill>
                          <a:schemeClr val="tx1"/>
                        </a:solidFill>
                        <a:effectLst/>
                        <a:latin typeface="Arial" panose="020B0604020202020204" pitchFamily="34" charset="0"/>
                        <a:ea typeface="+mn-ea"/>
                        <a:cs typeface="Arial" panose="020B0604020202020204" pitchFamily="34" charset="0"/>
                      </a:endParaRPr>
                    </a:p>
                  </a:txBody>
                  <a:tcPr marL="0" marR="0" marT="0" marB="0"/>
                </a:tc>
                <a:tc>
                  <a:txBody>
                    <a:bodyPr/>
                    <a:lstStyle/>
                    <a:p>
                      <a:pPr marL="85090" algn="just">
                        <a:spcBef>
                          <a:spcPts val="205"/>
                        </a:spcBef>
                        <a:spcAft>
                          <a:spcPts val="0"/>
                        </a:spcAft>
                      </a:pPr>
                      <a:r>
                        <a:rPr lang="fr-FR" sz="900" dirty="0">
                          <a:latin typeface="Arial" panose="020B0604020202020204" pitchFamily="34" charset="0"/>
                          <a:cs typeface="Arial" panose="020B0604020202020204" pitchFamily="34" charset="0"/>
                        </a:rPr>
                        <a:t>Il n’est pas fixé de règle. </a:t>
                      </a:r>
                      <a:endParaRPr lang="fr-FR" sz="900" noProof="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marL="85090" algn="just">
                        <a:spcBef>
                          <a:spcPts val="205"/>
                        </a:spcBef>
                        <a:spcAft>
                          <a:spcPts val="0"/>
                        </a:spcAft>
                      </a:pPr>
                      <a:r>
                        <a:rPr lang="fr-FR" sz="900" noProof="0" dirty="0">
                          <a:solidFill>
                            <a:schemeClr val="tx1"/>
                          </a:solidFill>
                          <a:effectLst/>
                          <a:latin typeface="Arial" panose="020B0604020202020204" pitchFamily="34" charset="0"/>
                          <a:ea typeface="+mn-ea"/>
                          <a:cs typeface="Arial" panose="020B0604020202020204" pitchFamily="34" charset="0"/>
                        </a:rPr>
                        <a:t>Pas de prescription d’emprise au sol.</a:t>
                      </a:r>
                    </a:p>
                  </a:txBody>
                  <a:tcPr marL="0" marR="0" marT="0" marB="0" anchor="ctr"/>
                </a:tc>
                <a:extLst>
                  <a:ext uri="{0D108BD9-81ED-4DB2-BD59-A6C34878D82A}">
                    <a16:rowId xmlns:a16="http://schemas.microsoft.com/office/drawing/2014/main" val="3677508293"/>
                  </a:ext>
                </a:extLst>
              </a:tr>
              <a:tr h="423675">
                <a:tc>
                  <a:txBody>
                    <a:bodyPr/>
                    <a:lstStyle/>
                    <a:p>
                      <a:pPr marL="85090" marR="170815" algn="just">
                        <a:lnSpc>
                          <a:spcPts val="1080"/>
                        </a:lnSpc>
                        <a:spcBef>
                          <a:spcPts val="330"/>
                        </a:spcBef>
                        <a:spcAft>
                          <a:spcPts val="0"/>
                        </a:spcAft>
                      </a:pPr>
                      <a:r>
                        <a:rPr lang="fr-FR" sz="900" b="1" dirty="0">
                          <a:latin typeface="Arial" panose="020B0604020202020204" pitchFamily="34" charset="0"/>
                          <a:cs typeface="Arial" panose="020B0604020202020204" pitchFamily="34" charset="0"/>
                        </a:rPr>
                        <a:t>Article 11</a:t>
                      </a:r>
                      <a:r>
                        <a:rPr lang="fr-FR" sz="900" dirty="0">
                          <a:latin typeface="Arial" panose="020B0604020202020204" pitchFamily="34" charset="0"/>
                          <a:cs typeface="Arial" panose="020B0604020202020204" pitchFamily="34" charset="0"/>
                        </a:rPr>
                        <a:t> - Aspect extérieur des constructions et aménagement de leurs abords</a:t>
                      </a:r>
                      <a:endParaRPr lang="fr-FR" sz="900" b="1" noProof="0" dirty="0">
                        <a:solidFill>
                          <a:schemeClr val="tx1"/>
                        </a:solidFill>
                        <a:effectLst/>
                        <a:latin typeface="Arial" panose="020B0604020202020204" pitchFamily="34" charset="0"/>
                        <a:ea typeface="+mn-ea"/>
                        <a:cs typeface="Arial" panose="020B0604020202020204" pitchFamily="34" charset="0"/>
                      </a:endParaRPr>
                    </a:p>
                  </a:txBody>
                  <a:tcPr marL="0" marR="0" marT="0" marB="0"/>
                </a:tc>
                <a:tc>
                  <a:txBody>
                    <a:bodyPr/>
                    <a:lstStyle/>
                    <a:p>
                      <a:pPr marL="85090" algn="l">
                        <a:spcBef>
                          <a:spcPts val="205"/>
                        </a:spcBef>
                        <a:spcAft>
                          <a:spcPts val="0"/>
                        </a:spcAft>
                      </a:pPr>
                      <a:r>
                        <a:rPr lang="fr-FR" sz="900" dirty="0">
                          <a:latin typeface="Arial" panose="020B0604020202020204" pitchFamily="34" charset="0"/>
                          <a:cs typeface="Arial" panose="020B0604020202020204" pitchFamily="34" charset="0"/>
                        </a:rPr>
                        <a:t>Simplicité de volume et unité de conception pour les bâtiments et les toitures. En cas de toiture à pente, celle-ci ne pourra être supérieure à 30 °. Il s’agira de préférence de clôtures perméables entre les propriétés (clôtures non aveugles entre les propriétés), passage libre pour petite faune. Clôtures selon constructions existantes</a:t>
                      </a:r>
                      <a:endParaRPr lang="fr-FR" sz="900" noProof="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marL="85090" marR="364490" algn="l">
                        <a:lnSpc>
                          <a:spcPts val="1260"/>
                        </a:lnSpc>
                        <a:spcBef>
                          <a:spcPts val="330"/>
                        </a:spcBef>
                        <a:spcAft>
                          <a:spcPts val="0"/>
                        </a:spcAft>
                      </a:pPr>
                      <a:r>
                        <a:rPr lang="fr-FR" sz="9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Sans objet pour le projet de rénovation du siège. </a:t>
                      </a:r>
                    </a:p>
                  </a:txBody>
                  <a:tcPr marL="0" marR="0" marT="0" marB="0" anchor="ctr"/>
                </a:tc>
                <a:extLst>
                  <a:ext uri="{0D108BD9-81ED-4DB2-BD59-A6C34878D82A}">
                    <a16:rowId xmlns:a16="http://schemas.microsoft.com/office/drawing/2014/main" val="3298564246"/>
                  </a:ext>
                </a:extLst>
              </a:tr>
              <a:tr h="414213">
                <a:tc>
                  <a:txBody>
                    <a:bodyPr/>
                    <a:lstStyle/>
                    <a:p>
                      <a:pPr marL="85090" marR="170815" algn="just">
                        <a:lnSpc>
                          <a:spcPts val="1080"/>
                        </a:lnSpc>
                        <a:spcBef>
                          <a:spcPts val="330"/>
                        </a:spcBef>
                        <a:spcAft>
                          <a:spcPts val="0"/>
                        </a:spcAft>
                      </a:pPr>
                      <a:r>
                        <a:rPr lang="fr-FR" sz="900" b="1" dirty="0">
                          <a:latin typeface="Arial" panose="020B0604020202020204" pitchFamily="34" charset="0"/>
                          <a:cs typeface="Arial" panose="020B0604020202020204" pitchFamily="34" charset="0"/>
                        </a:rPr>
                        <a:t>Article 12 </a:t>
                      </a:r>
                      <a:r>
                        <a:rPr lang="fr-FR" sz="900" dirty="0">
                          <a:latin typeface="Arial" panose="020B0604020202020204" pitchFamily="34" charset="0"/>
                          <a:cs typeface="Arial" panose="020B0604020202020204" pitchFamily="34" charset="0"/>
                        </a:rPr>
                        <a:t>- Obligations imposées aux constructeurs en matière de réalisation d’aires de stationnement</a:t>
                      </a:r>
                      <a:endParaRPr lang="fr-FR" sz="900" b="1" noProof="0" dirty="0">
                        <a:solidFill>
                          <a:schemeClr val="tx1"/>
                        </a:solidFill>
                        <a:effectLst/>
                        <a:latin typeface="Arial" panose="020B0604020202020204" pitchFamily="34" charset="0"/>
                        <a:ea typeface="+mn-ea"/>
                        <a:cs typeface="Arial" panose="020B0604020202020204" pitchFamily="34" charset="0"/>
                      </a:endParaRPr>
                    </a:p>
                  </a:txBody>
                  <a:tcPr marL="0" marR="0" marT="0" marB="0"/>
                </a:tc>
                <a:tc>
                  <a:txBody>
                    <a:bodyPr/>
                    <a:lstStyle/>
                    <a:p>
                      <a:pPr marL="85090" algn="just">
                        <a:spcBef>
                          <a:spcPts val="205"/>
                        </a:spcBef>
                        <a:spcAft>
                          <a:spcPts val="0"/>
                        </a:spcAft>
                      </a:pPr>
                      <a:endParaRPr lang="fr-FR" sz="900" noProof="0" dirty="0">
                        <a:solidFill>
                          <a:schemeClr val="tx1"/>
                        </a:solidFill>
                        <a:effectLst/>
                        <a:highlight>
                          <a:srgbClr val="FFFF00"/>
                        </a:highlight>
                        <a:latin typeface="Arial" panose="020B0604020202020204" pitchFamily="34" charset="0"/>
                        <a:ea typeface="+mn-ea"/>
                        <a:cs typeface="Arial" panose="020B0604020202020204" pitchFamily="34" charset="0"/>
                      </a:endParaRPr>
                    </a:p>
                  </a:txBody>
                  <a:tcPr marL="0" marR="0" marT="0" marB="0" anchor="ctr"/>
                </a:tc>
                <a:tc>
                  <a:txBody>
                    <a:bodyPr/>
                    <a:lstStyle/>
                    <a:p>
                      <a:pPr marL="85090" marR="0" lvl="0" indent="0" algn="just" defTabSz="914400" rtl="0" eaLnBrk="1" fontAlgn="auto" latinLnBrk="0" hangingPunct="1">
                        <a:lnSpc>
                          <a:spcPct val="100000"/>
                        </a:lnSpc>
                        <a:spcBef>
                          <a:spcPts val="205"/>
                        </a:spcBef>
                        <a:spcAft>
                          <a:spcPts val="0"/>
                        </a:spcAft>
                        <a:buClrTx/>
                        <a:buSzTx/>
                        <a:buFontTx/>
                        <a:buNone/>
                        <a:tabLst/>
                        <a:defRPr/>
                      </a:pPr>
                      <a:r>
                        <a:rPr lang="fr-FR" sz="900" dirty="0">
                          <a:latin typeface="Arial" panose="020B0604020202020204" pitchFamily="34" charset="0"/>
                          <a:cs typeface="Arial" panose="020B0604020202020204" pitchFamily="34" charset="0"/>
                        </a:rPr>
                        <a:t>Pas de prescription sur la quantité de stationnement sur le site, même en cas d’augmentation de la capacité du bâtiment.</a:t>
                      </a:r>
                      <a:endParaRPr lang="fr-FR" sz="900" noProof="0" dirty="0">
                        <a:solidFill>
                          <a:schemeClr val="tx1"/>
                        </a:solidFill>
                        <a:effectLst/>
                        <a:highlight>
                          <a:srgbClr val="FFFF00"/>
                        </a:highlight>
                        <a:latin typeface="Arial" panose="020B0604020202020204" pitchFamily="34" charset="0"/>
                        <a:ea typeface="+mn-ea"/>
                        <a:cs typeface="Arial" panose="020B0604020202020204" pitchFamily="34" charset="0"/>
                      </a:endParaRPr>
                    </a:p>
                  </a:txBody>
                  <a:tcPr marL="0" marR="0" marT="0" marB="0" anchor="ctr"/>
                </a:tc>
                <a:extLst>
                  <a:ext uri="{0D108BD9-81ED-4DB2-BD59-A6C34878D82A}">
                    <a16:rowId xmlns:a16="http://schemas.microsoft.com/office/drawing/2014/main" val="1115919981"/>
                  </a:ext>
                </a:extLst>
              </a:tr>
              <a:tr h="423675">
                <a:tc>
                  <a:txBody>
                    <a:bodyPr/>
                    <a:lstStyle/>
                    <a:p>
                      <a:pPr marL="85090" marR="170815" algn="just">
                        <a:lnSpc>
                          <a:spcPts val="1080"/>
                        </a:lnSpc>
                        <a:spcBef>
                          <a:spcPts val="330"/>
                        </a:spcBef>
                        <a:spcAft>
                          <a:spcPts val="0"/>
                        </a:spcAft>
                      </a:pPr>
                      <a:r>
                        <a:rPr lang="fr-FR" sz="900" b="1" dirty="0">
                          <a:latin typeface="Arial" panose="020B0604020202020204" pitchFamily="34" charset="0"/>
                          <a:cs typeface="Arial" panose="020B0604020202020204" pitchFamily="34" charset="0"/>
                        </a:rPr>
                        <a:t>Article 13 </a:t>
                      </a:r>
                      <a:r>
                        <a:rPr lang="fr-FR" sz="900" dirty="0">
                          <a:latin typeface="Arial" panose="020B0604020202020204" pitchFamily="34" charset="0"/>
                          <a:cs typeface="Arial" panose="020B0604020202020204" pitchFamily="34" charset="0"/>
                        </a:rPr>
                        <a:t>- Obligations imposées aux constructeurs en matière de réalisation d’espaces libres, d’aires de jeux et de loisirs et de plantations </a:t>
                      </a:r>
                      <a:endParaRPr lang="fr-FR" sz="900" b="1" noProof="0" dirty="0">
                        <a:solidFill>
                          <a:schemeClr val="tx1"/>
                        </a:solidFill>
                        <a:effectLst/>
                        <a:latin typeface="Arial" panose="020B0604020202020204" pitchFamily="34" charset="0"/>
                        <a:ea typeface="+mn-ea"/>
                        <a:cs typeface="Arial" panose="020B0604020202020204" pitchFamily="34" charset="0"/>
                      </a:endParaRPr>
                    </a:p>
                  </a:txBody>
                  <a:tcPr marL="0" marR="0" marT="0" marB="0"/>
                </a:tc>
                <a:tc>
                  <a:txBody>
                    <a:bodyPr/>
                    <a:lstStyle/>
                    <a:p>
                      <a:pPr marL="85090" algn="l">
                        <a:spcBef>
                          <a:spcPts val="205"/>
                        </a:spcBef>
                        <a:spcAft>
                          <a:spcPts val="0"/>
                        </a:spcAft>
                      </a:pPr>
                      <a:r>
                        <a:rPr lang="fr-FR" sz="900" dirty="0">
                          <a:latin typeface="Arial" panose="020B0604020202020204" pitchFamily="34" charset="0"/>
                          <a:cs typeface="Arial" panose="020B0604020202020204" pitchFamily="34" charset="0"/>
                        </a:rPr>
                        <a:t>Les espaces libres représenteront 20 % minimum de la surface de la parcelle et devront être traités en espaces verts.</a:t>
                      </a:r>
                      <a:endParaRPr lang="fr-FR" sz="900" noProof="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marL="85090" algn="just">
                        <a:spcBef>
                          <a:spcPts val="205"/>
                        </a:spcBef>
                        <a:spcAft>
                          <a:spcPts val="0"/>
                        </a:spcAft>
                      </a:pPr>
                      <a:r>
                        <a:rPr lang="fr-FR" sz="900" noProof="0" dirty="0">
                          <a:solidFill>
                            <a:schemeClr val="tx1"/>
                          </a:solidFill>
                          <a:effectLst/>
                          <a:latin typeface="Arial" panose="020B0604020202020204" pitchFamily="34" charset="0"/>
                          <a:ea typeface="+mn-ea"/>
                          <a:cs typeface="Arial" panose="020B0604020202020204" pitchFamily="34" charset="0"/>
                        </a:rPr>
                        <a:t>Surface du site non connue.</a:t>
                      </a:r>
                    </a:p>
                    <a:p>
                      <a:pPr marL="85090" algn="just">
                        <a:spcBef>
                          <a:spcPts val="205"/>
                        </a:spcBef>
                        <a:spcAft>
                          <a:spcPts val="0"/>
                        </a:spcAft>
                      </a:pPr>
                      <a:r>
                        <a:rPr lang="fr-FR" sz="900" b="1" noProof="0" dirty="0">
                          <a:solidFill>
                            <a:schemeClr val="tx1"/>
                          </a:solidFill>
                          <a:effectLst/>
                          <a:latin typeface="Arial" panose="020B0604020202020204" pitchFamily="34" charset="0"/>
                          <a:ea typeface="+mn-ea"/>
                          <a:cs typeface="Arial" panose="020B0604020202020204" pitchFamily="34" charset="0"/>
                        </a:rPr>
                        <a:t>A vérifier en cas de dépôt de permis de construire</a:t>
                      </a:r>
                    </a:p>
                  </a:txBody>
                  <a:tcPr marL="0" marR="0" marT="0" marB="0" anchor="ctr"/>
                </a:tc>
                <a:extLst>
                  <a:ext uri="{0D108BD9-81ED-4DB2-BD59-A6C34878D82A}">
                    <a16:rowId xmlns:a16="http://schemas.microsoft.com/office/drawing/2014/main" val="2796572132"/>
                  </a:ext>
                </a:extLst>
              </a:tr>
            </a:tbl>
          </a:graphicData>
        </a:graphic>
      </p:graphicFrame>
      <p:cxnSp>
        <p:nvCxnSpPr>
          <p:cNvPr id="4" name="Connecteur droit 3">
            <a:extLst>
              <a:ext uri="{FF2B5EF4-FFF2-40B4-BE49-F238E27FC236}">
                <a16:creationId xmlns:a16="http://schemas.microsoft.com/office/drawing/2014/main" id="{01D9BC8C-3DBA-4AFD-B42B-9D86E6E05000}"/>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5" name="ZoneTexte 4">
            <a:extLst>
              <a:ext uri="{FF2B5EF4-FFF2-40B4-BE49-F238E27FC236}">
                <a16:creationId xmlns:a16="http://schemas.microsoft.com/office/drawing/2014/main" id="{C1B07111-0899-F9FD-A8F5-2C9CDAEFEE64}"/>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Caractéristiques du site</a:t>
            </a:r>
          </a:p>
        </p:txBody>
      </p:sp>
      <p:sp>
        <p:nvSpPr>
          <p:cNvPr id="6" name="ZoneTexte 5">
            <a:extLst>
              <a:ext uri="{FF2B5EF4-FFF2-40B4-BE49-F238E27FC236}">
                <a16:creationId xmlns:a16="http://schemas.microsoft.com/office/drawing/2014/main" id="{9B38211B-FF79-B149-E23D-883E0D195CD1}"/>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PLUi</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F179F8D8-E4E9-DB00-D4E7-3E9FCA1828E6}"/>
              </a:ext>
            </a:extLst>
          </p:cNvPr>
          <p:cNvSpPr txBox="1"/>
          <p:nvPr/>
        </p:nvSpPr>
        <p:spPr>
          <a:xfrm>
            <a:off x="268448" y="1000462"/>
            <a:ext cx="11585196" cy="461665"/>
          </a:xfrm>
          <a:prstGeom prst="rect">
            <a:avLst/>
          </a:prstGeom>
          <a:noFill/>
        </p:spPr>
        <p:txBody>
          <a:bodyPr wrap="square" numCol="1" spcCol="360000" rtlCol="0">
            <a:spAutoFit/>
          </a:bodyPr>
          <a:lstStyle/>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L’urbanisme de la commune de Serris répondent à la réglementation du PLUi Val d’Europe Agglomération, approuvé le 7 juillet 2016. Le site étudié se trouve dans la ZAC Zone d’Aménagement Concerté) UZPO-B : ZAC du Prieuré Ouest, avec offre commerciale moins limitée que UZPO-A. Cette zone une vocation économique. </a:t>
            </a:r>
          </a:p>
        </p:txBody>
      </p:sp>
    </p:spTree>
    <p:extLst>
      <p:ext uri="{BB962C8B-B14F-4D97-AF65-F5344CB8AC3E}">
        <p14:creationId xmlns:p14="http://schemas.microsoft.com/office/powerpoint/2010/main" val="37067271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D769742-97EB-401D-9E30-9399EA960CD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470937B-9C0A-D6D3-73AF-7BFAFB5E8D34}"/>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p:cNvSpPr>
            <a:spLocks noGrp="1"/>
          </p:cNvSpPr>
          <p:nvPr>
            <p:ph type="sldNum" sz="quarter" idx="12"/>
          </p:nvPr>
        </p:nvSpPr>
        <p:spPr>
          <a:xfrm>
            <a:off x="12111579" y="6505047"/>
            <a:ext cx="639256" cy="365125"/>
          </a:xfrm>
        </p:spPr>
        <p:txBody>
          <a:bodyPr/>
          <a:lstStyle/>
          <a:p>
            <a:fld id="{C83083A5-E7E5-1A42-9F33-431CAC519282}" type="slidenum">
              <a:rPr lang="fr-FR" smtClean="0"/>
              <a:pPr/>
              <a:t>17</a:t>
            </a:fld>
            <a:endParaRPr lang="fr-FR" dirty="0"/>
          </a:p>
        </p:txBody>
      </p:sp>
      <p:sp>
        <p:nvSpPr>
          <p:cNvPr id="9" name="Google Shape;256;p34">
            <a:extLst>
              <a:ext uri="{FF2B5EF4-FFF2-40B4-BE49-F238E27FC236}">
                <a16:creationId xmlns:a16="http://schemas.microsoft.com/office/drawing/2014/main" id="{1AD9A2AE-7D8B-4206-8B9E-9387DB42BDA6}"/>
              </a:ext>
            </a:extLst>
          </p:cNvPr>
          <p:cNvSpPr txBox="1">
            <a:spLocks/>
          </p:cNvSpPr>
          <p:nvPr/>
        </p:nvSpPr>
        <p:spPr>
          <a:xfrm>
            <a:off x="3375558" y="3429000"/>
            <a:ext cx="7524149"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Fonctionnement du site</a:t>
            </a:r>
          </a:p>
        </p:txBody>
      </p:sp>
      <p:sp>
        <p:nvSpPr>
          <p:cNvPr id="11" name="Google Shape;258;p34">
            <a:extLst>
              <a:ext uri="{FF2B5EF4-FFF2-40B4-BE49-F238E27FC236}">
                <a16:creationId xmlns:a16="http://schemas.microsoft.com/office/drawing/2014/main" id="{EB41760C-7A9C-4516-B8D7-45BAC47337F6}"/>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04</a:t>
            </a:r>
          </a:p>
        </p:txBody>
      </p:sp>
    </p:spTree>
    <p:extLst>
      <p:ext uri="{BB962C8B-B14F-4D97-AF65-F5344CB8AC3E}">
        <p14:creationId xmlns:p14="http://schemas.microsoft.com/office/powerpoint/2010/main" val="3841252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576DE-F79D-1CE3-EF1F-7D80B03E062A}"/>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24663D-D135-1A22-E8A0-5DC21B82A157}"/>
              </a:ext>
            </a:extLst>
          </p:cNvPr>
          <p:cNvSpPr>
            <a:spLocks noGrp="1"/>
          </p:cNvSpPr>
          <p:nvPr>
            <p:ph type="sldNum" sz="quarter" idx="12"/>
          </p:nvPr>
        </p:nvSpPr>
        <p:spPr/>
        <p:txBody>
          <a:bodyPr/>
          <a:lstStyle/>
          <a:p>
            <a:fld id="{C83083A5-E7E5-1A42-9F33-431CAC519282}" type="slidenum">
              <a:rPr lang="fr-FR" smtClean="0"/>
              <a:pPr/>
              <a:t>18</a:t>
            </a:fld>
            <a:endParaRPr lang="fr-FR" dirty="0"/>
          </a:p>
        </p:txBody>
      </p:sp>
      <p:sp>
        <p:nvSpPr>
          <p:cNvPr id="7" name="ZoneTexte 6">
            <a:extLst>
              <a:ext uri="{FF2B5EF4-FFF2-40B4-BE49-F238E27FC236}">
                <a16:creationId xmlns:a16="http://schemas.microsoft.com/office/drawing/2014/main" id="{5524DB42-7370-0CBA-EA61-94F32E76CBF1}"/>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Synthèse des besoins - GENERAL</a:t>
            </a:r>
          </a:p>
        </p:txBody>
      </p:sp>
      <p:cxnSp>
        <p:nvCxnSpPr>
          <p:cNvPr id="8" name="Connecteur droit 7">
            <a:extLst>
              <a:ext uri="{FF2B5EF4-FFF2-40B4-BE49-F238E27FC236}">
                <a16:creationId xmlns:a16="http://schemas.microsoft.com/office/drawing/2014/main" id="{A352AB02-0325-BEAC-8C03-9267F220AB91}"/>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F7D39C01-2997-BEC9-54D0-7689619760F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20" name="Rectangle 17">
            <a:extLst>
              <a:ext uri="{FF2B5EF4-FFF2-40B4-BE49-F238E27FC236}">
                <a16:creationId xmlns:a16="http://schemas.microsoft.com/office/drawing/2014/main" id="{8B7A3294-F6BC-1F3C-B8AE-57170AA81049}"/>
              </a:ext>
            </a:extLst>
          </p:cNvPr>
          <p:cNvSpPr>
            <a:spLocks noChangeArrowheads="1"/>
          </p:cNvSpPr>
          <p:nvPr/>
        </p:nvSpPr>
        <p:spPr bwMode="auto">
          <a:xfrm>
            <a:off x="268448" y="799216"/>
            <a:ext cx="11581734" cy="6058784"/>
          </a:xfrm>
          <a:prstGeom prst="rect">
            <a:avLst/>
          </a:prstGeom>
          <a:noFill/>
        </p:spPr>
        <p:txBody>
          <a:bodyPr wrap="square" numCol="2" spcCol="360000" rtlCol="0">
            <a:noAutofit/>
          </a:bodyPr>
          <a:lstStyle/>
          <a:p>
            <a:pPr marL="171450" indent="-171450" algn="just">
              <a:buFont typeface="Arial" panose="020B0604020202020204" pitchFamily="34" charset="0"/>
              <a:buChar char="•"/>
            </a:pP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Classement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ERP de catégorie 3 et de type L (salles de réunions, de conférence, multimédia, etc.) avec une activité de type W (administration, banque, bureaux).</a:t>
            </a:r>
          </a:p>
          <a:p>
            <a:pPr algn="just"/>
            <a:endPar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marL="171450" indent="-171450" algn="just">
              <a:buFont typeface="Arial" panose="020B0604020202020204" pitchFamily="34" charset="0"/>
              <a:buChar char="•"/>
            </a:pP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Usagers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usagers du bâtiment sont : </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usagers de la CCI</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à la fois les collaborateurs de la CCI et ses visiteurs extérieurs (en particulier les entreprises reçues par la CCI). </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usagers des entreprises locataires</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des plateaux, à la fois leurs collaborateurs et leurs visiteurs extérieurs. </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locataires des espaces commercialisable</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s. Ils ne sont pas implantés sur le site mais louent certains espaces du RDC (espaces de réunions, espaces de restauration, etc.). </a:t>
            </a:r>
            <a:endPar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algn="just"/>
            <a:endPar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marL="171450" indent="-171450" algn="just">
              <a:buFont typeface="Arial" panose="020B0604020202020204" pitchFamily="34" charset="0"/>
              <a:buChar char="•"/>
            </a:pP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Capacités &amp; effectifs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L’effectif de la CCI sera de 96 collaborateurs.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L’effectif référence des entreprises locataires est de 138 collaborateurs (en considérant un ratio de 7m² SU par collaborateur).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La capacité d’accueil du public extérieur est de 460 personnes. </a:t>
            </a:r>
          </a:p>
          <a:p>
            <a:pPr algn="just"/>
            <a:endPar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marL="171450" indent="-171450" algn="just">
              <a:buFont typeface="Arial" panose="020B0604020202020204" pitchFamily="34" charset="0"/>
              <a:buChar char="•"/>
            </a:pP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Objectifs du projet de rénovation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La rénovation du siège de la CCI devra répondre à plusieurs objectifs :</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Concevoir une </a:t>
            </a: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véritable maison des entreprises</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en proposant des espaces qualitatifs et des services efficaces pour accueillir les entreprises extérieures. Ces espaces (espaces d’accueil, salles partenaires et de réunion, espaces de restauration, etc.) seront vivants et commercialisables.</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Déployer un </a:t>
            </a: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modèle économique </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qui repose sur la location des plateaux de bureaux dans les étages et d’espaces commercialisables au RDC (espaces de restauration, espaces de réunion, espaces sportifs, etc.). </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Proposer des </a:t>
            </a: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espaces de travail optimisés et adaptés </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à l’activité de la CCI, pour améliorer les conditions de travail et l’efficience et en favorisant les espaces de collaboration. </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Adapter les espaces à une culture de travail dynamique qui favorise la collaboration, l’innovation et l’adaptabilité, en mettant en place </a:t>
            </a: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un écosystème d’espaces adapté à la diversité des pratiques</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Aménager des </a:t>
            </a: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plateaux de bureaux attractifs </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qui seront loués à des entreprises. </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Prévoir des espaces </a:t>
            </a: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modulables et évolutifs </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pour faciliter d’éventuelles modifications d’aménagement et d’usage des espaces à terme. </a:t>
            </a:r>
          </a:p>
        </p:txBody>
      </p:sp>
      <p:graphicFrame>
        <p:nvGraphicFramePr>
          <p:cNvPr id="3" name="Tableau 2">
            <a:extLst>
              <a:ext uri="{FF2B5EF4-FFF2-40B4-BE49-F238E27FC236}">
                <a16:creationId xmlns:a16="http://schemas.microsoft.com/office/drawing/2014/main" id="{E617E212-6A11-B386-B720-CF6E5BC9AF31}"/>
              </a:ext>
            </a:extLst>
          </p:cNvPr>
          <p:cNvGraphicFramePr>
            <a:graphicFrameLocks noGrp="1"/>
          </p:cNvGraphicFramePr>
          <p:nvPr>
            <p:extLst>
              <p:ext uri="{D42A27DB-BD31-4B8C-83A1-F6EECF244321}">
                <p14:modId xmlns:p14="http://schemas.microsoft.com/office/powerpoint/2010/main" val="1738889358"/>
              </p:ext>
            </p:extLst>
          </p:nvPr>
        </p:nvGraphicFramePr>
        <p:xfrm>
          <a:off x="7042462" y="2177498"/>
          <a:ext cx="3930316" cy="4320171"/>
        </p:xfrm>
        <a:graphic>
          <a:graphicData uri="http://schemas.openxmlformats.org/drawingml/2006/table">
            <a:tbl>
              <a:tblPr/>
              <a:tblGrid>
                <a:gridCol w="2346755">
                  <a:extLst>
                    <a:ext uri="{9D8B030D-6E8A-4147-A177-3AD203B41FA5}">
                      <a16:colId xmlns:a16="http://schemas.microsoft.com/office/drawing/2014/main" val="854449273"/>
                    </a:ext>
                  </a:extLst>
                </a:gridCol>
                <a:gridCol w="1583561">
                  <a:extLst>
                    <a:ext uri="{9D8B030D-6E8A-4147-A177-3AD203B41FA5}">
                      <a16:colId xmlns:a16="http://schemas.microsoft.com/office/drawing/2014/main" val="1878273384"/>
                    </a:ext>
                  </a:extLst>
                </a:gridCol>
              </a:tblGrid>
              <a:tr h="0">
                <a:tc>
                  <a:txBody>
                    <a:bodyPr/>
                    <a:lstStyle/>
                    <a:p>
                      <a:pPr algn="ctr" fontAlgn="ctr"/>
                      <a:r>
                        <a:rPr lang="fr-FR" sz="1100" b="1" i="0" u="none" strike="noStrike" dirty="0">
                          <a:solidFill>
                            <a:srgbClr val="000000"/>
                          </a:solidFill>
                          <a:effectLst/>
                          <a:latin typeface="Aptos Narrow" panose="020B0004020202020204" pitchFamily="34" charset="0"/>
                        </a:rPr>
                        <a:t>Service de la CCI</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EA1D4"/>
                    </a:solidFill>
                  </a:tcPr>
                </a:tc>
                <a:tc>
                  <a:txBody>
                    <a:bodyPr/>
                    <a:lstStyle/>
                    <a:p>
                      <a:pPr algn="ctr" fontAlgn="ctr"/>
                      <a:r>
                        <a:rPr lang="fr-FR" sz="1100" b="1" i="0" u="none" strike="noStrike" dirty="0">
                          <a:solidFill>
                            <a:srgbClr val="000000"/>
                          </a:solidFill>
                          <a:effectLst/>
                          <a:latin typeface="Aptos Narrow" panose="020B0004020202020204" pitchFamily="34" charset="0"/>
                        </a:rPr>
                        <a:t>Effectif de la CCI</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EA1D4"/>
                    </a:solidFill>
                  </a:tcPr>
                </a:tc>
                <a:extLst>
                  <a:ext uri="{0D108BD9-81ED-4DB2-BD59-A6C34878D82A}">
                    <a16:rowId xmlns:a16="http://schemas.microsoft.com/office/drawing/2014/main" val="4036246444"/>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Présidence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rgbClr val="000000"/>
                          </a:solidFill>
                          <a:effectLst/>
                          <a:latin typeface="Aptos Narrow" panose="020B0004020202020204" pitchFamily="34" charset="0"/>
                        </a:rPr>
                        <a:t>1</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31502698"/>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Direction générale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rgbClr val="000000"/>
                          </a:solidFill>
                          <a:effectLst/>
                          <a:latin typeface="Aptos Narrow" panose="020B0004020202020204" pitchFamily="34" charset="0"/>
                        </a:rPr>
                        <a:t>6</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02053826"/>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Direction du développement commercial</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7</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08549285"/>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Point orientation apprentissage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3</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33083471"/>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Stratégie de territoire et transition écologique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6</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75511605"/>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Données et analyses territoriales</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8</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6237217"/>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Compétitivité et croissance des PME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14</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71416600"/>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Opérations – entreprises et territoires</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4</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5002112"/>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Formalités et appui juridique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7</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01249183"/>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Création et développement jeune entreprise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9</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72625483"/>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Formation continue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2</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29454216"/>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Juridique et conformité</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1</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5131839"/>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Ressources humaines</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4</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83824844"/>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Administration générale et performance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10</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78353068"/>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Hospitalité</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rgbClr val="000000"/>
                          </a:solidFill>
                          <a:effectLst/>
                          <a:latin typeface="Aptos Narrow" panose="020B0004020202020204" pitchFamily="34" charset="0"/>
                        </a:rPr>
                        <a:t>3</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59274531"/>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Immobilier</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rgbClr val="000000"/>
                          </a:solidFill>
                          <a:effectLst/>
                          <a:latin typeface="Aptos Narrow" panose="020B0004020202020204" pitchFamily="34" charset="0"/>
                        </a:rPr>
                        <a:t>2</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61601356"/>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Hygiène, sécurité et environnement</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rgbClr val="000000"/>
                          </a:solidFill>
                          <a:effectLst/>
                          <a:latin typeface="Aptos Narrow" panose="020B0004020202020204" pitchFamily="34" charset="0"/>
                        </a:rPr>
                        <a:t>1</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98685729"/>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Vie institutionnelle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3</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46312973"/>
                  </a:ext>
                </a:extLst>
              </a:tr>
              <a:tr h="171407">
                <a:tc>
                  <a:txBody>
                    <a:bodyPr/>
                    <a:lstStyle/>
                    <a:p>
                      <a:pPr algn="ctr" fontAlgn="ctr"/>
                      <a:r>
                        <a:rPr lang="fr-FR" sz="1100" b="1" i="0" u="none" strike="noStrike" dirty="0">
                          <a:solidFill>
                            <a:srgbClr val="000000"/>
                          </a:solidFill>
                          <a:effectLst/>
                          <a:latin typeface="Aptos Narrow" panose="020B0004020202020204" pitchFamily="34" charset="0"/>
                        </a:rPr>
                        <a:t>Marketing stratégique / </a:t>
                      </a:r>
                    </a:p>
                    <a:p>
                      <a:pPr algn="ctr" fontAlgn="ctr"/>
                      <a:r>
                        <a:rPr lang="fr-FR" sz="1100" b="1" i="0" u="none" strike="noStrike" dirty="0">
                          <a:solidFill>
                            <a:srgbClr val="000000"/>
                          </a:solidFill>
                          <a:effectLst/>
                          <a:latin typeface="Aptos Narrow" panose="020B0004020202020204" pitchFamily="34" charset="0"/>
                        </a:rPr>
                        <a:t>Communication digitale</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ctr" fontAlgn="ctr"/>
                      <a:r>
                        <a:rPr lang="fr-FR" sz="1100" b="0" i="0" u="none" strike="noStrike" dirty="0">
                          <a:solidFill>
                            <a:schemeClr val="tx1"/>
                          </a:solidFill>
                          <a:effectLst/>
                          <a:latin typeface="Aptos Narrow" panose="020B0004020202020204" pitchFamily="34" charset="0"/>
                        </a:rPr>
                        <a:t>5</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44355704"/>
                  </a:ext>
                </a:extLst>
              </a:tr>
              <a:tr h="147158">
                <a:tc>
                  <a:txBody>
                    <a:bodyPr/>
                    <a:lstStyle/>
                    <a:p>
                      <a:pPr algn="ctr" fontAlgn="ctr"/>
                      <a:r>
                        <a:rPr lang="fr-FR" sz="1100" b="1" i="0" u="none" strike="noStrike" dirty="0">
                          <a:solidFill>
                            <a:srgbClr val="000000"/>
                          </a:solidFill>
                          <a:effectLst/>
                          <a:latin typeface="Aptos Narrow" panose="020B0004020202020204" pitchFamily="34" charset="0"/>
                        </a:rPr>
                        <a:t>Total effectif de la CCI</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EA1D4"/>
                    </a:solidFill>
                  </a:tcPr>
                </a:tc>
                <a:tc>
                  <a:txBody>
                    <a:bodyPr/>
                    <a:lstStyle/>
                    <a:p>
                      <a:pPr algn="ctr" fontAlgn="ctr"/>
                      <a:r>
                        <a:rPr lang="fr-FR" sz="1100" b="0" i="0" u="none" strike="noStrike" dirty="0">
                          <a:solidFill>
                            <a:srgbClr val="000000"/>
                          </a:solidFill>
                          <a:effectLst/>
                          <a:latin typeface="Aptos Narrow" panose="020B0004020202020204" pitchFamily="34" charset="0"/>
                        </a:rPr>
                        <a:t>96</a:t>
                      </a:r>
                    </a:p>
                  </a:txBody>
                  <a:tcPr marL="6151" marR="6151" marT="61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EA1D4"/>
                    </a:solidFill>
                  </a:tcPr>
                </a:tc>
                <a:extLst>
                  <a:ext uri="{0D108BD9-81ED-4DB2-BD59-A6C34878D82A}">
                    <a16:rowId xmlns:a16="http://schemas.microsoft.com/office/drawing/2014/main" val="2229645256"/>
                  </a:ext>
                </a:extLst>
              </a:tr>
            </a:tbl>
          </a:graphicData>
        </a:graphic>
      </p:graphicFrame>
      <p:sp>
        <p:nvSpPr>
          <p:cNvPr id="5" name="ZoneTexte 4">
            <a:extLst>
              <a:ext uri="{FF2B5EF4-FFF2-40B4-BE49-F238E27FC236}">
                <a16:creationId xmlns:a16="http://schemas.microsoft.com/office/drawing/2014/main" id="{6286C2D8-508D-8CBE-8071-EDC92B475763}"/>
              </a:ext>
            </a:extLst>
          </p:cNvPr>
          <p:cNvSpPr txBox="1"/>
          <p:nvPr/>
        </p:nvSpPr>
        <p:spPr>
          <a:xfrm>
            <a:off x="7042460" y="6616573"/>
            <a:ext cx="3930317" cy="246221"/>
          </a:xfrm>
          <a:prstGeom prst="rect">
            <a:avLst/>
          </a:prstGeom>
          <a:noFill/>
        </p:spPr>
        <p:txBody>
          <a:bodyPr wrap="square" numCol="1" spcCol="360000" rtlCol="0">
            <a:spAutoFit/>
          </a:bodyPr>
          <a:lstStyle/>
          <a:p>
            <a:pPr algn="ctr"/>
            <a:r>
              <a:rPr lang="fr-FR" sz="1000" b="1" i="1" dirty="0">
                <a:solidFill>
                  <a:srgbClr val="000000"/>
                </a:solidFill>
                <a:latin typeface="Arial" panose="020B0604020202020204" pitchFamily="34" charset="0"/>
                <a:ea typeface="Open Sans" panose="020B0606030504020204" pitchFamily="34" charset="0"/>
                <a:cs typeface="Arial" panose="020B0604020202020204" pitchFamily="34" charset="0"/>
              </a:rPr>
              <a:t>Effectifs projetés de la CCI par services</a:t>
            </a:r>
          </a:p>
        </p:txBody>
      </p:sp>
    </p:spTree>
    <p:extLst>
      <p:ext uri="{BB962C8B-B14F-4D97-AF65-F5344CB8AC3E}">
        <p14:creationId xmlns:p14="http://schemas.microsoft.com/office/powerpoint/2010/main" val="982568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46B3B-9F7D-A1C9-E4BD-E74671DDE062}"/>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3DF68EC9-FAC3-0433-50F1-8A7126D0D960}"/>
              </a:ext>
            </a:extLst>
          </p:cNvPr>
          <p:cNvSpPr>
            <a:spLocks noGrp="1"/>
          </p:cNvSpPr>
          <p:nvPr>
            <p:ph type="sldNum" sz="quarter" idx="12"/>
          </p:nvPr>
        </p:nvSpPr>
        <p:spPr/>
        <p:txBody>
          <a:bodyPr/>
          <a:lstStyle/>
          <a:p>
            <a:fld id="{C83083A5-E7E5-1A42-9F33-431CAC519282}" type="slidenum">
              <a:rPr lang="fr-FR" smtClean="0"/>
              <a:pPr/>
              <a:t>19</a:t>
            </a:fld>
            <a:endParaRPr lang="fr-FR" dirty="0"/>
          </a:p>
        </p:txBody>
      </p:sp>
      <p:sp>
        <p:nvSpPr>
          <p:cNvPr id="7" name="ZoneTexte 6">
            <a:extLst>
              <a:ext uri="{FF2B5EF4-FFF2-40B4-BE49-F238E27FC236}">
                <a16:creationId xmlns:a16="http://schemas.microsoft.com/office/drawing/2014/main" id="{03EE37CA-77BB-9DD4-DDEB-4422FBFAB600}"/>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Synthèse des besoins - GENERAL</a:t>
            </a:r>
          </a:p>
        </p:txBody>
      </p:sp>
      <p:cxnSp>
        <p:nvCxnSpPr>
          <p:cNvPr id="8" name="Connecteur droit 7">
            <a:extLst>
              <a:ext uri="{FF2B5EF4-FFF2-40B4-BE49-F238E27FC236}">
                <a16:creationId xmlns:a16="http://schemas.microsoft.com/office/drawing/2014/main" id="{BE7CAD60-E819-1CD6-B349-96465CE5A44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C0385EE8-646B-7B9B-3EF1-85582C85C41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20" name="Rectangle 17">
            <a:extLst>
              <a:ext uri="{FF2B5EF4-FFF2-40B4-BE49-F238E27FC236}">
                <a16:creationId xmlns:a16="http://schemas.microsoft.com/office/drawing/2014/main" id="{102A04EE-55A9-7981-88DA-6A29C9DC5B9D}"/>
              </a:ext>
            </a:extLst>
          </p:cNvPr>
          <p:cNvSpPr>
            <a:spLocks noChangeArrowheads="1"/>
          </p:cNvSpPr>
          <p:nvPr/>
        </p:nvSpPr>
        <p:spPr bwMode="auto">
          <a:xfrm>
            <a:off x="268448" y="799216"/>
            <a:ext cx="11581734" cy="5698453"/>
          </a:xfrm>
          <a:prstGeom prst="rect">
            <a:avLst/>
          </a:prstGeom>
          <a:noFill/>
        </p:spPr>
        <p:txBody>
          <a:bodyPr wrap="square" numCol="2" spcCol="360000" rtlCol="0">
            <a:noAutofit/>
          </a:bodyPr>
          <a:lstStyle/>
          <a:p>
            <a:pPr marL="171450" indent="-171450" algn="just">
              <a:buFont typeface="Arial" panose="020B0604020202020204" pitchFamily="34" charset="0"/>
              <a:buChar char="•"/>
            </a:pP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Image architecturale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L'image architecturale du siège rénové devra refléter le dynamisme, la vitalité et l’identité de la CCI. L'activité de la Chambre de Commerce et d'Industrie sera mise en avant de manière visible, que ce soit depuis les espaces publics extérieurs ou dans les espaces intérieurs.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espaces destinés à l'accueil des entreprises (tels que les espaces de réunion, les espaces d'accueil et les zones d'attente), devront être ouverts, lumineux et aérés, renforçant une impression de transparence et d'accessibilité.</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accès devront quant à eux être clairement identifiables et valorisés, facilitant l'orientation des visiteurs, notamment en provenance des stationnements.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Enfin, le volume de l’amphithéâtre, aujourd’hui situé en rez-de-chaussée, sera intégré harmonieusement à l’ensemble du bâtiment.</a:t>
            </a:r>
          </a:p>
          <a:p>
            <a:pPr algn="just"/>
            <a:endPar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marL="171450" indent="-171450" algn="just">
              <a:buFont typeface="Arial" panose="020B0604020202020204" pitchFamily="34" charset="0"/>
              <a:buChar char="•"/>
            </a:pP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Grandes entités et fonctionnements :</a:t>
            </a:r>
          </a:p>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bâtiment accueillera plusieurs entités :</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b="1" u="sng" dirty="0">
                <a:solidFill>
                  <a:srgbClr val="000000"/>
                </a:solidFill>
                <a:latin typeface="Arial" panose="020B0604020202020204" pitchFamily="34" charset="0"/>
                <a:ea typeface="Open Sans" panose="020B0606030504020204" pitchFamily="34" charset="0"/>
                <a:cs typeface="Arial" panose="020B0604020202020204" pitchFamily="34" charset="0"/>
              </a:rPr>
              <a:t>espaces communs</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à la CCI et aux entreprises locatrices. Ces espaces devront être localisés au RDC et seront commercialisables. Il s’agit : </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D’un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accueil</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desservant l’ensemble des espaces communs au RDC ainsi que les locaux de la CCI et ceux des entreprises locatrices dans les étages. </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espaces de restauration</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 Workcafé, espace VIP – salle des élus, office. </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espaces de réunion</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 salles de réunions de petites et moyennes tailles, modulables pour s’adapter à des besoins ponctuels de grandes surfaces. Amphithéâtre. </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espaces sportifs</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 salle de sport et vestiaires douches.</a:t>
            </a:r>
          </a:p>
          <a:p>
            <a:pPr lvl="1" algn="just"/>
            <a:r>
              <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rPr>
              <a:t> </a:t>
            </a: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b="1" u="sng" dirty="0">
                <a:solidFill>
                  <a:srgbClr val="000000"/>
                </a:solidFill>
                <a:latin typeface="Arial" panose="020B0604020202020204" pitchFamily="34" charset="0"/>
                <a:ea typeface="Open Sans" panose="020B0606030504020204" pitchFamily="34" charset="0"/>
                <a:cs typeface="Arial" panose="020B0604020202020204" pitchFamily="34" charset="0"/>
              </a:rPr>
              <a:t>locaux propres à la CCI </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espaces de travail CCI</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 bureaux partagés, bureaux individuels, stockages, etc. Ils seront regroupés par services et proximité fonctionnelles. </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espaces collaboratifs CCI</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 salles de réunion 2 à 10p. </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espaces supports et détente CCI</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 casiers, reprographie, serveur, local syndical, salle de repos, etc. </a:t>
            </a:r>
          </a:p>
          <a:p>
            <a:pPr lvl="1" algn="just"/>
            <a:endPar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b="1" u="sng" dirty="0">
                <a:solidFill>
                  <a:srgbClr val="000000"/>
                </a:solidFill>
                <a:latin typeface="Arial" panose="020B0604020202020204" pitchFamily="34" charset="0"/>
                <a:ea typeface="Open Sans" panose="020B0606030504020204" pitchFamily="34" charset="0"/>
                <a:cs typeface="Arial" panose="020B0604020202020204" pitchFamily="34" charset="0"/>
              </a:rPr>
              <a:t>locaux propres aux entreprises locatrices</a:t>
            </a:r>
            <a:r>
              <a:rPr lang="fr-FR" alt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 </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bureaux du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locataire 1 (GDE)</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bureaux du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locataire 2 (INSM)</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a:t>
            </a:r>
          </a:p>
          <a:p>
            <a:pPr marL="628650" lvl="1"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plateaux de location</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livrés en brut. </a:t>
            </a:r>
          </a:p>
          <a:p>
            <a:pPr lvl="1" algn="just"/>
            <a:endPar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locaux techniques et supports</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notamment les sanitaires, répartis judicieusement dans l’ensemble du bâtiment. </a:t>
            </a:r>
          </a:p>
          <a:p>
            <a:pPr marL="171450" indent="-171450" algn="just">
              <a:buFontTx/>
              <a:buChar char="-"/>
            </a:pPr>
            <a:endParaRPr lang="fr-FR" alt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marL="171450" indent="-171450" algn="just">
              <a:buFontTx/>
              <a:buChar char="-"/>
            </a:pP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Des </a:t>
            </a:r>
            <a:r>
              <a:rPr lang="fr-FR" altLang="fr-FR" sz="1200" u="sng" dirty="0">
                <a:solidFill>
                  <a:srgbClr val="000000"/>
                </a:solidFill>
                <a:latin typeface="Arial" panose="020B0604020202020204" pitchFamily="34" charset="0"/>
                <a:ea typeface="Open Sans" panose="020B0606030504020204" pitchFamily="34" charset="0"/>
                <a:cs typeface="Arial" panose="020B0604020202020204" pitchFamily="34" charset="0"/>
              </a:rPr>
              <a:t>espaces extérieurs </a:t>
            </a:r>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 dépose minute, parvis nord, parvis sud, terrasse restauration, terrasse détente, espace fumeurs, terrasses accessibles dans les étages, abris vélos-motos sécurisé et stationnements. </a:t>
            </a:r>
          </a:p>
        </p:txBody>
      </p:sp>
    </p:spTree>
    <p:extLst>
      <p:ext uri="{BB962C8B-B14F-4D97-AF65-F5344CB8AC3E}">
        <p14:creationId xmlns:p14="http://schemas.microsoft.com/office/powerpoint/2010/main" val="501646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938CD0B4-C09C-4E59-877A-233BB6BA3B6F}"/>
              </a:ext>
            </a:extLst>
          </p:cNvPr>
          <p:cNvPicPr>
            <a:picLocks noChangeAspect="1"/>
          </p:cNvPicPr>
          <p:nvPr/>
        </p:nvPicPr>
        <p:blipFill rotWithShape="1">
          <a:blip r:embed="rId3">
            <a:grayscl/>
          </a:blip>
          <a:srcRect l="18036" r="17743"/>
          <a:stretch/>
        </p:blipFill>
        <p:spPr>
          <a:xfrm>
            <a:off x="0" y="0"/>
            <a:ext cx="5881036" cy="6868084"/>
          </a:xfrm>
          <a:prstGeom prst="rect">
            <a:avLst/>
          </a:prstGeom>
          <a:noFill/>
        </p:spPr>
      </p:pic>
      <p:sp>
        <p:nvSpPr>
          <p:cNvPr id="2" name="Espace réservé du numéro de diapositive 1"/>
          <p:cNvSpPr>
            <a:spLocks noGrp="1"/>
          </p:cNvSpPr>
          <p:nvPr>
            <p:ph type="sldNum" sz="quarter" idx="12"/>
          </p:nvPr>
        </p:nvSpPr>
        <p:spPr/>
        <p:txBody>
          <a:bodyPr/>
          <a:lstStyle/>
          <a:p>
            <a:fld id="{C83083A5-E7E5-1A42-9F33-431CAC519282}" type="slidenum">
              <a:rPr lang="fr-FR" smtClean="0"/>
              <a:pPr/>
              <a:t>2</a:t>
            </a:fld>
            <a:endParaRPr lang="fr-FR" dirty="0"/>
          </a:p>
        </p:txBody>
      </p:sp>
      <p:sp>
        <p:nvSpPr>
          <p:cNvPr id="22" name="ZoneTexte 21">
            <a:extLst>
              <a:ext uri="{FF2B5EF4-FFF2-40B4-BE49-F238E27FC236}">
                <a16:creationId xmlns:a16="http://schemas.microsoft.com/office/drawing/2014/main" id="{4CBE3601-6ACF-4BAF-9273-07FD25CF4B12}"/>
              </a:ext>
            </a:extLst>
          </p:cNvPr>
          <p:cNvSpPr txBox="1"/>
          <p:nvPr/>
        </p:nvSpPr>
        <p:spPr>
          <a:xfrm>
            <a:off x="6015789" y="187075"/>
            <a:ext cx="6176211" cy="3370153"/>
          </a:xfrm>
          <a:prstGeom prst="rect">
            <a:avLst/>
          </a:prstGeom>
          <a:noFill/>
        </p:spPr>
        <p:txBody>
          <a:bodyPr wrap="square" numCol="1" spcCol="360000" rtlCol="0">
            <a:spAutoFit/>
          </a:bodyPr>
          <a:lstStyle/>
          <a:p>
            <a:pPr algn="just"/>
            <a:r>
              <a:rPr lang="fr-FR" sz="3600" b="1" dirty="0">
                <a:latin typeface="Arial" panose="020B0604020202020204" pitchFamily="34" charset="0"/>
                <a:ea typeface="Open Sans" panose="020B0606030504020204" pitchFamily="34" charset="0"/>
                <a:cs typeface="Arial" panose="020B0604020202020204" pitchFamily="34" charset="0"/>
              </a:rPr>
              <a:t>SOMMAIRE</a:t>
            </a:r>
            <a:endParaRPr lang="fr-FR" sz="1100" b="1" dirty="0">
              <a:latin typeface="Arial" panose="020B0604020202020204" pitchFamily="34" charset="0"/>
              <a:ea typeface="Open Sans" panose="020B0606030504020204" pitchFamily="34" charset="0"/>
              <a:cs typeface="Arial" panose="020B0604020202020204" pitchFamily="34" charset="0"/>
            </a:endParaRPr>
          </a:p>
          <a:p>
            <a:pPr algn="just"/>
            <a:endParaRPr lang="fr-FR" sz="1100" b="1" dirty="0">
              <a:latin typeface="Arial" panose="020B0604020202020204" pitchFamily="34" charset="0"/>
              <a:ea typeface="Open Sans" panose="020B0606030504020204" pitchFamily="34" charset="0"/>
              <a:cs typeface="Arial" panose="020B0604020202020204" pitchFamily="34" charset="0"/>
            </a:endParaRPr>
          </a:p>
          <a:p>
            <a:pPr marL="457200" indent="-457200">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Préambule					p.3</a:t>
            </a:r>
          </a:p>
          <a:p>
            <a:pPr marL="457200" indent="-457200">
              <a:buFont typeface="+mj-lt"/>
              <a:buAutoNum type="arabicPeriod"/>
            </a:pPr>
            <a:endParaRPr lang="fr-FR" sz="1400" dirty="0">
              <a:latin typeface="Arial" panose="020B0604020202020204" pitchFamily="34" charset="0"/>
              <a:ea typeface="Open Sans" panose="020B0606030504020204" pitchFamily="34" charset="0"/>
              <a:cs typeface="Arial" panose="020B0604020202020204" pitchFamily="34" charset="0"/>
            </a:endParaRPr>
          </a:p>
          <a:p>
            <a:pPr marL="457200" indent="-457200">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Contexte de l’opération				p.5</a:t>
            </a:r>
          </a:p>
          <a:p>
            <a:pPr marL="914400" lvl="1" indent="-457200" algn="just">
              <a:buFont typeface="+mj-lt"/>
              <a:buAutoNum type="alphaUcPeriod"/>
            </a:pPr>
            <a:r>
              <a:rPr lang="fr-FR" sz="1000" dirty="0">
                <a:latin typeface="Arial" panose="020B0604020202020204" pitchFamily="34" charset="0"/>
                <a:cs typeface="Arial" panose="020B0604020202020204" pitchFamily="34" charset="0"/>
              </a:rPr>
              <a:t>Contextes et objectifs du projet</a:t>
            </a:r>
          </a:p>
          <a:p>
            <a:pPr marL="914400" lvl="1" indent="-457200" algn="just">
              <a:buFont typeface="+mj-lt"/>
              <a:buAutoNum type="alphaUcPeriod"/>
            </a:pPr>
            <a:r>
              <a:rPr lang="fr-FR" sz="1000" dirty="0">
                <a:latin typeface="Arial" panose="020B0604020202020204" pitchFamily="34" charset="0"/>
                <a:cs typeface="Arial" panose="020B0604020202020204" pitchFamily="34" charset="0"/>
              </a:rPr>
              <a:t>Enjeux du projet</a:t>
            </a:r>
          </a:p>
          <a:p>
            <a:pPr algn="just"/>
            <a:endParaRPr lang="fr-FR" sz="1000" dirty="0">
              <a:latin typeface="Arial" panose="020B0604020202020204" pitchFamily="34" charset="0"/>
              <a:cs typeface="Arial" panose="020B0604020202020204" pitchFamily="34" charset="0"/>
            </a:endParaRPr>
          </a:p>
          <a:p>
            <a:pPr marL="457200" indent="-457200" algn="just">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Caractéristiques du site				p.8</a:t>
            </a:r>
          </a:p>
          <a:p>
            <a:pPr lvl="1" algn="just"/>
            <a:endParaRPr lang="fr-FR" sz="1400" dirty="0">
              <a:latin typeface="Arial" panose="020B0604020202020204" pitchFamily="34" charset="0"/>
              <a:ea typeface="Open Sans" panose="020B0606030504020204" pitchFamily="34" charset="0"/>
              <a:cs typeface="Arial" panose="020B0604020202020204" pitchFamily="34" charset="0"/>
            </a:endParaRPr>
          </a:p>
          <a:p>
            <a:pPr marL="457200" indent="-457200" algn="just">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Fonctionnement du site				P.17</a:t>
            </a:r>
          </a:p>
          <a:p>
            <a:pPr lvl="1" algn="just"/>
            <a:endParaRPr lang="fr-FR" sz="1000" dirty="0">
              <a:solidFill>
                <a:srgbClr val="FF0000"/>
              </a:solidFill>
              <a:latin typeface="Arial" panose="020B0604020202020204" pitchFamily="34" charset="0"/>
              <a:cs typeface="Arial" panose="020B0604020202020204" pitchFamily="34" charset="0"/>
            </a:endParaRPr>
          </a:p>
          <a:p>
            <a:pPr marL="457200" indent="-457200" algn="just">
              <a:buFont typeface="+mj-lt"/>
              <a:buAutoNum type="arabicPeriod"/>
            </a:pPr>
            <a:r>
              <a:rPr lang="fr-FR" sz="1400" dirty="0">
                <a:latin typeface="Arial" panose="020B0604020202020204" pitchFamily="34" charset="0"/>
                <a:cs typeface="Arial" panose="020B0604020202020204" pitchFamily="34" charset="0"/>
              </a:rPr>
              <a:t>Enveloppe financière et périmètre d’intervention</a:t>
            </a:r>
            <a:r>
              <a:rPr lang="fr-FR" sz="1400" dirty="0">
                <a:latin typeface="Arial" panose="020B0604020202020204" pitchFamily="34" charset="0"/>
                <a:ea typeface="Open Sans" panose="020B0606030504020204" pitchFamily="34" charset="0"/>
                <a:cs typeface="Arial" panose="020B0604020202020204" pitchFamily="34" charset="0"/>
              </a:rPr>
              <a:t>		P.47</a:t>
            </a:r>
          </a:p>
          <a:p>
            <a:pPr marL="457200" indent="-457200" algn="just">
              <a:buFont typeface="+mj-lt"/>
              <a:buAutoNum type="arabicPeriod"/>
            </a:pPr>
            <a:endParaRPr lang="fr-FR" sz="1400" dirty="0">
              <a:latin typeface="Arial" panose="020B0604020202020204" pitchFamily="34" charset="0"/>
              <a:ea typeface="Open Sans" panose="020B0606030504020204" pitchFamily="34" charset="0"/>
              <a:cs typeface="Arial" panose="020B0604020202020204" pitchFamily="34" charset="0"/>
            </a:endParaRPr>
          </a:p>
          <a:p>
            <a:pPr marL="457200" indent="-457200" algn="just">
              <a:buFont typeface="+mj-lt"/>
              <a:buAutoNum type="arabicPeriod"/>
            </a:pPr>
            <a:r>
              <a:rPr lang="fr-FR" sz="1400" dirty="0">
                <a:latin typeface="Arial" panose="020B0604020202020204" pitchFamily="34" charset="0"/>
                <a:ea typeface="Open Sans" panose="020B0606030504020204" pitchFamily="34" charset="0"/>
                <a:cs typeface="Arial" panose="020B0604020202020204" pitchFamily="34" charset="0"/>
              </a:rPr>
              <a:t>Planning					P.49</a:t>
            </a:r>
            <a:endParaRPr lang="fr-FR"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4623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A883E-34E4-8F0B-22DA-CE8394CEA0D2}"/>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5F87C825-F9D5-86C6-5098-E37F5436502A}"/>
              </a:ext>
            </a:extLst>
          </p:cNvPr>
          <p:cNvSpPr>
            <a:spLocks noGrp="1"/>
          </p:cNvSpPr>
          <p:nvPr>
            <p:ph type="sldNum" sz="quarter" idx="12"/>
          </p:nvPr>
        </p:nvSpPr>
        <p:spPr/>
        <p:txBody>
          <a:bodyPr/>
          <a:lstStyle/>
          <a:p>
            <a:fld id="{C83083A5-E7E5-1A42-9F33-431CAC519282}" type="slidenum">
              <a:rPr lang="fr-FR" smtClean="0"/>
              <a:pPr/>
              <a:t>20</a:t>
            </a:fld>
            <a:endParaRPr lang="fr-FR" dirty="0"/>
          </a:p>
        </p:txBody>
      </p:sp>
      <p:sp>
        <p:nvSpPr>
          <p:cNvPr id="7" name="ZoneTexte 6">
            <a:extLst>
              <a:ext uri="{FF2B5EF4-FFF2-40B4-BE49-F238E27FC236}">
                <a16:creationId xmlns:a16="http://schemas.microsoft.com/office/drawing/2014/main" id="{1B5FFB33-9F44-3DB8-7109-17295D320392}"/>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Fonctionnement général</a:t>
            </a:r>
          </a:p>
        </p:txBody>
      </p:sp>
      <p:cxnSp>
        <p:nvCxnSpPr>
          <p:cNvPr id="8" name="Connecteur droit 7">
            <a:extLst>
              <a:ext uri="{FF2B5EF4-FFF2-40B4-BE49-F238E27FC236}">
                <a16:creationId xmlns:a16="http://schemas.microsoft.com/office/drawing/2014/main" id="{078FCCD2-DBB3-B15D-8945-9D6EF2255E15}"/>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8E2E4EBB-D854-3DD2-737F-C30F51D1559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D4999DDD-8826-64CF-5BB7-A7EEA5EF17EF}"/>
              </a:ext>
            </a:extLst>
          </p:cNvPr>
          <p:cNvSpPr txBox="1"/>
          <p:nvPr/>
        </p:nvSpPr>
        <p:spPr>
          <a:xfrm>
            <a:off x="264987" y="1055078"/>
            <a:ext cx="11585195" cy="5368678"/>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r>
              <a:rPr lang="fr-FR" dirty="0">
                <a:latin typeface="Arial" panose="020B0604020202020204" pitchFamily="34" charset="0"/>
                <a:cs typeface="Arial" panose="020B0604020202020204" pitchFamily="34" charset="0"/>
              </a:rPr>
              <a:t>Le schéma général définit les rapports entre les grands ensembles fonctionnels et les proximités entre les espaces, tels qu’ils sont présentés dans le tableau des surfaces. C’est un diagramme ne constituant en rien une indication de plan architectural. </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L’ensemble des services aux entreprises, incluant les espaces d’accueil, de restauration, les espaces de réunion, ainsi que les espaces sportifs et certains extérieurs, seront implantés au rez-de-chaussée et facilement accessibles depuis le hall d’accueil central. Une attention particulière sera portée à la proximité immédiate des espaces de restauration et des espaces sportifs par rapport à l’accueil. L’aménagement du rez-de-chaussée privilégiera une configuration ouverte et aérée, favorisant la transparence et la visibilité des différents services.</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Les locaux dédiés à la CCI seront organisés de manière cohérente sur les niveaux R+1 et R+2 de l’aile A et du corps central, afin d’optimiser le fonctionnement interne de la chambre. Les directions et services de la CCI ayant des besoins de proximité seront implantés à proximité les uns des autres, tandis que les espaces collaboratifs, supports et de détente seront répartis stratégiquement entre les étages. Le cloisonnement des locaux sera minimal, et les circulations bénéficieront autant que possible de lumière naturelle, afin de créer un environnement de travail agréable et fonctionnel.</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Les locaux des entreprises locataires occuperont les niveaux R+1 et R+2 de l’aile B. Les espaces de travail des locataires 1 et 2 seront judicieusement situés de manière à optimiser les flux, sans diviser les espaces alloués aux plateaux de location et à la CCI.</a:t>
            </a:r>
          </a:p>
          <a:p>
            <a:endParaRPr lang="fr-FR" dirty="0">
              <a:highlight>
                <a:srgbClr val="FFFF00"/>
              </a:highlight>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DE1CCF33-ED10-7ED3-4829-5CE456BA0836}"/>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Schéma fonctionnel général </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19116198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C83083A5-E7E5-1A42-9F33-431CAC519282}" type="slidenum">
              <a:rPr lang="fr-FR" smtClean="0"/>
              <a:pPr/>
              <a:t>21</a:t>
            </a:fld>
            <a:endParaRPr lang="fr-FR" dirty="0"/>
          </a:p>
        </p:txBody>
      </p:sp>
      <p:sp>
        <p:nvSpPr>
          <p:cNvPr id="7" name="ZoneTexte 6">
            <a:extLst>
              <a:ext uri="{FF2B5EF4-FFF2-40B4-BE49-F238E27FC236}">
                <a16:creationId xmlns:a16="http://schemas.microsoft.com/office/drawing/2014/main" id="{99F4598F-AC16-45DF-9982-AAB8F19F4A5F}"/>
              </a:ext>
            </a:extLst>
          </p:cNvPr>
          <p:cNvSpPr txBox="1"/>
          <p:nvPr/>
        </p:nvSpPr>
        <p:spPr>
          <a:xfrm>
            <a:off x="159600" y="141154"/>
            <a:ext cx="7085641"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Fonctionnement général</a:t>
            </a:r>
          </a:p>
        </p:txBody>
      </p:sp>
      <p:cxnSp>
        <p:nvCxnSpPr>
          <p:cNvPr id="8" name="Connecteur droit 7">
            <a:extLst>
              <a:ext uri="{FF2B5EF4-FFF2-40B4-BE49-F238E27FC236}">
                <a16:creationId xmlns:a16="http://schemas.microsoft.com/office/drawing/2014/main" id="{D7774C98-8E8C-4527-B617-0CE76080756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93" name="Rectangle : coins arrondis 92">
            <a:extLst>
              <a:ext uri="{FF2B5EF4-FFF2-40B4-BE49-F238E27FC236}">
                <a16:creationId xmlns:a16="http://schemas.microsoft.com/office/drawing/2014/main" id="{4DA2D85D-26DD-65F0-8388-D5E1B040266C}"/>
              </a:ext>
            </a:extLst>
          </p:cNvPr>
          <p:cNvSpPr/>
          <p:nvPr/>
        </p:nvSpPr>
        <p:spPr>
          <a:xfrm>
            <a:off x="334511" y="1154381"/>
            <a:ext cx="9694545" cy="5090281"/>
          </a:xfrm>
          <a:prstGeom prst="roundRect">
            <a:avLst>
              <a:gd name="adj" fmla="val 0"/>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solidFill>
                <a:srgbClr val="C00000"/>
              </a:solidFill>
              <a:latin typeface="Arial Nova Cond" panose="020B0506020202020204" pitchFamily="34" charset="0"/>
            </a:endParaRPr>
          </a:p>
        </p:txBody>
      </p:sp>
      <p:sp>
        <p:nvSpPr>
          <p:cNvPr id="118" name="Rectangle : coins arrondis 117">
            <a:extLst>
              <a:ext uri="{FF2B5EF4-FFF2-40B4-BE49-F238E27FC236}">
                <a16:creationId xmlns:a16="http://schemas.microsoft.com/office/drawing/2014/main" id="{F80F6C24-82FC-C55D-EEF8-BCFD873460B7}"/>
              </a:ext>
            </a:extLst>
          </p:cNvPr>
          <p:cNvSpPr/>
          <p:nvPr/>
        </p:nvSpPr>
        <p:spPr>
          <a:xfrm rot="5400000">
            <a:off x="10645235" y="1192784"/>
            <a:ext cx="301308" cy="1077462"/>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Zones</a:t>
            </a:r>
          </a:p>
        </p:txBody>
      </p:sp>
      <p:sp>
        <p:nvSpPr>
          <p:cNvPr id="120" name="Rectangle : coins arrondis 119">
            <a:extLst>
              <a:ext uri="{FF2B5EF4-FFF2-40B4-BE49-F238E27FC236}">
                <a16:creationId xmlns:a16="http://schemas.microsoft.com/office/drawing/2014/main" id="{E4FE4EC4-3DE4-AC6F-0A27-51C814C74E09}"/>
              </a:ext>
            </a:extLst>
          </p:cNvPr>
          <p:cNvSpPr/>
          <p:nvPr/>
        </p:nvSpPr>
        <p:spPr>
          <a:xfrm>
            <a:off x="10802527" y="4898536"/>
            <a:ext cx="1244782" cy="1135006"/>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Entités avec accès aux espaces extérieurs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Entités accessibles en véhicules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Locaux sécurisés</a:t>
            </a:r>
          </a:p>
          <a:p>
            <a:endParaRPr lang="fr-FR" sz="900" dirty="0">
              <a:solidFill>
                <a:schemeClr val="tx1"/>
              </a:solidFill>
              <a:latin typeface="Arial Nova Cond" panose="020B0506020202020204" pitchFamily="34" charset="0"/>
            </a:endParaRPr>
          </a:p>
          <a:p>
            <a:endParaRPr lang="fr-FR" sz="900" dirty="0">
              <a:solidFill>
                <a:schemeClr val="tx1"/>
              </a:solidFill>
              <a:latin typeface="Arial Nova Cond" panose="020B0506020202020204" pitchFamily="34" charset="0"/>
            </a:endParaRPr>
          </a:p>
        </p:txBody>
      </p:sp>
      <p:cxnSp>
        <p:nvCxnSpPr>
          <p:cNvPr id="121" name="Connecteur droit avec flèche 120">
            <a:extLst>
              <a:ext uri="{FF2B5EF4-FFF2-40B4-BE49-F238E27FC236}">
                <a16:creationId xmlns:a16="http://schemas.microsoft.com/office/drawing/2014/main" id="{BB7F8956-C734-3969-9389-BDF1F4845EF3}"/>
              </a:ext>
            </a:extLst>
          </p:cNvPr>
          <p:cNvCxnSpPr>
            <a:cxnSpLocks/>
          </p:cNvCxnSpPr>
          <p:nvPr/>
        </p:nvCxnSpPr>
        <p:spPr>
          <a:xfrm>
            <a:off x="10346767" y="4989938"/>
            <a:ext cx="358736"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25" name="Rectangle : coins arrondis 124">
            <a:extLst>
              <a:ext uri="{FF2B5EF4-FFF2-40B4-BE49-F238E27FC236}">
                <a16:creationId xmlns:a16="http://schemas.microsoft.com/office/drawing/2014/main" id="{AAE80701-C61E-BC9A-6EDF-C7C40DFF63A6}"/>
              </a:ext>
            </a:extLst>
          </p:cNvPr>
          <p:cNvSpPr/>
          <p:nvPr/>
        </p:nvSpPr>
        <p:spPr>
          <a:xfrm>
            <a:off x="10269914" y="1901686"/>
            <a:ext cx="425960" cy="158545"/>
          </a:xfrm>
          <a:prstGeom prst="roundRect">
            <a:avLst>
              <a:gd name="adj" fmla="val 0"/>
            </a:avLst>
          </a:prstGeom>
          <a:no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126" name="Rectangle : coins arrondis 125">
            <a:extLst>
              <a:ext uri="{FF2B5EF4-FFF2-40B4-BE49-F238E27FC236}">
                <a16:creationId xmlns:a16="http://schemas.microsoft.com/office/drawing/2014/main" id="{D70D9D6F-923D-3F29-4B44-0064964F6203}"/>
              </a:ext>
            </a:extLst>
          </p:cNvPr>
          <p:cNvSpPr/>
          <p:nvPr/>
        </p:nvSpPr>
        <p:spPr>
          <a:xfrm>
            <a:off x="10759138" y="1873639"/>
            <a:ext cx="1488371" cy="937810"/>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Périmètre du site</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Périmètre du bâtiment</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Entités fonctionnelles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Sous-entités </a:t>
            </a:r>
          </a:p>
          <a:p>
            <a:r>
              <a:rPr lang="fr-FR" sz="900" dirty="0">
                <a:solidFill>
                  <a:schemeClr val="tx1"/>
                </a:solidFill>
                <a:latin typeface="Arial Nova Cond" panose="020B0506020202020204" pitchFamily="34" charset="0"/>
              </a:rPr>
              <a:t>fonctionnelles</a:t>
            </a:r>
          </a:p>
        </p:txBody>
      </p:sp>
      <p:sp>
        <p:nvSpPr>
          <p:cNvPr id="127" name="Rectangle : coins arrondis 126">
            <a:extLst>
              <a:ext uri="{FF2B5EF4-FFF2-40B4-BE49-F238E27FC236}">
                <a16:creationId xmlns:a16="http://schemas.microsoft.com/office/drawing/2014/main" id="{B0A45BD9-BD56-5750-ADE5-DD4B417D8733}"/>
              </a:ext>
            </a:extLst>
          </p:cNvPr>
          <p:cNvSpPr/>
          <p:nvPr/>
        </p:nvSpPr>
        <p:spPr>
          <a:xfrm rot="5400000">
            <a:off x="10612594" y="886324"/>
            <a:ext cx="301308" cy="1128736"/>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dirty="0">
                <a:solidFill>
                  <a:schemeClr val="tx1"/>
                </a:solidFill>
                <a:latin typeface="Arial Nova Cond" panose="020B0506020202020204" pitchFamily="34" charset="0"/>
              </a:rPr>
              <a:t>LEGENDE : </a:t>
            </a:r>
          </a:p>
        </p:txBody>
      </p:sp>
      <p:sp>
        <p:nvSpPr>
          <p:cNvPr id="94" name="Rectangle 93">
            <a:extLst>
              <a:ext uri="{FF2B5EF4-FFF2-40B4-BE49-F238E27FC236}">
                <a16:creationId xmlns:a16="http://schemas.microsoft.com/office/drawing/2014/main" id="{950A6E6D-5AFE-60E1-87E3-94D1A11573E7}"/>
              </a:ext>
            </a:extLst>
          </p:cNvPr>
          <p:cNvSpPr/>
          <p:nvPr/>
        </p:nvSpPr>
        <p:spPr>
          <a:xfrm>
            <a:off x="10160195" y="1297821"/>
            <a:ext cx="1904793" cy="494683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95" name="Rectangle : coins arrondis 94">
            <a:extLst>
              <a:ext uri="{FF2B5EF4-FFF2-40B4-BE49-F238E27FC236}">
                <a16:creationId xmlns:a16="http://schemas.microsoft.com/office/drawing/2014/main" id="{5907F15B-9553-4651-B457-B1643578266A}"/>
              </a:ext>
            </a:extLst>
          </p:cNvPr>
          <p:cNvSpPr/>
          <p:nvPr/>
        </p:nvSpPr>
        <p:spPr>
          <a:xfrm>
            <a:off x="10846918" y="3524864"/>
            <a:ext cx="1253699" cy="386910"/>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Liaison de continuité ou proximité fonctionnelle</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Liaison d’accessibilité fonctionnelle</a:t>
            </a:r>
          </a:p>
          <a:p>
            <a:endParaRPr lang="fr-FR" sz="900" dirty="0">
              <a:solidFill>
                <a:schemeClr val="tx1"/>
              </a:solidFill>
              <a:latin typeface="Arial Nova Cond" panose="020B0506020202020204" pitchFamily="34" charset="0"/>
            </a:endParaRPr>
          </a:p>
          <a:p>
            <a:endParaRPr lang="fr-FR" sz="900" dirty="0">
              <a:solidFill>
                <a:schemeClr val="tx1"/>
              </a:solidFill>
              <a:latin typeface="Arial Nova Cond" panose="020B0506020202020204" pitchFamily="34" charset="0"/>
            </a:endParaRPr>
          </a:p>
        </p:txBody>
      </p:sp>
      <p:cxnSp>
        <p:nvCxnSpPr>
          <p:cNvPr id="96" name="Connecteur droit avec flèche 95">
            <a:extLst>
              <a:ext uri="{FF2B5EF4-FFF2-40B4-BE49-F238E27FC236}">
                <a16:creationId xmlns:a16="http://schemas.microsoft.com/office/drawing/2014/main" id="{1ED52D23-D3BF-55A0-46A4-1A556D1A8955}"/>
              </a:ext>
            </a:extLst>
          </p:cNvPr>
          <p:cNvCxnSpPr>
            <a:cxnSpLocks/>
          </p:cNvCxnSpPr>
          <p:nvPr/>
        </p:nvCxnSpPr>
        <p:spPr>
          <a:xfrm>
            <a:off x="10266370" y="3657151"/>
            <a:ext cx="419599" cy="0"/>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97" name="Connecteur droit avec flèche 96">
            <a:extLst>
              <a:ext uri="{FF2B5EF4-FFF2-40B4-BE49-F238E27FC236}">
                <a16:creationId xmlns:a16="http://schemas.microsoft.com/office/drawing/2014/main" id="{4317B33A-A2C6-9F4B-E2B7-424B5C4840D1}"/>
              </a:ext>
            </a:extLst>
          </p:cNvPr>
          <p:cNvCxnSpPr>
            <a:cxnSpLocks/>
          </p:cNvCxnSpPr>
          <p:nvPr/>
        </p:nvCxnSpPr>
        <p:spPr>
          <a:xfrm>
            <a:off x="10293707" y="4244590"/>
            <a:ext cx="392262"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98" name="Rectangle : coins arrondis 97">
            <a:extLst>
              <a:ext uri="{FF2B5EF4-FFF2-40B4-BE49-F238E27FC236}">
                <a16:creationId xmlns:a16="http://schemas.microsoft.com/office/drawing/2014/main" id="{1E0B3CE8-930A-8D22-FF75-95168C59FECB}"/>
              </a:ext>
            </a:extLst>
          </p:cNvPr>
          <p:cNvSpPr/>
          <p:nvPr/>
        </p:nvSpPr>
        <p:spPr>
          <a:xfrm>
            <a:off x="10269912" y="2189115"/>
            <a:ext cx="427811" cy="158545"/>
          </a:xfrm>
          <a:prstGeom prst="roundRect">
            <a:avLst>
              <a:gd name="adj" fmla="val 0"/>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99" name="Rectangle : coins arrondis 98">
            <a:extLst>
              <a:ext uri="{FF2B5EF4-FFF2-40B4-BE49-F238E27FC236}">
                <a16:creationId xmlns:a16="http://schemas.microsoft.com/office/drawing/2014/main" id="{B97FD8E5-68C4-3033-E89B-B3B05E172A79}"/>
              </a:ext>
            </a:extLst>
          </p:cNvPr>
          <p:cNvSpPr/>
          <p:nvPr/>
        </p:nvSpPr>
        <p:spPr>
          <a:xfrm>
            <a:off x="10279542" y="2466887"/>
            <a:ext cx="425960" cy="171595"/>
          </a:xfrm>
          <a:prstGeom prst="roundRect">
            <a:avLst>
              <a:gd name="adj" fmla="val 10117"/>
            </a:avLst>
          </a:prstGeom>
          <a:noFill/>
          <a:ln w="28575">
            <a:solidFill>
              <a:srgbClr val="2F7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 D’ENTREE</a:t>
            </a:r>
          </a:p>
        </p:txBody>
      </p:sp>
      <p:sp>
        <p:nvSpPr>
          <p:cNvPr id="100" name="Rectangle : coins arrondis 99">
            <a:extLst>
              <a:ext uri="{FF2B5EF4-FFF2-40B4-BE49-F238E27FC236}">
                <a16:creationId xmlns:a16="http://schemas.microsoft.com/office/drawing/2014/main" id="{8E538308-D2BE-FA17-B44A-22E2BAAC9CBB}"/>
              </a:ext>
            </a:extLst>
          </p:cNvPr>
          <p:cNvSpPr/>
          <p:nvPr/>
        </p:nvSpPr>
        <p:spPr>
          <a:xfrm rot="5400000">
            <a:off x="10635536" y="2880368"/>
            <a:ext cx="300587" cy="1077461"/>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Liaisons</a:t>
            </a:r>
          </a:p>
        </p:txBody>
      </p:sp>
      <p:sp>
        <p:nvSpPr>
          <p:cNvPr id="101" name="Rectangle : coins arrondis 100">
            <a:extLst>
              <a:ext uri="{FF2B5EF4-FFF2-40B4-BE49-F238E27FC236}">
                <a16:creationId xmlns:a16="http://schemas.microsoft.com/office/drawing/2014/main" id="{CC9870BD-869E-A222-82EF-C94C1A88A283}"/>
              </a:ext>
            </a:extLst>
          </p:cNvPr>
          <p:cNvSpPr/>
          <p:nvPr/>
        </p:nvSpPr>
        <p:spPr>
          <a:xfrm rot="5400000">
            <a:off x="10649964" y="4190001"/>
            <a:ext cx="300587" cy="1077461"/>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Flux et Accès </a:t>
            </a:r>
          </a:p>
        </p:txBody>
      </p:sp>
      <p:cxnSp>
        <p:nvCxnSpPr>
          <p:cNvPr id="102" name="Connecteur droit 101">
            <a:extLst>
              <a:ext uri="{FF2B5EF4-FFF2-40B4-BE49-F238E27FC236}">
                <a16:creationId xmlns:a16="http://schemas.microsoft.com/office/drawing/2014/main" id="{462961CB-6C48-827F-4220-8D96B6926E9E}"/>
              </a:ext>
            </a:extLst>
          </p:cNvPr>
          <p:cNvCxnSpPr>
            <a:cxnSpLocks/>
          </p:cNvCxnSpPr>
          <p:nvPr/>
        </p:nvCxnSpPr>
        <p:spPr>
          <a:xfrm>
            <a:off x="10178834" y="1626131"/>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cxnSp>
        <p:nvCxnSpPr>
          <p:cNvPr id="103" name="Connecteur droit 102">
            <a:extLst>
              <a:ext uri="{FF2B5EF4-FFF2-40B4-BE49-F238E27FC236}">
                <a16:creationId xmlns:a16="http://schemas.microsoft.com/office/drawing/2014/main" id="{7381F394-B68A-D725-6F46-61015B469AFE}"/>
              </a:ext>
            </a:extLst>
          </p:cNvPr>
          <p:cNvCxnSpPr/>
          <p:nvPr/>
        </p:nvCxnSpPr>
        <p:spPr>
          <a:xfrm>
            <a:off x="10157309" y="3239254"/>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pic>
        <p:nvPicPr>
          <p:cNvPr id="104" name="Graphique 39" descr="Voiture">
            <a:extLst>
              <a:ext uri="{FF2B5EF4-FFF2-40B4-BE49-F238E27FC236}">
                <a16:creationId xmlns:a16="http://schemas.microsoft.com/office/drawing/2014/main" id="{868F24B1-66E3-AF4F-1648-4E49880195C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51531" y="5283006"/>
            <a:ext cx="301097" cy="312424"/>
          </a:xfrm>
          <a:prstGeom prst="rect">
            <a:avLst/>
          </a:prstGeom>
        </p:spPr>
      </p:pic>
      <p:cxnSp>
        <p:nvCxnSpPr>
          <p:cNvPr id="105" name="Connecteur droit 104">
            <a:extLst>
              <a:ext uri="{FF2B5EF4-FFF2-40B4-BE49-F238E27FC236}">
                <a16:creationId xmlns:a16="http://schemas.microsoft.com/office/drawing/2014/main" id="{A47994BD-34E5-BF1E-436F-4EA9C0EBDD37}"/>
              </a:ext>
            </a:extLst>
          </p:cNvPr>
          <p:cNvCxnSpPr/>
          <p:nvPr/>
        </p:nvCxnSpPr>
        <p:spPr>
          <a:xfrm>
            <a:off x="10157309" y="4553652"/>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sp>
        <p:nvSpPr>
          <p:cNvPr id="106" name="Rectangle 105">
            <a:extLst>
              <a:ext uri="{FF2B5EF4-FFF2-40B4-BE49-F238E27FC236}">
                <a16:creationId xmlns:a16="http://schemas.microsoft.com/office/drawing/2014/main" id="{5007FCFC-910C-FAF1-3BBB-13D3F2B9DD69}"/>
              </a:ext>
            </a:extLst>
          </p:cNvPr>
          <p:cNvSpPr/>
          <p:nvPr/>
        </p:nvSpPr>
        <p:spPr>
          <a:xfrm rot="5400000">
            <a:off x="4958239" y="1688688"/>
            <a:ext cx="447089" cy="969454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solidFill>
                <a:schemeClr val="tx1"/>
              </a:solidFill>
              <a:latin typeface="Arial Nova Cond" panose="020B0506020202020204" pitchFamily="34" charset="0"/>
            </a:endParaRPr>
          </a:p>
        </p:txBody>
      </p:sp>
      <p:sp>
        <p:nvSpPr>
          <p:cNvPr id="107" name="Rectangle : coins arrondis 106">
            <a:extLst>
              <a:ext uri="{FF2B5EF4-FFF2-40B4-BE49-F238E27FC236}">
                <a16:creationId xmlns:a16="http://schemas.microsoft.com/office/drawing/2014/main" id="{C57E4B7D-2A9B-D48C-C511-E40794802789}"/>
              </a:ext>
            </a:extLst>
          </p:cNvPr>
          <p:cNvSpPr/>
          <p:nvPr/>
        </p:nvSpPr>
        <p:spPr>
          <a:xfrm>
            <a:off x="6000516" y="5326339"/>
            <a:ext cx="1539897" cy="493463"/>
          </a:xfrm>
          <a:prstGeom prst="roundRect">
            <a:avLst>
              <a:gd name="adj" fmla="val 10117"/>
            </a:avLst>
          </a:prstGeom>
          <a:solidFill>
            <a:srgbClr val="FFC0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ACCUEIL</a:t>
            </a:r>
          </a:p>
        </p:txBody>
      </p:sp>
      <p:sp>
        <p:nvSpPr>
          <p:cNvPr id="108" name="ZoneTexte 64">
            <a:extLst>
              <a:ext uri="{FF2B5EF4-FFF2-40B4-BE49-F238E27FC236}">
                <a16:creationId xmlns:a16="http://schemas.microsoft.com/office/drawing/2014/main" id="{E4FBF44B-CE7B-91C7-A7A5-E807F50001DD}"/>
              </a:ext>
            </a:extLst>
          </p:cNvPr>
          <p:cNvSpPr txBox="1"/>
          <p:nvPr/>
        </p:nvSpPr>
        <p:spPr>
          <a:xfrm>
            <a:off x="8490940" y="949993"/>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fr-FR" sz="900" b="1" dirty="0">
                <a:solidFill>
                  <a:srgbClr val="C00000"/>
                </a:solidFill>
                <a:latin typeface="Arial Nova Cond" panose="020B0506020202020204" pitchFamily="34" charset="0"/>
              </a:rPr>
              <a:t>Périmètre du site</a:t>
            </a:r>
          </a:p>
        </p:txBody>
      </p:sp>
      <p:sp>
        <p:nvSpPr>
          <p:cNvPr id="115" name="Rectangle : coins arrondis 114">
            <a:extLst>
              <a:ext uri="{FF2B5EF4-FFF2-40B4-BE49-F238E27FC236}">
                <a16:creationId xmlns:a16="http://schemas.microsoft.com/office/drawing/2014/main" id="{CDE4ED99-1A44-1C99-55B4-D31B6428B26E}"/>
              </a:ext>
            </a:extLst>
          </p:cNvPr>
          <p:cNvSpPr/>
          <p:nvPr/>
        </p:nvSpPr>
        <p:spPr>
          <a:xfrm>
            <a:off x="1813200" y="5328945"/>
            <a:ext cx="1539896" cy="493462"/>
          </a:xfrm>
          <a:prstGeom prst="roundRect">
            <a:avLst>
              <a:gd name="adj" fmla="val 10117"/>
            </a:avLst>
          </a:prstGeom>
          <a:solidFill>
            <a:srgbClr val="6FAF47"/>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ESPACES EXTERIEURS</a:t>
            </a:r>
          </a:p>
        </p:txBody>
      </p:sp>
      <p:pic>
        <p:nvPicPr>
          <p:cNvPr id="117" name="Graphique 105" descr="Voiture">
            <a:extLst>
              <a:ext uri="{FF2B5EF4-FFF2-40B4-BE49-F238E27FC236}">
                <a16:creationId xmlns:a16="http://schemas.microsoft.com/office/drawing/2014/main" id="{B16E0754-59E0-2B6A-45AF-90F6C00AD74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56508" y="5703317"/>
            <a:ext cx="301097" cy="312424"/>
          </a:xfrm>
          <a:prstGeom prst="rect">
            <a:avLst/>
          </a:prstGeom>
        </p:spPr>
      </p:pic>
      <p:pic>
        <p:nvPicPr>
          <p:cNvPr id="109" name="Picture 2" descr="clé d'accès à l'icône. adapté au symbole de sécurité. style ...">
            <a:extLst>
              <a:ext uri="{FF2B5EF4-FFF2-40B4-BE49-F238E27FC236}">
                <a16:creationId xmlns:a16="http://schemas.microsoft.com/office/drawing/2014/main" id="{27BAAE59-406C-43E0-7243-FC7F05088A9B}"/>
              </a:ext>
            </a:extLst>
          </p:cNvPr>
          <p:cNvPicPr>
            <a:picLocks noChangeAspect="1" noChangeArrowheads="1"/>
          </p:cNvPicPr>
          <p:nvPr/>
        </p:nvPicPr>
        <p:blipFill>
          <a:blip r:embed="rId7"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10310913" y="5625912"/>
            <a:ext cx="341714" cy="354570"/>
          </a:xfrm>
          <a:prstGeom prst="rect">
            <a:avLst/>
          </a:prstGeom>
          <a:noFill/>
          <a:extLst>
            <a:ext uri="{909E8E84-426E-40DD-AFC4-6F175D3DCCD1}">
              <a14:hiddenFill xmlns:a14="http://schemas.microsoft.com/office/drawing/2010/main">
                <a:solidFill>
                  <a:srgbClr val="FFFFFF"/>
                </a:solidFill>
              </a14:hiddenFill>
            </a:ext>
          </a:extLst>
        </p:spPr>
      </p:pic>
      <p:sp>
        <p:nvSpPr>
          <p:cNvPr id="110" name="ZoneTexte 67">
            <a:extLst>
              <a:ext uri="{FF2B5EF4-FFF2-40B4-BE49-F238E27FC236}">
                <a16:creationId xmlns:a16="http://schemas.microsoft.com/office/drawing/2014/main" id="{3EE3A3E3-DBA5-3A41-9396-39108DD22968}"/>
              </a:ext>
            </a:extLst>
          </p:cNvPr>
          <p:cNvSpPr txBox="1"/>
          <p:nvPr/>
        </p:nvSpPr>
        <p:spPr>
          <a:xfrm>
            <a:off x="-36704" y="6282043"/>
            <a:ext cx="2694041" cy="5078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dirty="0">
                <a:latin typeface="Arial Nova Cond" panose="020B0506020202020204" pitchFamily="34" charset="0"/>
              </a:rPr>
              <a:t>Av. Johannes Gutenberg</a:t>
            </a:r>
          </a:p>
          <a:p>
            <a:pPr algn="ctr"/>
            <a:r>
              <a:rPr lang="fr-FR" sz="900" dirty="0">
                <a:latin typeface="Arial Nova Cond" panose="020B0506020202020204" pitchFamily="34" charset="0"/>
              </a:rPr>
              <a:t>ENTREE VEHICULES </a:t>
            </a:r>
          </a:p>
          <a:p>
            <a:pPr algn="ctr"/>
            <a:r>
              <a:rPr lang="fr-FR" sz="900" dirty="0">
                <a:latin typeface="Arial Nova Cond" panose="020B0506020202020204" pitchFamily="34" charset="0"/>
              </a:rPr>
              <a:t>(CCI, LOCATAIRES, VISITEURS)</a:t>
            </a:r>
          </a:p>
        </p:txBody>
      </p:sp>
      <p:sp>
        <p:nvSpPr>
          <p:cNvPr id="112" name="Rectangle : coins arrondis 111">
            <a:extLst>
              <a:ext uri="{FF2B5EF4-FFF2-40B4-BE49-F238E27FC236}">
                <a16:creationId xmlns:a16="http://schemas.microsoft.com/office/drawing/2014/main" id="{49E2E3C4-CAF6-CC3A-478A-8EDBCC5D445E}"/>
              </a:ext>
            </a:extLst>
          </p:cNvPr>
          <p:cNvSpPr/>
          <p:nvPr/>
        </p:nvSpPr>
        <p:spPr>
          <a:xfrm>
            <a:off x="4219961" y="4096365"/>
            <a:ext cx="1539897" cy="493463"/>
          </a:xfrm>
          <a:prstGeom prst="roundRect">
            <a:avLst>
              <a:gd name="adj" fmla="val 10117"/>
            </a:avLst>
          </a:prstGeom>
          <a:solidFill>
            <a:srgbClr val="C65911"/>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ESPACES DE RESTAURATION</a:t>
            </a:r>
          </a:p>
        </p:txBody>
      </p:sp>
      <p:sp>
        <p:nvSpPr>
          <p:cNvPr id="113" name="Rectangle : coins arrondis 112">
            <a:extLst>
              <a:ext uri="{FF2B5EF4-FFF2-40B4-BE49-F238E27FC236}">
                <a16:creationId xmlns:a16="http://schemas.microsoft.com/office/drawing/2014/main" id="{3DD5D789-B4A5-4240-DEC8-4DCA5F7AAC7E}"/>
              </a:ext>
            </a:extLst>
          </p:cNvPr>
          <p:cNvSpPr/>
          <p:nvPr/>
        </p:nvSpPr>
        <p:spPr>
          <a:xfrm>
            <a:off x="7854466" y="4370472"/>
            <a:ext cx="1539897" cy="493463"/>
          </a:xfrm>
          <a:prstGeom prst="roundRect">
            <a:avLst>
              <a:gd name="adj" fmla="val 10117"/>
            </a:avLst>
          </a:prstGeom>
          <a:solidFill>
            <a:srgbClr val="BF8F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ESPACES DE REUNION</a:t>
            </a:r>
          </a:p>
        </p:txBody>
      </p:sp>
      <p:sp>
        <p:nvSpPr>
          <p:cNvPr id="114" name="Rectangle : coins arrondis 113">
            <a:extLst>
              <a:ext uri="{FF2B5EF4-FFF2-40B4-BE49-F238E27FC236}">
                <a16:creationId xmlns:a16="http://schemas.microsoft.com/office/drawing/2014/main" id="{4C93D6B6-3CB1-D3EB-6C55-AFAB94A15D50}"/>
              </a:ext>
            </a:extLst>
          </p:cNvPr>
          <p:cNvSpPr/>
          <p:nvPr/>
        </p:nvSpPr>
        <p:spPr>
          <a:xfrm>
            <a:off x="4219962" y="4728339"/>
            <a:ext cx="1539897" cy="493463"/>
          </a:xfrm>
          <a:prstGeom prst="roundRect">
            <a:avLst>
              <a:gd name="adj" fmla="val 10117"/>
            </a:avLst>
          </a:prstGeom>
          <a:solidFill>
            <a:srgbClr val="CCCC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ESPACES SPORTIFS</a:t>
            </a:r>
          </a:p>
        </p:txBody>
      </p:sp>
      <p:sp>
        <p:nvSpPr>
          <p:cNvPr id="119" name="Rectangle : coins arrondis 118">
            <a:extLst>
              <a:ext uri="{FF2B5EF4-FFF2-40B4-BE49-F238E27FC236}">
                <a16:creationId xmlns:a16="http://schemas.microsoft.com/office/drawing/2014/main" id="{F9371A6E-E13A-FD8D-FE69-395DFA45D7BE}"/>
              </a:ext>
            </a:extLst>
          </p:cNvPr>
          <p:cNvSpPr/>
          <p:nvPr/>
        </p:nvSpPr>
        <p:spPr>
          <a:xfrm>
            <a:off x="7889788" y="3113704"/>
            <a:ext cx="1539897" cy="493463"/>
          </a:xfrm>
          <a:prstGeom prst="roundRect">
            <a:avLst>
              <a:gd name="adj" fmla="val 10117"/>
            </a:avLst>
          </a:prstGeom>
          <a:solidFill>
            <a:srgbClr val="203764"/>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ESPACES DE TRAVAIL CCI</a:t>
            </a:r>
          </a:p>
        </p:txBody>
      </p:sp>
      <p:sp>
        <p:nvSpPr>
          <p:cNvPr id="122" name="Rectangle : coins arrondis 121">
            <a:extLst>
              <a:ext uri="{FF2B5EF4-FFF2-40B4-BE49-F238E27FC236}">
                <a16:creationId xmlns:a16="http://schemas.microsoft.com/office/drawing/2014/main" id="{357C48CE-B4BD-7BBC-D7EC-0C7163960327}"/>
              </a:ext>
            </a:extLst>
          </p:cNvPr>
          <p:cNvSpPr/>
          <p:nvPr/>
        </p:nvSpPr>
        <p:spPr>
          <a:xfrm>
            <a:off x="7909621" y="2485710"/>
            <a:ext cx="1539897" cy="493463"/>
          </a:xfrm>
          <a:prstGeom prst="roundRect">
            <a:avLst>
              <a:gd name="adj" fmla="val 10117"/>
            </a:avLst>
          </a:prstGeom>
          <a:solidFill>
            <a:srgbClr val="57B7FF"/>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ESPACES COLLABORATIFS CCI</a:t>
            </a:r>
          </a:p>
        </p:txBody>
      </p:sp>
      <p:sp>
        <p:nvSpPr>
          <p:cNvPr id="123" name="Rectangle : coins arrondis 122">
            <a:extLst>
              <a:ext uri="{FF2B5EF4-FFF2-40B4-BE49-F238E27FC236}">
                <a16:creationId xmlns:a16="http://schemas.microsoft.com/office/drawing/2014/main" id="{4DBD942D-5225-5159-B1CA-2DA56EA48140}"/>
              </a:ext>
            </a:extLst>
          </p:cNvPr>
          <p:cNvSpPr/>
          <p:nvPr/>
        </p:nvSpPr>
        <p:spPr>
          <a:xfrm>
            <a:off x="7909621" y="1863733"/>
            <a:ext cx="1539897" cy="493463"/>
          </a:xfrm>
          <a:prstGeom prst="roundRect">
            <a:avLst>
              <a:gd name="adj" fmla="val 10117"/>
            </a:avLst>
          </a:prstGeom>
          <a:solidFill>
            <a:srgbClr val="B07BD7"/>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ESPACES SUPPORTS ET DETENTE CCI</a:t>
            </a:r>
          </a:p>
        </p:txBody>
      </p:sp>
      <p:sp>
        <p:nvSpPr>
          <p:cNvPr id="124" name="Rectangle : coins arrondis 123">
            <a:extLst>
              <a:ext uri="{FF2B5EF4-FFF2-40B4-BE49-F238E27FC236}">
                <a16:creationId xmlns:a16="http://schemas.microsoft.com/office/drawing/2014/main" id="{F5939EA7-3218-65BE-776D-BC764DD985D4}"/>
              </a:ext>
            </a:extLst>
          </p:cNvPr>
          <p:cNvSpPr/>
          <p:nvPr/>
        </p:nvSpPr>
        <p:spPr>
          <a:xfrm>
            <a:off x="7867261" y="5353813"/>
            <a:ext cx="1391365" cy="493463"/>
          </a:xfrm>
          <a:prstGeom prst="roundRect">
            <a:avLst>
              <a:gd name="adj" fmla="val 10117"/>
            </a:avLst>
          </a:prstGeom>
          <a:solidFill>
            <a:srgbClr val="80808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LOCAUX TECHNIQUES</a:t>
            </a:r>
          </a:p>
        </p:txBody>
      </p:sp>
      <p:sp>
        <p:nvSpPr>
          <p:cNvPr id="128" name="Rectangle : coins arrondis 127">
            <a:extLst>
              <a:ext uri="{FF2B5EF4-FFF2-40B4-BE49-F238E27FC236}">
                <a16:creationId xmlns:a16="http://schemas.microsoft.com/office/drawing/2014/main" id="{CCF0DAA5-948D-E9B6-AD64-6E8EC9384B9A}"/>
              </a:ext>
            </a:extLst>
          </p:cNvPr>
          <p:cNvSpPr/>
          <p:nvPr/>
        </p:nvSpPr>
        <p:spPr>
          <a:xfrm>
            <a:off x="4180318" y="2481563"/>
            <a:ext cx="1539897" cy="493463"/>
          </a:xfrm>
          <a:prstGeom prst="roundRect">
            <a:avLst>
              <a:gd name="adj" fmla="val 10117"/>
            </a:avLst>
          </a:prstGeom>
          <a:solidFill>
            <a:srgbClr val="FFA3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LOCATAIRE 1 (GDE)</a:t>
            </a:r>
          </a:p>
        </p:txBody>
      </p:sp>
      <p:sp>
        <p:nvSpPr>
          <p:cNvPr id="129" name="Rectangle : coins arrondis 128">
            <a:extLst>
              <a:ext uri="{FF2B5EF4-FFF2-40B4-BE49-F238E27FC236}">
                <a16:creationId xmlns:a16="http://schemas.microsoft.com/office/drawing/2014/main" id="{342AC43B-CB5E-E53F-6159-312ACC6DAF4D}"/>
              </a:ext>
            </a:extLst>
          </p:cNvPr>
          <p:cNvSpPr/>
          <p:nvPr/>
        </p:nvSpPr>
        <p:spPr>
          <a:xfrm>
            <a:off x="4170279" y="3113538"/>
            <a:ext cx="1539897" cy="493463"/>
          </a:xfrm>
          <a:prstGeom prst="roundRect">
            <a:avLst>
              <a:gd name="adj" fmla="val 10117"/>
            </a:avLst>
          </a:prstGeom>
          <a:solidFill>
            <a:srgbClr val="FF65B2"/>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PLATEAUX DE LOCATION</a:t>
            </a:r>
          </a:p>
        </p:txBody>
      </p:sp>
      <p:sp>
        <p:nvSpPr>
          <p:cNvPr id="130" name="Rectangle : coins arrondis 129">
            <a:extLst>
              <a:ext uri="{FF2B5EF4-FFF2-40B4-BE49-F238E27FC236}">
                <a16:creationId xmlns:a16="http://schemas.microsoft.com/office/drawing/2014/main" id="{B8628D27-2189-64F4-A2E4-DD8754F58026}"/>
              </a:ext>
            </a:extLst>
          </p:cNvPr>
          <p:cNvSpPr/>
          <p:nvPr/>
        </p:nvSpPr>
        <p:spPr>
          <a:xfrm>
            <a:off x="7616560" y="1712041"/>
            <a:ext cx="2025025" cy="1999081"/>
          </a:xfrm>
          <a:prstGeom prst="roundRect">
            <a:avLst>
              <a:gd name="adj" fmla="val 10117"/>
            </a:avLst>
          </a:prstGeom>
          <a:noFill/>
          <a:ln w="28575">
            <a:solidFill>
              <a:srgbClr val="2F7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31" name="Rectangle : coins arrondis 130">
            <a:extLst>
              <a:ext uri="{FF2B5EF4-FFF2-40B4-BE49-F238E27FC236}">
                <a16:creationId xmlns:a16="http://schemas.microsoft.com/office/drawing/2014/main" id="{1A1AD476-A476-6E30-8EC8-9F5EE0D6D717}"/>
              </a:ext>
            </a:extLst>
          </p:cNvPr>
          <p:cNvSpPr/>
          <p:nvPr/>
        </p:nvSpPr>
        <p:spPr>
          <a:xfrm>
            <a:off x="3919122" y="1712041"/>
            <a:ext cx="2025025" cy="1999081"/>
          </a:xfrm>
          <a:prstGeom prst="roundRect">
            <a:avLst>
              <a:gd name="adj" fmla="val 10117"/>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32" name="Rectangle : coins arrondis 131">
            <a:extLst>
              <a:ext uri="{FF2B5EF4-FFF2-40B4-BE49-F238E27FC236}">
                <a16:creationId xmlns:a16="http://schemas.microsoft.com/office/drawing/2014/main" id="{6200A0D0-8AB9-51C6-BE62-02AF416BE3A8}"/>
              </a:ext>
            </a:extLst>
          </p:cNvPr>
          <p:cNvSpPr/>
          <p:nvPr/>
        </p:nvSpPr>
        <p:spPr>
          <a:xfrm>
            <a:off x="3919122" y="3982745"/>
            <a:ext cx="5727213" cy="2032996"/>
          </a:xfrm>
          <a:prstGeom prst="roundRect">
            <a:avLst>
              <a:gd name="adj" fmla="val 10117"/>
            </a:avLst>
          </a:prstGeom>
          <a:noFill/>
          <a:ln w="28575">
            <a:solidFill>
              <a:srgbClr val="833C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33" name="Rectangle : coins arrondis 132">
            <a:extLst>
              <a:ext uri="{FF2B5EF4-FFF2-40B4-BE49-F238E27FC236}">
                <a16:creationId xmlns:a16="http://schemas.microsoft.com/office/drawing/2014/main" id="{7F65AB05-58A9-946A-7152-A0C84339C985}"/>
              </a:ext>
            </a:extLst>
          </p:cNvPr>
          <p:cNvSpPr/>
          <p:nvPr/>
        </p:nvSpPr>
        <p:spPr>
          <a:xfrm>
            <a:off x="3687958" y="1400077"/>
            <a:ext cx="6113353" cy="4724104"/>
          </a:xfrm>
          <a:prstGeom prst="roundRect">
            <a:avLst>
              <a:gd name="adj" fmla="val 0"/>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134" name="ZoneTexte 64">
            <a:extLst>
              <a:ext uri="{FF2B5EF4-FFF2-40B4-BE49-F238E27FC236}">
                <a16:creationId xmlns:a16="http://schemas.microsoft.com/office/drawing/2014/main" id="{0F350F21-A626-A2F3-33B4-01683E09B294}"/>
              </a:ext>
            </a:extLst>
          </p:cNvPr>
          <p:cNvSpPr txBox="1"/>
          <p:nvPr/>
        </p:nvSpPr>
        <p:spPr>
          <a:xfrm>
            <a:off x="8602736" y="1205855"/>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900" b="1" dirty="0">
                <a:latin typeface="Arial Nova Cond" panose="020B0506020202020204" pitchFamily="34" charset="0"/>
              </a:rPr>
              <a:t>Périmètre du bâtiment</a:t>
            </a:r>
          </a:p>
        </p:txBody>
      </p:sp>
      <p:sp>
        <p:nvSpPr>
          <p:cNvPr id="135" name="ZoneTexte 64">
            <a:extLst>
              <a:ext uri="{FF2B5EF4-FFF2-40B4-BE49-F238E27FC236}">
                <a16:creationId xmlns:a16="http://schemas.microsoft.com/office/drawing/2014/main" id="{BD537F1F-D3D3-622E-2732-B53A520A75E9}"/>
              </a:ext>
            </a:extLst>
          </p:cNvPr>
          <p:cNvSpPr txBox="1"/>
          <p:nvPr/>
        </p:nvSpPr>
        <p:spPr>
          <a:xfrm>
            <a:off x="3778596" y="1495775"/>
            <a:ext cx="2306075"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FF0000"/>
                </a:solidFill>
                <a:latin typeface="Arial Nova Cond" panose="020B0506020202020204" pitchFamily="34" charset="0"/>
              </a:rPr>
              <a:t>LOCAUX PROPRES AUX ENTREPRISES LOC. </a:t>
            </a:r>
          </a:p>
        </p:txBody>
      </p:sp>
      <p:sp>
        <p:nvSpPr>
          <p:cNvPr id="136" name="ZoneTexte 64">
            <a:extLst>
              <a:ext uri="{FF2B5EF4-FFF2-40B4-BE49-F238E27FC236}">
                <a16:creationId xmlns:a16="http://schemas.microsoft.com/office/drawing/2014/main" id="{459AD866-D65E-6F04-83BA-C8471AFA1731}"/>
              </a:ext>
            </a:extLst>
          </p:cNvPr>
          <p:cNvSpPr txBox="1"/>
          <p:nvPr/>
        </p:nvSpPr>
        <p:spPr>
          <a:xfrm>
            <a:off x="3932381" y="3768411"/>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833C0C"/>
                </a:solidFill>
                <a:latin typeface="Arial Nova Cond" panose="020B0506020202020204" pitchFamily="34" charset="0"/>
              </a:rPr>
              <a:t>ESPACES COMMUNS</a:t>
            </a:r>
          </a:p>
        </p:txBody>
      </p:sp>
      <p:sp>
        <p:nvSpPr>
          <p:cNvPr id="137" name="ZoneTexte 64">
            <a:extLst>
              <a:ext uri="{FF2B5EF4-FFF2-40B4-BE49-F238E27FC236}">
                <a16:creationId xmlns:a16="http://schemas.microsoft.com/office/drawing/2014/main" id="{7F284705-A5F6-CAA2-F1CE-6FC3D43A14AD}"/>
              </a:ext>
            </a:extLst>
          </p:cNvPr>
          <p:cNvSpPr txBox="1"/>
          <p:nvPr/>
        </p:nvSpPr>
        <p:spPr>
          <a:xfrm>
            <a:off x="7831495" y="1484183"/>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2F75B5"/>
                </a:solidFill>
                <a:latin typeface="Arial Nova Cond" panose="020B0506020202020204" pitchFamily="34" charset="0"/>
              </a:rPr>
              <a:t>LOCAUX PROPRES A LA CCI</a:t>
            </a:r>
          </a:p>
        </p:txBody>
      </p:sp>
      <p:cxnSp>
        <p:nvCxnSpPr>
          <p:cNvPr id="138" name="Connecteur : en angle 137">
            <a:extLst>
              <a:ext uri="{FF2B5EF4-FFF2-40B4-BE49-F238E27FC236}">
                <a16:creationId xmlns:a16="http://schemas.microsoft.com/office/drawing/2014/main" id="{4619F602-F01A-63EF-F161-7B27D851F58D}"/>
              </a:ext>
            </a:extLst>
          </p:cNvPr>
          <p:cNvCxnSpPr>
            <a:cxnSpLocks/>
            <a:stCxn id="107" idx="0"/>
            <a:endCxn id="129" idx="3"/>
          </p:cNvCxnSpPr>
          <p:nvPr/>
        </p:nvCxnSpPr>
        <p:spPr>
          <a:xfrm rot="16200000" flipV="1">
            <a:off x="5257287" y="3813160"/>
            <a:ext cx="1966069" cy="1060289"/>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39" name="Connecteur : en angle 138">
            <a:extLst>
              <a:ext uri="{FF2B5EF4-FFF2-40B4-BE49-F238E27FC236}">
                <a16:creationId xmlns:a16="http://schemas.microsoft.com/office/drawing/2014/main" id="{9796DCC5-4224-D4E3-C2F4-ADD6EEA92ABA}"/>
              </a:ext>
            </a:extLst>
          </p:cNvPr>
          <p:cNvCxnSpPr>
            <a:cxnSpLocks/>
            <a:stCxn id="128" idx="3"/>
            <a:endCxn id="107" idx="0"/>
          </p:cNvCxnSpPr>
          <p:nvPr/>
        </p:nvCxnSpPr>
        <p:spPr>
          <a:xfrm>
            <a:off x="5720215" y="2728295"/>
            <a:ext cx="1050250" cy="2598044"/>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40" name="Connecteur : en angle 139">
            <a:extLst>
              <a:ext uri="{FF2B5EF4-FFF2-40B4-BE49-F238E27FC236}">
                <a16:creationId xmlns:a16="http://schemas.microsoft.com/office/drawing/2014/main" id="{01C04898-431D-1CD3-FDC0-6469D3BC8E8C}"/>
              </a:ext>
            </a:extLst>
          </p:cNvPr>
          <p:cNvCxnSpPr>
            <a:cxnSpLocks/>
            <a:stCxn id="130" idx="1"/>
            <a:endCxn id="107" idx="0"/>
          </p:cNvCxnSpPr>
          <p:nvPr/>
        </p:nvCxnSpPr>
        <p:spPr>
          <a:xfrm rot="10800000" flipV="1">
            <a:off x="6770466" y="2711581"/>
            <a:ext cx="846095" cy="2614757"/>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142" name="ZoneTexte 67">
            <a:extLst>
              <a:ext uri="{FF2B5EF4-FFF2-40B4-BE49-F238E27FC236}">
                <a16:creationId xmlns:a16="http://schemas.microsoft.com/office/drawing/2014/main" id="{68BE9864-386A-2E1B-99C0-C84DDECE4AA3}"/>
              </a:ext>
            </a:extLst>
          </p:cNvPr>
          <p:cNvSpPr txBox="1"/>
          <p:nvPr/>
        </p:nvSpPr>
        <p:spPr>
          <a:xfrm>
            <a:off x="1910584" y="6284742"/>
            <a:ext cx="2694041" cy="5078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dirty="0">
                <a:solidFill>
                  <a:schemeClr val="tx1"/>
                </a:solidFill>
                <a:latin typeface="Arial Nova Cond" panose="020B0506020202020204" pitchFamily="34" charset="0"/>
              </a:rPr>
              <a:t>Rond-point</a:t>
            </a:r>
          </a:p>
          <a:p>
            <a:pPr algn="ctr"/>
            <a:r>
              <a:rPr lang="fr-FR" sz="900" dirty="0">
                <a:solidFill>
                  <a:schemeClr val="tx1"/>
                </a:solidFill>
                <a:latin typeface="Arial Nova Cond" panose="020B0506020202020204" pitchFamily="34" charset="0"/>
              </a:rPr>
              <a:t>ENTREE PIETON </a:t>
            </a:r>
          </a:p>
          <a:p>
            <a:pPr algn="ctr"/>
            <a:r>
              <a:rPr lang="fr-FR" sz="900" dirty="0">
                <a:solidFill>
                  <a:schemeClr val="tx1"/>
                </a:solidFill>
                <a:latin typeface="Arial Nova Cond" panose="020B0506020202020204" pitchFamily="34" charset="0"/>
              </a:rPr>
              <a:t>(CCI, LOCATAIRES, VISITEURS)</a:t>
            </a:r>
          </a:p>
        </p:txBody>
      </p:sp>
      <p:cxnSp>
        <p:nvCxnSpPr>
          <p:cNvPr id="143" name="Connecteur : en angle 142">
            <a:extLst>
              <a:ext uri="{FF2B5EF4-FFF2-40B4-BE49-F238E27FC236}">
                <a16:creationId xmlns:a16="http://schemas.microsoft.com/office/drawing/2014/main" id="{022ADE07-AA1A-8890-3211-1F76BF8E5415}"/>
              </a:ext>
            </a:extLst>
          </p:cNvPr>
          <p:cNvCxnSpPr>
            <a:cxnSpLocks/>
            <a:stCxn id="115" idx="0"/>
            <a:endCxn id="114" idx="1"/>
          </p:cNvCxnSpPr>
          <p:nvPr/>
        </p:nvCxnSpPr>
        <p:spPr>
          <a:xfrm rot="5400000" flipH="1" flipV="1">
            <a:off x="3224618" y="4333601"/>
            <a:ext cx="353874" cy="1636814"/>
          </a:xfrm>
          <a:prstGeom prst="bentConnector2">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4" name="Connecteur droit avec flèche 143">
            <a:extLst>
              <a:ext uri="{FF2B5EF4-FFF2-40B4-BE49-F238E27FC236}">
                <a16:creationId xmlns:a16="http://schemas.microsoft.com/office/drawing/2014/main" id="{0D7C2400-48D3-FCC5-CB15-320E252F2EEE}"/>
              </a:ext>
            </a:extLst>
          </p:cNvPr>
          <p:cNvCxnSpPr>
            <a:cxnSpLocks/>
            <a:stCxn id="107" idx="1"/>
            <a:endCxn id="115" idx="3"/>
          </p:cNvCxnSpPr>
          <p:nvPr/>
        </p:nvCxnSpPr>
        <p:spPr>
          <a:xfrm flipH="1">
            <a:off x="3353096" y="5573071"/>
            <a:ext cx="2647420" cy="2605"/>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45" name="Connecteur : en angle 144">
            <a:extLst>
              <a:ext uri="{FF2B5EF4-FFF2-40B4-BE49-F238E27FC236}">
                <a16:creationId xmlns:a16="http://schemas.microsoft.com/office/drawing/2014/main" id="{A2D37FEA-8356-B29C-83A3-7E6735C65894}"/>
              </a:ext>
            </a:extLst>
          </p:cNvPr>
          <p:cNvCxnSpPr>
            <a:cxnSpLocks/>
            <a:stCxn id="112" idx="3"/>
            <a:endCxn id="107" idx="0"/>
          </p:cNvCxnSpPr>
          <p:nvPr/>
        </p:nvCxnSpPr>
        <p:spPr>
          <a:xfrm>
            <a:off x="5759858" y="4343097"/>
            <a:ext cx="1010607" cy="983242"/>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46" name="Connecteur : en angle 145">
            <a:extLst>
              <a:ext uri="{FF2B5EF4-FFF2-40B4-BE49-F238E27FC236}">
                <a16:creationId xmlns:a16="http://schemas.microsoft.com/office/drawing/2014/main" id="{51A387B6-E5CE-8F26-7599-37175FF16291}"/>
              </a:ext>
            </a:extLst>
          </p:cNvPr>
          <p:cNvCxnSpPr>
            <a:cxnSpLocks/>
            <a:stCxn id="113" idx="1"/>
            <a:endCxn id="107" idx="0"/>
          </p:cNvCxnSpPr>
          <p:nvPr/>
        </p:nvCxnSpPr>
        <p:spPr>
          <a:xfrm rot="10800000" flipV="1">
            <a:off x="6770466" y="4617203"/>
            <a:ext cx="1084001" cy="709135"/>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51" name="Connecteur : en angle 150">
            <a:extLst>
              <a:ext uri="{FF2B5EF4-FFF2-40B4-BE49-F238E27FC236}">
                <a16:creationId xmlns:a16="http://schemas.microsoft.com/office/drawing/2014/main" id="{22D6C489-51F4-060F-839B-D824E75D3401}"/>
              </a:ext>
            </a:extLst>
          </p:cNvPr>
          <p:cNvCxnSpPr>
            <a:cxnSpLocks/>
            <a:stCxn id="107" idx="0"/>
            <a:endCxn id="114" idx="3"/>
          </p:cNvCxnSpPr>
          <p:nvPr/>
        </p:nvCxnSpPr>
        <p:spPr>
          <a:xfrm rot="16200000" flipV="1">
            <a:off x="6089528" y="4645402"/>
            <a:ext cx="351268" cy="1010606"/>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60" name="Connecteur : en angle 159">
            <a:extLst>
              <a:ext uri="{FF2B5EF4-FFF2-40B4-BE49-F238E27FC236}">
                <a16:creationId xmlns:a16="http://schemas.microsoft.com/office/drawing/2014/main" id="{D7F8D03E-B010-D182-A1C7-14E44F73A920}"/>
              </a:ext>
            </a:extLst>
          </p:cNvPr>
          <p:cNvCxnSpPr>
            <a:cxnSpLocks/>
            <a:stCxn id="130" idx="2"/>
            <a:endCxn id="113" idx="0"/>
          </p:cNvCxnSpPr>
          <p:nvPr/>
        </p:nvCxnSpPr>
        <p:spPr>
          <a:xfrm rot="5400000">
            <a:off x="8297069" y="4038468"/>
            <a:ext cx="659350" cy="4658"/>
          </a:xfrm>
          <a:prstGeom prst="bentConnector3">
            <a:avLst>
              <a:gd name="adj1" fmla="val 50000"/>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7" name="Connecteur droit avec flèche 166">
            <a:extLst>
              <a:ext uri="{FF2B5EF4-FFF2-40B4-BE49-F238E27FC236}">
                <a16:creationId xmlns:a16="http://schemas.microsoft.com/office/drawing/2014/main" id="{0D7D77FF-CAC6-6AD7-FE5B-9CE9C6DFE6DD}"/>
              </a:ext>
            </a:extLst>
          </p:cNvPr>
          <p:cNvCxnSpPr>
            <a:cxnSpLocks/>
          </p:cNvCxnSpPr>
          <p:nvPr/>
        </p:nvCxnSpPr>
        <p:spPr>
          <a:xfrm flipH="1">
            <a:off x="9351215" y="4610682"/>
            <a:ext cx="580740"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pic>
        <p:nvPicPr>
          <p:cNvPr id="148" name="Picture 2" descr="clé d'accès à l'icône. adapté au symbole de sécurité. style ...">
            <a:extLst>
              <a:ext uri="{FF2B5EF4-FFF2-40B4-BE49-F238E27FC236}">
                <a16:creationId xmlns:a16="http://schemas.microsoft.com/office/drawing/2014/main" id="{AE3D5A24-CF0A-D0C4-0953-80875B585156}"/>
              </a:ext>
            </a:extLst>
          </p:cNvPr>
          <p:cNvPicPr>
            <a:picLocks noChangeAspect="1" noChangeArrowheads="1"/>
          </p:cNvPicPr>
          <p:nvPr/>
        </p:nvPicPr>
        <p:blipFill>
          <a:blip r:embed="rId7"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7395607" y="2759134"/>
            <a:ext cx="341714" cy="354570"/>
          </a:xfrm>
          <a:prstGeom prst="rect">
            <a:avLst/>
          </a:prstGeom>
          <a:noFill/>
          <a:extLst>
            <a:ext uri="{909E8E84-426E-40DD-AFC4-6F175D3DCCD1}">
              <a14:hiddenFill xmlns:a14="http://schemas.microsoft.com/office/drawing/2010/main">
                <a:solidFill>
                  <a:srgbClr val="FFFFFF"/>
                </a:solidFill>
              </a14:hiddenFill>
            </a:ext>
          </a:extLst>
        </p:spPr>
      </p:pic>
      <p:sp>
        <p:nvSpPr>
          <p:cNvPr id="169" name="Rectangle : coins arrondis 168">
            <a:extLst>
              <a:ext uri="{FF2B5EF4-FFF2-40B4-BE49-F238E27FC236}">
                <a16:creationId xmlns:a16="http://schemas.microsoft.com/office/drawing/2014/main" id="{9471E4BB-37B1-2F30-E8A8-92693AFD0B98}"/>
              </a:ext>
            </a:extLst>
          </p:cNvPr>
          <p:cNvSpPr/>
          <p:nvPr/>
        </p:nvSpPr>
        <p:spPr>
          <a:xfrm>
            <a:off x="10279542" y="2800423"/>
            <a:ext cx="425960" cy="171595"/>
          </a:xfrm>
          <a:prstGeom prst="roundRect">
            <a:avLst>
              <a:gd name="adj" fmla="val 10117"/>
            </a:avLst>
          </a:prstGeom>
          <a:solidFill>
            <a:srgbClr val="FFC000"/>
          </a:solidFill>
          <a:ln w="28575">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370" b="1" dirty="0">
                <a:solidFill>
                  <a:schemeClr val="bg1"/>
                </a:solidFill>
                <a:latin typeface="Arial Nova Cond" panose="020B0506020202020204" pitchFamily="34" charset="0"/>
              </a:rPr>
              <a:t>ESPACE D’ENTREE</a:t>
            </a:r>
          </a:p>
        </p:txBody>
      </p:sp>
      <p:pic>
        <p:nvPicPr>
          <p:cNvPr id="170" name="Picture 2" descr="clé d'accès à l'icône. adapté au symbole de sécurité. style ...">
            <a:extLst>
              <a:ext uri="{FF2B5EF4-FFF2-40B4-BE49-F238E27FC236}">
                <a16:creationId xmlns:a16="http://schemas.microsoft.com/office/drawing/2014/main" id="{677888BA-871D-D9B2-66E3-062D549CD3BF}"/>
              </a:ext>
            </a:extLst>
          </p:cNvPr>
          <p:cNvPicPr>
            <a:picLocks noChangeAspect="1" noChangeArrowheads="1"/>
          </p:cNvPicPr>
          <p:nvPr/>
        </p:nvPicPr>
        <p:blipFill>
          <a:blip r:embed="rId7"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7692450" y="4610682"/>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71" name="Picture 2" descr="clé d'accès à l'icône. adapté au symbole de sécurité. style ...">
            <a:extLst>
              <a:ext uri="{FF2B5EF4-FFF2-40B4-BE49-F238E27FC236}">
                <a16:creationId xmlns:a16="http://schemas.microsoft.com/office/drawing/2014/main" id="{331781C2-61BE-CD17-B630-D951363B7B08}"/>
              </a:ext>
            </a:extLst>
          </p:cNvPr>
          <p:cNvPicPr>
            <a:picLocks noChangeAspect="1" noChangeArrowheads="1"/>
          </p:cNvPicPr>
          <p:nvPr/>
        </p:nvPicPr>
        <p:blipFill>
          <a:blip r:embed="rId7"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5567220" y="4333830"/>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72" name="Picture 2" descr="clé d'accès à l'icône. adapté au symbole de sécurité. style ...">
            <a:extLst>
              <a:ext uri="{FF2B5EF4-FFF2-40B4-BE49-F238E27FC236}">
                <a16:creationId xmlns:a16="http://schemas.microsoft.com/office/drawing/2014/main" id="{B46F4F60-83E9-E4D4-C2F2-8D3B4E1DBE1C}"/>
              </a:ext>
            </a:extLst>
          </p:cNvPr>
          <p:cNvPicPr>
            <a:picLocks noChangeAspect="1" noChangeArrowheads="1"/>
          </p:cNvPicPr>
          <p:nvPr/>
        </p:nvPicPr>
        <p:blipFill>
          <a:blip r:embed="rId7"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5587324" y="4999243"/>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 descr="clé d'accès à l'icône. adapté au symbole de sécurité. style ...">
            <a:extLst>
              <a:ext uri="{FF2B5EF4-FFF2-40B4-BE49-F238E27FC236}">
                <a16:creationId xmlns:a16="http://schemas.microsoft.com/office/drawing/2014/main" id="{12E42707-F752-D163-5FA0-9131A8183C34}"/>
              </a:ext>
            </a:extLst>
          </p:cNvPr>
          <p:cNvPicPr>
            <a:picLocks noChangeAspect="1" noChangeArrowheads="1"/>
          </p:cNvPicPr>
          <p:nvPr/>
        </p:nvPicPr>
        <p:blipFill>
          <a:blip r:embed="rId7"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5533224" y="3363986"/>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74" name="Picture 2" descr="clé d'accès à l'icône. adapté au symbole de sécurité. style ...">
            <a:extLst>
              <a:ext uri="{FF2B5EF4-FFF2-40B4-BE49-F238E27FC236}">
                <a16:creationId xmlns:a16="http://schemas.microsoft.com/office/drawing/2014/main" id="{C10447E9-6EBD-237C-DAF7-28B2D2F892EE}"/>
              </a:ext>
            </a:extLst>
          </p:cNvPr>
          <p:cNvPicPr>
            <a:picLocks noChangeAspect="1" noChangeArrowheads="1"/>
          </p:cNvPicPr>
          <p:nvPr/>
        </p:nvPicPr>
        <p:blipFill>
          <a:blip r:embed="rId7"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5514513" y="2718728"/>
            <a:ext cx="341714" cy="354570"/>
          </a:xfrm>
          <a:prstGeom prst="rect">
            <a:avLst/>
          </a:prstGeom>
          <a:noFill/>
          <a:extLst>
            <a:ext uri="{909E8E84-426E-40DD-AFC4-6F175D3DCCD1}">
              <a14:hiddenFill xmlns:a14="http://schemas.microsoft.com/office/drawing/2010/main">
                <a:solidFill>
                  <a:srgbClr val="FFFFFF"/>
                </a:solidFill>
              </a14:hiddenFill>
            </a:ext>
          </a:extLst>
        </p:spPr>
      </p:pic>
      <p:sp>
        <p:nvSpPr>
          <p:cNvPr id="149" name="ZoneTexte 148">
            <a:extLst>
              <a:ext uri="{FF2B5EF4-FFF2-40B4-BE49-F238E27FC236}">
                <a16:creationId xmlns:a16="http://schemas.microsoft.com/office/drawing/2014/main" id="{C59FF9ED-A138-EC45-CCA9-D80996C69ADB}"/>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Schéma fonctionnel général</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9" name="Rectangle : coins arrondis 8">
            <a:extLst>
              <a:ext uri="{FF2B5EF4-FFF2-40B4-BE49-F238E27FC236}">
                <a16:creationId xmlns:a16="http://schemas.microsoft.com/office/drawing/2014/main" id="{220D7919-14D7-B217-97D4-06E39FC0FEF7}"/>
              </a:ext>
            </a:extLst>
          </p:cNvPr>
          <p:cNvSpPr/>
          <p:nvPr/>
        </p:nvSpPr>
        <p:spPr>
          <a:xfrm>
            <a:off x="4180317" y="1847044"/>
            <a:ext cx="1539897" cy="493463"/>
          </a:xfrm>
          <a:prstGeom prst="roundRect">
            <a:avLst>
              <a:gd name="adj" fmla="val 10117"/>
            </a:avLst>
          </a:prstGeom>
          <a:solidFill>
            <a:srgbClr val="CC0066"/>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LOCATAIRE 2 (INSM)</a:t>
            </a:r>
          </a:p>
        </p:txBody>
      </p:sp>
      <p:pic>
        <p:nvPicPr>
          <p:cNvPr id="10" name="Picture 2" descr="clé d'accès à l'icône. adapté au symbole de sécurité. style ...">
            <a:extLst>
              <a:ext uri="{FF2B5EF4-FFF2-40B4-BE49-F238E27FC236}">
                <a16:creationId xmlns:a16="http://schemas.microsoft.com/office/drawing/2014/main" id="{2A377299-585B-ECE9-376E-72957409B5DB}"/>
              </a:ext>
            </a:extLst>
          </p:cNvPr>
          <p:cNvPicPr>
            <a:picLocks noChangeAspect="1" noChangeArrowheads="1"/>
          </p:cNvPicPr>
          <p:nvPr/>
        </p:nvPicPr>
        <p:blipFill>
          <a:blip r:embed="rId7"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5533224" y="2141040"/>
            <a:ext cx="341714" cy="35457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Connecteur : en angle 11">
            <a:extLst>
              <a:ext uri="{FF2B5EF4-FFF2-40B4-BE49-F238E27FC236}">
                <a16:creationId xmlns:a16="http://schemas.microsoft.com/office/drawing/2014/main" id="{31D4ADFD-954F-1299-DF68-FBEC8859A313}"/>
              </a:ext>
            </a:extLst>
          </p:cNvPr>
          <p:cNvCxnSpPr>
            <a:cxnSpLocks/>
            <a:stCxn id="9" idx="3"/>
            <a:endCxn id="107" idx="0"/>
          </p:cNvCxnSpPr>
          <p:nvPr/>
        </p:nvCxnSpPr>
        <p:spPr>
          <a:xfrm>
            <a:off x="5720214" y="2093776"/>
            <a:ext cx="1050251" cy="3232563"/>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3" name="Connecteur : en angle 2">
            <a:extLst>
              <a:ext uri="{FF2B5EF4-FFF2-40B4-BE49-F238E27FC236}">
                <a16:creationId xmlns:a16="http://schemas.microsoft.com/office/drawing/2014/main" id="{8B3A6CD1-A1AD-E386-45B2-813398F73E6B}"/>
              </a:ext>
            </a:extLst>
          </p:cNvPr>
          <p:cNvCxnSpPr>
            <a:cxnSpLocks/>
            <a:stCxn id="112" idx="1"/>
            <a:endCxn id="115" idx="0"/>
          </p:cNvCxnSpPr>
          <p:nvPr/>
        </p:nvCxnSpPr>
        <p:spPr>
          <a:xfrm rot="10800000" flipV="1">
            <a:off x="2583149" y="4343097"/>
            <a:ext cx="1636813" cy="985848"/>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22" name="Connecteur : en angle 21">
            <a:extLst>
              <a:ext uri="{FF2B5EF4-FFF2-40B4-BE49-F238E27FC236}">
                <a16:creationId xmlns:a16="http://schemas.microsoft.com/office/drawing/2014/main" id="{32BA4A3F-882F-B0A1-5F00-A50FEFE468B4}"/>
              </a:ext>
            </a:extLst>
          </p:cNvPr>
          <p:cNvCxnSpPr>
            <a:cxnSpLocks/>
            <a:stCxn id="115" idx="2"/>
            <a:endCxn id="142" idx="0"/>
          </p:cNvCxnSpPr>
          <p:nvPr/>
        </p:nvCxnSpPr>
        <p:spPr>
          <a:xfrm rot="16200000" flipH="1">
            <a:off x="2689209" y="5716345"/>
            <a:ext cx="462335" cy="674457"/>
          </a:xfrm>
          <a:prstGeom prst="bentConnector3">
            <a:avLst>
              <a:gd name="adj1" fmla="val 50000"/>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27" name="Connecteur : en angle 26">
            <a:extLst>
              <a:ext uri="{FF2B5EF4-FFF2-40B4-BE49-F238E27FC236}">
                <a16:creationId xmlns:a16="http://schemas.microsoft.com/office/drawing/2014/main" id="{1B2E600E-BB2C-119A-AF67-61EE4E163CB4}"/>
              </a:ext>
            </a:extLst>
          </p:cNvPr>
          <p:cNvCxnSpPr>
            <a:cxnSpLocks/>
            <a:stCxn id="115" idx="2"/>
            <a:endCxn id="110" idx="0"/>
          </p:cNvCxnSpPr>
          <p:nvPr/>
        </p:nvCxnSpPr>
        <p:spPr>
          <a:xfrm rot="5400000">
            <a:off x="1716915" y="5415810"/>
            <a:ext cx="459636" cy="1272831"/>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29" name="Connecteur droit avec flèche 28">
            <a:extLst>
              <a:ext uri="{FF2B5EF4-FFF2-40B4-BE49-F238E27FC236}">
                <a16:creationId xmlns:a16="http://schemas.microsoft.com/office/drawing/2014/main" id="{62AC3435-0DEA-2FAD-7B49-BF6E27413197}"/>
              </a:ext>
            </a:extLst>
          </p:cNvPr>
          <p:cNvCxnSpPr>
            <a:cxnSpLocks/>
          </p:cNvCxnSpPr>
          <p:nvPr/>
        </p:nvCxnSpPr>
        <p:spPr>
          <a:xfrm>
            <a:off x="3421901" y="2398684"/>
            <a:ext cx="713389"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0">
            <a:extLst>
              <a:ext uri="{FF2B5EF4-FFF2-40B4-BE49-F238E27FC236}">
                <a16:creationId xmlns:a16="http://schemas.microsoft.com/office/drawing/2014/main" id="{36C5284A-3E59-BD8C-9DF4-DAE333868F0B}"/>
              </a:ext>
            </a:extLst>
          </p:cNvPr>
          <p:cNvCxnSpPr>
            <a:cxnSpLocks/>
          </p:cNvCxnSpPr>
          <p:nvPr/>
        </p:nvCxnSpPr>
        <p:spPr>
          <a:xfrm flipH="1">
            <a:off x="9414060" y="2422855"/>
            <a:ext cx="527775"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4" name="Connecteur : en angle 3">
            <a:extLst>
              <a:ext uri="{FF2B5EF4-FFF2-40B4-BE49-F238E27FC236}">
                <a16:creationId xmlns:a16="http://schemas.microsoft.com/office/drawing/2014/main" id="{B0456FB3-02EA-61A3-B4CC-55EE5F206007}"/>
              </a:ext>
            </a:extLst>
          </p:cNvPr>
          <p:cNvCxnSpPr>
            <a:cxnSpLocks/>
            <a:stCxn id="124" idx="1"/>
            <a:endCxn id="107" idx="0"/>
          </p:cNvCxnSpPr>
          <p:nvPr/>
        </p:nvCxnSpPr>
        <p:spPr>
          <a:xfrm rot="10800000">
            <a:off x="6770465" y="5326339"/>
            <a:ext cx="1096796" cy="274206"/>
          </a:xfrm>
          <a:prstGeom prst="bentConnector4">
            <a:avLst>
              <a:gd name="adj1" fmla="val 26190"/>
              <a:gd name="adj2" fmla="val 231999"/>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48926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E358C-24AC-5767-DA65-2F73AF889991}"/>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220717F-04AA-A9F2-39A6-7AE1F8158E1C}"/>
              </a:ext>
            </a:extLst>
          </p:cNvPr>
          <p:cNvSpPr>
            <a:spLocks noGrp="1"/>
          </p:cNvSpPr>
          <p:nvPr>
            <p:ph type="sldNum" sz="quarter" idx="12"/>
          </p:nvPr>
        </p:nvSpPr>
        <p:spPr/>
        <p:txBody>
          <a:bodyPr/>
          <a:lstStyle/>
          <a:p>
            <a:fld id="{C83083A5-E7E5-1A42-9F33-431CAC519282}" type="slidenum">
              <a:rPr lang="fr-FR" smtClean="0"/>
              <a:pPr/>
              <a:t>22</a:t>
            </a:fld>
            <a:endParaRPr lang="fr-FR" dirty="0"/>
          </a:p>
        </p:txBody>
      </p:sp>
      <p:sp>
        <p:nvSpPr>
          <p:cNvPr id="7" name="ZoneTexte 6">
            <a:extLst>
              <a:ext uri="{FF2B5EF4-FFF2-40B4-BE49-F238E27FC236}">
                <a16:creationId xmlns:a16="http://schemas.microsoft.com/office/drawing/2014/main" id="{B9112B73-BECE-533B-9179-5EC4009D8C2F}"/>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Fonctionnement général</a:t>
            </a:r>
          </a:p>
        </p:txBody>
      </p:sp>
      <p:cxnSp>
        <p:nvCxnSpPr>
          <p:cNvPr id="8" name="Connecteur droit 7">
            <a:extLst>
              <a:ext uri="{FF2B5EF4-FFF2-40B4-BE49-F238E27FC236}">
                <a16:creationId xmlns:a16="http://schemas.microsoft.com/office/drawing/2014/main" id="{F91FF00A-01D9-8CC3-18C5-882E05866677}"/>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3786CC65-C9E0-FAB1-8154-AC2894269EC1}"/>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F694B155-ED6D-03E7-501D-C54F12601EDF}"/>
              </a:ext>
            </a:extLst>
          </p:cNvPr>
          <p:cNvSpPr txBox="1"/>
          <p:nvPr/>
        </p:nvSpPr>
        <p:spPr>
          <a:xfrm>
            <a:off x="264987" y="1055078"/>
            <a:ext cx="11585195" cy="5442590"/>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lgn="just">
              <a:defRPr/>
            </a:pPr>
            <a:r>
              <a:rPr lang="fr-FR" dirty="0">
                <a:latin typeface="Arial" panose="020B0604020202020204" pitchFamily="34" charset="0"/>
                <a:cs typeface="Arial" panose="020B0604020202020204" pitchFamily="34" charset="0"/>
              </a:rPr>
              <a:t>Les usagers déposés devant le site, qu'ils arrivent en transports en commun ou en voiture, accèderont au siège par le parvis nord (espaces extérieurs). Ceux arrivant en voiture, moto ou vélo utiliseront les parkings dédiés avant de rejoindre le bâtiment par le parvis sud (espaces extérieurs). Tous convergeront vers l’accueil, espace central du siège, qui desservira l’ensemble des sous-entités.</a:t>
            </a:r>
          </a:p>
          <a:p>
            <a:pPr>
              <a:defRPr/>
            </a:pPr>
            <a:endParaRPr lang="fr-FR" dirty="0">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espaces communs, commercialisables, seront situés au rez-de-chaussée, facilitant l'accès et l'interaction avec les visiteurs. </a:t>
            </a:r>
          </a:p>
          <a:p>
            <a:pPr>
              <a:defRPr/>
            </a:pPr>
            <a:r>
              <a:rPr lang="fr-FR" dirty="0">
                <a:latin typeface="Arial" panose="020B0604020202020204" pitchFamily="34" charset="0"/>
                <a:cs typeface="Arial" panose="020B0604020202020204" pitchFamily="34" charset="0"/>
              </a:rPr>
              <a:t>Les espaces de restauration bénéficieront d’une connexion directe avec la terrasse extérieure (espaces extérieurs). </a:t>
            </a:r>
          </a:p>
          <a:p>
            <a:pPr>
              <a:defRPr/>
            </a:pPr>
            <a:r>
              <a:rPr lang="fr-FR" dirty="0">
                <a:latin typeface="Arial" panose="020B0604020202020204" pitchFamily="34" charset="0"/>
                <a:cs typeface="Arial" panose="020B0604020202020204" pitchFamily="34" charset="0"/>
              </a:rPr>
              <a:t>Les vestiaires des espaces sportifs seront facilement accessibles depuis les espaces extérieurs. </a:t>
            </a:r>
          </a:p>
          <a:p>
            <a:pPr>
              <a:defRPr/>
            </a:pPr>
            <a:r>
              <a:rPr lang="fr-FR" dirty="0">
                <a:latin typeface="Arial" panose="020B0604020202020204" pitchFamily="34" charset="0"/>
                <a:cs typeface="Arial" panose="020B0604020202020204" pitchFamily="34" charset="0"/>
              </a:rPr>
              <a:t>Les espaces de réunion seront placés à proximité fonctionnelle des espaces extérieurs et de la réserve informatique de la CCI (comprise dans les locaux propres à la CCI).</a:t>
            </a:r>
          </a:p>
          <a:p>
            <a:pPr>
              <a:defRPr/>
            </a:pPr>
            <a:endParaRPr lang="fr-FR" dirty="0">
              <a:latin typeface="Arial" panose="020B0604020202020204" pitchFamily="34" charset="0"/>
              <a:cs typeface="Arial" panose="020B0604020202020204" pitchFamily="34" charset="0"/>
            </a:endParaRPr>
          </a:p>
          <a:p>
            <a:pPr algn="just">
              <a:defRPr/>
            </a:pPr>
            <a:r>
              <a:rPr lang="fr-FR" dirty="0">
                <a:latin typeface="Arial" panose="020B0604020202020204" pitchFamily="34" charset="0"/>
                <a:cs typeface="Arial" panose="020B0604020202020204" pitchFamily="34" charset="0"/>
              </a:rPr>
              <a:t>Les locaux propres à la CCI se déploieront au 1</a:t>
            </a:r>
            <a:r>
              <a:rPr lang="fr-FR" baseline="30000" dirty="0">
                <a:latin typeface="Arial" panose="020B0604020202020204" pitchFamily="34" charset="0"/>
                <a:cs typeface="Arial" panose="020B0604020202020204" pitchFamily="34" charset="0"/>
              </a:rPr>
              <a:t>er</a:t>
            </a:r>
            <a:r>
              <a:rPr lang="fr-FR" dirty="0">
                <a:latin typeface="Arial" panose="020B0604020202020204" pitchFamily="34" charset="0"/>
                <a:cs typeface="Arial" panose="020B0604020202020204" pitchFamily="34" charset="0"/>
              </a:rPr>
              <a:t> et au 2</a:t>
            </a:r>
            <a:r>
              <a:rPr lang="fr-FR" baseline="30000" dirty="0">
                <a:latin typeface="Arial" panose="020B0604020202020204" pitchFamily="34" charset="0"/>
                <a:cs typeface="Arial" panose="020B0604020202020204" pitchFamily="34" charset="0"/>
              </a:rPr>
              <a:t>ème</a:t>
            </a:r>
            <a:r>
              <a:rPr lang="fr-FR" dirty="0">
                <a:latin typeface="Arial" panose="020B0604020202020204" pitchFamily="34" charset="0"/>
                <a:cs typeface="Arial" panose="020B0604020202020204" pitchFamily="34" charset="0"/>
              </a:rPr>
              <a:t> étages de l'aile A (à quelques exceptions près détaillées dans la section correspondante).</a:t>
            </a:r>
          </a:p>
          <a:p>
            <a:pPr algn="just">
              <a:defRPr/>
            </a:pPr>
            <a:r>
              <a:rPr lang="fr-FR" dirty="0">
                <a:latin typeface="Arial" panose="020B0604020202020204" pitchFamily="34" charset="0"/>
                <a:cs typeface="Arial" panose="020B0604020202020204" pitchFamily="34" charset="0"/>
              </a:rPr>
              <a:t>Les espaces collaboratifs, de support et de détente seront judicieusement implantés au sein des espaces de travail. De plus, les collaborateurs de la CCI bénéficieront d'un accès à plusieurs terrasses extérieures.</a:t>
            </a:r>
          </a:p>
          <a:p>
            <a:pPr algn="just">
              <a:defRPr/>
            </a:pPr>
            <a:endParaRPr lang="fr-FR" dirty="0">
              <a:latin typeface="Arial" panose="020B0604020202020204" pitchFamily="34" charset="0"/>
              <a:cs typeface="Arial" panose="020B0604020202020204" pitchFamily="34" charset="0"/>
            </a:endParaRPr>
          </a:p>
          <a:p>
            <a:pPr algn="just">
              <a:defRPr/>
            </a:pPr>
            <a:r>
              <a:rPr lang="fr-FR" dirty="0">
                <a:latin typeface="Arial" panose="020B0604020202020204" pitchFamily="34" charset="0"/>
                <a:cs typeface="Arial" panose="020B0604020202020204" pitchFamily="34" charset="0"/>
              </a:rPr>
              <a:t>Les locaux propres aux locataires seront implantés au premier et au deuxième étages de l'aile B. Ils seront autonomes les uns des autres et bénéficieront eux-aussi d'accès à plusieurs terrasses extérieures accessibles.</a:t>
            </a:r>
          </a:p>
          <a:p>
            <a:pPr algn="just">
              <a:defRPr/>
            </a:pPr>
            <a:endParaRPr lang="fr-FR" dirty="0">
              <a:latin typeface="Arial" panose="020B0604020202020204" pitchFamily="34" charset="0"/>
              <a:cs typeface="Arial" panose="020B0604020202020204" pitchFamily="34" charset="0"/>
            </a:endParaRPr>
          </a:p>
          <a:p>
            <a:pPr algn="just">
              <a:defRPr/>
            </a:pPr>
            <a:r>
              <a:rPr lang="fr-FR" dirty="0">
                <a:latin typeface="Arial" panose="020B0604020202020204" pitchFamily="34" charset="0"/>
                <a:cs typeface="Arial" panose="020B0604020202020204" pitchFamily="34" charset="0"/>
              </a:rPr>
              <a:t>Enfin, les locaux techniques et de support seront répartis de manière stratégique dans tout le bâtiment, assurant une organisation fluide et un fonctionnement optimal.</a:t>
            </a:r>
          </a:p>
          <a:p>
            <a:pPr>
              <a:defRPr/>
            </a:pPr>
            <a:r>
              <a:rPr lang="fr-FR" dirty="0">
                <a:latin typeface="Arial" panose="020B0604020202020204" pitchFamily="34" charset="0"/>
                <a:cs typeface="Arial" panose="020B0604020202020204" pitchFamily="34" charset="0"/>
              </a:rPr>
              <a:t>Un système de sécurité adapté sera mis en place afin de sécuriser :</a:t>
            </a:r>
          </a:p>
          <a:p>
            <a:pPr marL="171450" indent="-171450">
              <a:buFontTx/>
              <a:buChar char="-"/>
              <a:defRPr/>
            </a:pPr>
            <a:r>
              <a:rPr lang="fr-FR" dirty="0">
                <a:latin typeface="Arial" panose="020B0604020202020204" pitchFamily="34" charset="0"/>
                <a:cs typeface="Arial" panose="020B0604020202020204" pitchFamily="34" charset="0"/>
              </a:rPr>
              <a:t>Les espaces communs du RDC, à l’exception de l’accueil</a:t>
            </a:r>
          </a:p>
          <a:p>
            <a:pPr marL="171450" indent="-171450">
              <a:buFontTx/>
              <a:buChar char="-"/>
              <a:defRPr/>
            </a:pPr>
            <a:r>
              <a:rPr lang="fr-FR" dirty="0">
                <a:latin typeface="Arial" panose="020B0604020202020204" pitchFamily="34" charset="0"/>
                <a:cs typeface="Arial" panose="020B0604020202020204" pitchFamily="34" charset="0"/>
              </a:rPr>
              <a:t>L’ensemble locaux propres à la CCI</a:t>
            </a:r>
          </a:p>
          <a:p>
            <a:pPr marL="171450" indent="-171450">
              <a:buFontTx/>
              <a:buChar char="-"/>
              <a:defRPr/>
            </a:pPr>
            <a:r>
              <a:rPr lang="fr-FR" dirty="0">
                <a:latin typeface="Arial" panose="020B0604020202020204" pitchFamily="34" charset="0"/>
                <a:cs typeface="Arial" panose="020B0604020202020204" pitchFamily="34" charset="0"/>
              </a:rPr>
              <a:t>Chacun des plateaux de location et les locaux de chaque locataire</a:t>
            </a:r>
          </a:p>
          <a:p>
            <a:pPr marL="171450" indent="-171450">
              <a:buFontTx/>
              <a:buChar char="-"/>
              <a:defRPr/>
            </a:pPr>
            <a:endParaRPr lang="fr-FR" dirty="0">
              <a:highlight>
                <a:srgbClr val="FFFF00"/>
              </a:highlight>
              <a:latin typeface="Arial" panose="020B0604020202020204" pitchFamily="34" charset="0"/>
              <a:cs typeface="Arial" panose="020B0604020202020204" pitchFamily="34" charset="0"/>
            </a:endParaRPr>
          </a:p>
          <a:p>
            <a:pPr algn="just">
              <a:defRPr/>
            </a:pPr>
            <a:endParaRPr lang="fr-FR" dirty="0">
              <a:highlight>
                <a:srgbClr val="FFFF00"/>
              </a:highlight>
              <a:latin typeface="Arial" panose="020B0604020202020204" pitchFamily="34" charset="0"/>
              <a:cs typeface="Arial" panose="020B0604020202020204" pitchFamily="34" charset="0"/>
            </a:endParaRPr>
          </a:p>
          <a:p>
            <a:pPr algn="just">
              <a:defRPr/>
            </a:pPr>
            <a:r>
              <a:rPr lang="fr-FR" dirty="0">
                <a:latin typeface="Arial" panose="020B0604020202020204" pitchFamily="34" charset="0"/>
                <a:cs typeface="Arial" panose="020B0604020202020204" pitchFamily="34" charset="0"/>
              </a:rPr>
              <a:t>Si la MOE optimise l’implantation des espaces et dégage des surfaces supplémentaires tout en respectant le programme, elle pourra les attribuer : </a:t>
            </a:r>
          </a:p>
          <a:p>
            <a:pPr marL="171450" indent="-171450">
              <a:buFontTx/>
              <a:buChar char="-"/>
              <a:defRPr/>
            </a:pPr>
            <a:r>
              <a:rPr lang="fr-FR" dirty="0">
                <a:latin typeface="Arial" panose="020B0604020202020204" pitchFamily="34" charset="0"/>
                <a:cs typeface="Arial" panose="020B0604020202020204" pitchFamily="34" charset="0"/>
              </a:rPr>
              <a:t>En priorité, aux espaces de réunion (implantés au RDC).</a:t>
            </a:r>
          </a:p>
          <a:p>
            <a:pPr marL="171450" indent="-171450">
              <a:buFontTx/>
              <a:buChar char="-"/>
              <a:defRPr/>
            </a:pPr>
            <a:r>
              <a:rPr lang="fr-FR" dirty="0">
                <a:latin typeface="Arial" panose="020B0604020202020204" pitchFamily="34" charset="0"/>
                <a:cs typeface="Arial" panose="020B0604020202020204" pitchFamily="34" charset="0"/>
              </a:rPr>
              <a:t>En second lieu aux espaces collaboratifs de la CCI dans les étages de l'aile A, et aux les plateaux de location dans l'aile B.</a:t>
            </a:r>
          </a:p>
          <a:p>
            <a:pPr algn="just">
              <a:defRPr/>
            </a:pPr>
            <a:endParaRPr lang="fr-FR" dirty="0">
              <a:highlight>
                <a:srgbClr val="FFFF00"/>
              </a:highlight>
              <a:latin typeface="Arial" panose="020B0604020202020204" pitchFamily="34" charset="0"/>
              <a:cs typeface="Arial" panose="020B0604020202020204" pitchFamily="34" charset="0"/>
            </a:endParaRPr>
          </a:p>
          <a:p>
            <a:pPr algn="just">
              <a:defRPr/>
            </a:pPr>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A80666A3-DE4B-C932-6A7E-EF433FFAF303}"/>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liens fonctionnels</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30303700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37E85-6122-2B34-03EE-1609F4265B31}"/>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946CFD7-7274-00BD-D5C6-4A2C17D5F220}"/>
              </a:ext>
            </a:extLst>
          </p:cNvPr>
          <p:cNvSpPr>
            <a:spLocks noGrp="1"/>
          </p:cNvSpPr>
          <p:nvPr>
            <p:ph type="sldNum" sz="quarter" idx="12"/>
          </p:nvPr>
        </p:nvSpPr>
        <p:spPr/>
        <p:txBody>
          <a:bodyPr/>
          <a:lstStyle/>
          <a:p>
            <a:fld id="{C83083A5-E7E5-1A42-9F33-431CAC519282}" type="slidenum">
              <a:rPr lang="fr-FR" smtClean="0"/>
              <a:pPr/>
              <a:t>23</a:t>
            </a:fld>
            <a:endParaRPr lang="fr-FR" dirty="0"/>
          </a:p>
        </p:txBody>
      </p:sp>
      <p:sp>
        <p:nvSpPr>
          <p:cNvPr id="7" name="ZoneTexte 6">
            <a:extLst>
              <a:ext uri="{FF2B5EF4-FFF2-40B4-BE49-F238E27FC236}">
                <a16:creationId xmlns:a16="http://schemas.microsoft.com/office/drawing/2014/main" id="{4EBDBD9D-3B2A-8578-1070-A3091FE2470F}"/>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Fonctionnement général</a:t>
            </a:r>
          </a:p>
        </p:txBody>
      </p:sp>
      <p:cxnSp>
        <p:nvCxnSpPr>
          <p:cNvPr id="8" name="Connecteur droit 7">
            <a:extLst>
              <a:ext uri="{FF2B5EF4-FFF2-40B4-BE49-F238E27FC236}">
                <a16:creationId xmlns:a16="http://schemas.microsoft.com/office/drawing/2014/main" id="{94544FCB-0FCC-2514-D76A-60FF4F36A398}"/>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2E9BCAB2-0348-4FF3-E24F-DFCE3747BC43}"/>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5" name="ZoneTexte 4">
            <a:extLst>
              <a:ext uri="{FF2B5EF4-FFF2-40B4-BE49-F238E27FC236}">
                <a16:creationId xmlns:a16="http://schemas.microsoft.com/office/drawing/2014/main" id="{EE19C82E-4DA4-2450-2FB3-17B69CA4D84C}"/>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Tableau de surface général</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pic>
        <p:nvPicPr>
          <p:cNvPr id="12" name="Image 11">
            <a:extLst>
              <a:ext uri="{FF2B5EF4-FFF2-40B4-BE49-F238E27FC236}">
                <a16:creationId xmlns:a16="http://schemas.microsoft.com/office/drawing/2014/main" id="{D51923E3-5D3E-BFCB-AF49-C1A66D0D9040}"/>
              </a:ext>
            </a:extLst>
          </p:cNvPr>
          <p:cNvPicPr>
            <a:picLocks noChangeAspect="1"/>
          </p:cNvPicPr>
          <p:nvPr/>
        </p:nvPicPr>
        <p:blipFill>
          <a:blip r:embed="rId3"/>
          <a:stretch>
            <a:fillRect/>
          </a:stretch>
        </p:blipFill>
        <p:spPr>
          <a:xfrm>
            <a:off x="2869173" y="1202277"/>
            <a:ext cx="5902226" cy="5127265"/>
          </a:xfrm>
          <a:prstGeom prst="rect">
            <a:avLst/>
          </a:prstGeom>
        </p:spPr>
      </p:pic>
    </p:spTree>
    <p:extLst>
      <p:ext uri="{BB962C8B-B14F-4D97-AF65-F5344CB8AC3E}">
        <p14:creationId xmlns:p14="http://schemas.microsoft.com/office/powerpoint/2010/main" val="115838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6C689-8B65-A5A5-1735-EE82784020C9}"/>
            </a:ext>
          </a:extLst>
        </p:cNvPr>
        <p:cNvGrpSpPr/>
        <p:nvPr/>
      </p:nvGrpSpPr>
      <p:grpSpPr>
        <a:xfrm>
          <a:off x="0" y="0"/>
          <a:ext cx="0" cy="0"/>
          <a:chOff x="0" y="0"/>
          <a:chExt cx="0" cy="0"/>
        </a:xfrm>
      </p:grpSpPr>
      <p:sp>
        <p:nvSpPr>
          <p:cNvPr id="204" name="Rectangle : coins arrondis 203">
            <a:extLst>
              <a:ext uri="{FF2B5EF4-FFF2-40B4-BE49-F238E27FC236}">
                <a16:creationId xmlns:a16="http://schemas.microsoft.com/office/drawing/2014/main" id="{5D072DF3-B46C-12BC-C5CB-053C77C3ACB6}"/>
              </a:ext>
            </a:extLst>
          </p:cNvPr>
          <p:cNvSpPr/>
          <p:nvPr/>
        </p:nvSpPr>
        <p:spPr>
          <a:xfrm>
            <a:off x="1058778" y="4108366"/>
            <a:ext cx="3203485" cy="1907754"/>
          </a:xfrm>
          <a:prstGeom prst="roundRect">
            <a:avLst>
              <a:gd name="adj" fmla="val 10117"/>
            </a:avLst>
          </a:prstGeom>
          <a:solidFill>
            <a:srgbClr val="6FAF47"/>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21" name="Rectangle : coins arrondis 20">
            <a:extLst>
              <a:ext uri="{FF2B5EF4-FFF2-40B4-BE49-F238E27FC236}">
                <a16:creationId xmlns:a16="http://schemas.microsoft.com/office/drawing/2014/main" id="{E16177E7-C573-68EF-ADE7-8D58E7E1DDCE}"/>
              </a:ext>
            </a:extLst>
          </p:cNvPr>
          <p:cNvSpPr/>
          <p:nvPr/>
        </p:nvSpPr>
        <p:spPr>
          <a:xfrm>
            <a:off x="7121348" y="4721593"/>
            <a:ext cx="2594021" cy="1257749"/>
          </a:xfrm>
          <a:prstGeom prst="roundRect">
            <a:avLst>
              <a:gd name="adj" fmla="val 10117"/>
            </a:avLst>
          </a:prstGeom>
          <a:solidFill>
            <a:srgbClr val="FFC0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52" name="Rectangle : coins arrondis 151">
            <a:extLst>
              <a:ext uri="{FF2B5EF4-FFF2-40B4-BE49-F238E27FC236}">
                <a16:creationId xmlns:a16="http://schemas.microsoft.com/office/drawing/2014/main" id="{0B9BA2EE-5E67-F296-9A99-728802FA6D55}"/>
              </a:ext>
            </a:extLst>
          </p:cNvPr>
          <p:cNvSpPr/>
          <p:nvPr/>
        </p:nvSpPr>
        <p:spPr>
          <a:xfrm>
            <a:off x="4666239" y="3528325"/>
            <a:ext cx="2455109" cy="1049038"/>
          </a:xfrm>
          <a:prstGeom prst="roundRect">
            <a:avLst>
              <a:gd name="adj" fmla="val 10117"/>
            </a:avLst>
          </a:prstGeom>
          <a:solidFill>
            <a:srgbClr val="C65911"/>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46" name="Rectangle : coins arrondis 45">
            <a:extLst>
              <a:ext uri="{FF2B5EF4-FFF2-40B4-BE49-F238E27FC236}">
                <a16:creationId xmlns:a16="http://schemas.microsoft.com/office/drawing/2014/main" id="{3FE6A161-DFF8-35A1-AC98-5353F0B75BB4}"/>
              </a:ext>
            </a:extLst>
          </p:cNvPr>
          <p:cNvSpPr/>
          <p:nvPr/>
        </p:nvSpPr>
        <p:spPr>
          <a:xfrm>
            <a:off x="5260820" y="1545338"/>
            <a:ext cx="2312847" cy="1487869"/>
          </a:xfrm>
          <a:prstGeom prst="roundRect">
            <a:avLst>
              <a:gd name="adj" fmla="val 10117"/>
            </a:avLst>
          </a:prstGeom>
          <a:solidFill>
            <a:srgbClr val="BF8F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91" name="Rectangle : coins arrondis 190">
            <a:extLst>
              <a:ext uri="{FF2B5EF4-FFF2-40B4-BE49-F238E27FC236}">
                <a16:creationId xmlns:a16="http://schemas.microsoft.com/office/drawing/2014/main" id="{607340EA-8762-4105-E4F5-0E6744DB725B}"/>
              </a:ext>
            </a:extLst>
          </p:cNvPr>
          <p:cNvSpPr/>
          <p:nvPr/>
        </p:nvSpPr>
        <p:spPr>
          <a:xfrm>
            <a:off x="3533082" y="1978176"/>
            <a:ext cx="1197750" cy="1055029"/>
          </a:xfrm>
          <a:prstGeom prst="roundRect">
            <a:avLst>
              <a:gd name="adj" fmla="val 10117"/>
            </a:avLst>
          </a:prstGeom>
          <a:solidFill>
            <a:srgbClr val="CCCC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6" name="ZoneTexte 5">
            <a:extLst>
              <a:ext uri="{FF2B5EF4-FFF2-40B4-BE49-F238E27FC236}">
                <a16:creationId xmlns:a16="http://schemas.microsoft.com/office/drawing/2014/main" id="{634DD23B-CF37-98F6-3067-59F618666E55}"/>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Schéma fonctionnel des espaces communs</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2" name="Espace réservé du numéro de diapositive 1">
            <a:extLst>
              <a:ext uri="{FF2B5EF4-FFF2-40B4-BE49-F238E27FC236}">
                <a16:creationId xmlns:a16="http://schemas.microsoft.com/office/drawing/2014/main" id="{AD1E186C-042B-8A05-6370-62B3B608C730}"/>
              </a:ext>
            </a:extLst>
          </p:cNvPr>
          <p:cNvSpPr>
            <a:spLocks noGrp="1"/>
          </p:cNvSpPr>
          <p:nvPr>
            <p:ph type="sldNum" sz="quarter" idx="12"/>
          </p:nvPr>
        </p:nvSpPr>
        <p:spPr/>
        <p:txBody>
          <a:bodyPr/>
          <a:lstStyle/>
          <a:p>
            <a:fld id="{C83083A5-E7E5-1A42-9F33-431CAC519282}" type="slidenum">
              <a:rPr lang="fr-FR" smtClean="0"/>
              <a:pPr/>
              <a:t>24</a:t>
            </a:fld>
            <a:endParaRPr lang="fr-FR" dirty="0"/>
          </a:p>
        </p:txBody>
      </p:sp>
      <p:cxnSp>
        <p:nvCxnSpPr>
          <p:cNvPr id="8" name="Connecteur droit 7">
            <a:extLst>
              <a:ext uri="{FF2B5EF4-FFF2-40B4-BE49-F238E27FC236}">
                <a16:creationId xmlns:a16="http://schemas.microsoft.com/office/drawing/2014/main" id="{ECE9C7D7-13A5-5504-5DD7-6B2223265954}"/>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93" name="Rectangle : coins arrondis 92">
            <a:extLst>
              <a:ext uri="{FF2B5EF4-FFF2-40B4-BE49-F238E27FC236}">
                <a16:creationId xmlns:a16="http://schemas.microsoft.com/office/drawing/2014/main" id="{D29903F8-E1B3-3522-77BE-54DFB7D1059E}"/>
              </a:ext>
            </a:extLst>
          </p:cNvPr>
          <p:cNvSpPr/>
          <p:nvPr/>
        </p:nvSpPr>
        <p:spPr>
          <a:xfrm>
            <a:off x="334511" y="1154381"/>
            <a:ext cx="9694545" cy="5090281"/>
          </a:xfrm>
          <a:prstGeom prst="roundRect">
            <a:avLst>
              <a:gd name="adj" fmla="val 0"/>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solidFill>
                <a:srgbClr val="C00000"/>
              </a:solidFill>
              <a:latin typeface="Arial Nova Cond" panose="020B0506020202020204" pitchFamily="34" charset="0"/>
            </a:endParaRPr>
          </a:p>
        </p:txBody>
      </p:sp>
      <p:sp>
        <p:nvSpPr>
          <p:cNvPr id="118" name="Rectangle : coins arrondis 117">
            <a:extLst>
              <a:ext uri="{FF2B5EF4-FFF2-40B4-BE49-F238E27FC236}">
                <a16:creationId xmlns:a16="http://schemas.microsoft.com/office/drawing/2014/main" id="{B3014B3C-E033-9448-97D7-C6050BF11997}"/>
              </a:ext>
            </a:extLst>
          </p:cNvPr>
          <p:cNvSpPr/>
          <p:nvPr/>
        </p:nvSpPr>
        <p:spPr>
          <a:xfrm rot="5400000">
            <a:off x="10645235" y="1192784"/>
            <a:ext cx="301308" cy="1077462"/>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Zones</a:t>
            </a:r>
          </a:p>
        </p:txBody>
      </p:sp>
      <p:sp>
        <p:nvSpPr>
          <p:cNvPr id="120" name="Rectangle : coins arrondis 119">
            <a:extLst>
              <a:ext uri="{FF2B5EF4-FFF2-40B4-BE49-F238E27FC236}">
                <a16:creationId xmlns:a16="http://schemas.microsoft.com/office/drawing/2014/main" id="{F5830D78-457D-8DF1-E758-CEC51417C3C9}"/>
              </a:ext>
            </a:extLst>
          </p:cNvPr>
          <p:cNvSpPr/>
          <p:nvPr/>
        </p:nvSpPr>
        <p:spPr>
          <a:xfrm>
            <a:off x="10802527" y="5193146"/>
            <a:ext cx="1244782" cy="1135006"/>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Entités accessibles en véhicules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Locaux sécurisés</a:t>
            </a:r>
          </a:p>
          <a:p>
            <a:endParaRPr lang="fr-FR" sz="900" dirty="0">
              <a:solidFill>
                <a:schemeClr val="tx1"/>
              </a:solidFill>
              <a:latin typeface="Arial Nova Cond" panose="020B0506020202020204" pitchFamily="34" charset="0"/>
            </a:endParaRPr>
          </a:p>
          <a:p>
            <a:endParaRPr lang="fr-FR" sz="900" dirty="0">
              <a:solidFill>
                <a:schemeClr val="tx1"/>
              </a:solidFill>
              <a:latin typeface="Arial Nova Cond" panose="020B0506020202020204" pitchFamily="34" charset="0"/>
            </a:endParaRPr>
          </a:p>
        </p:txBody>
      </p:sp>
      <p:sp>
        <p:nvSpPr>
          <p:cNvPr id="125" name="Rectangle : coins arrondis 124">
            <a:extLst>
              <a:ext uri="{FF2B5EF4-FFF2-40B4-BE49-F238E27FC236}">
                <a16:creationId xmlns:a16="http://schemas.microsoft.com/office/drawing/2014/main" id="{1647E8E7-884D-89D3-2DCD-CE94EC2B4E5E}"/>
              </a:ext>
            </a:extLst>
          </p:cNvPr>
          <p:cNvSpPr/>
          <p:nvPr/>
        </p:nvSpPr>
        <p:spPr>
          <a:xfrm>
            <a:off x="10269914" y="1901686"/>
            <a:ext cx="425960" cy="158545"/>
          </a:xfrm>
          <a:prstGeom prst="roundRect">
            <a:avLst>
              <a:gd name="adj" fmla="val 0"/>
            </a:avLst>
          </a:prstGeom>
          <a:no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126" name="Rectangle : coins arrondis 125">
            <a:extLst>
              <a:ext uri="{FF2B5EF4-FFF2-40B4-BE49-F238E27FC236}">
                <a16:creationId xmlns:a16="http://schemas.microsoft.com/office/drawing/2014/main" id="{4318CCD2-FCC2-2102-5112-48094B35AF48}"/>
              </a:ext>
            </a:extLst>
          </p:cNvPr>
          <p:cNvSpPr/>
          <p:nvPr/>
        </p:nvSpPr>
        <p:spPr>
          <a:xfrm>
            <a:off x="10759138" y="1873639"/>
            <a:ext cx="1488371" cy="937810"/>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Périmètre du site</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Entités fonctionnelles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Sous-entités </a:t>
            </a:r>
          </a:p>
          <a:p>
            <a:r>
              <a:rPr lang="fr-FR" sz="900" dirty="0">
                <a:solidFill>
                  <a:schemeClr val="tx1"/>
                </a:solidFill>
                <a:latin typeface="Arial Nova Cond" panose="020B0506020202020204" pitchFamily="34" charset="0"/>
              </a:rPr>
              <a:t>Fonctionnelles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Locaux</a:t>
            </a:r>
          </a:p>
        </p:txBody>
      </p:sp>
      <p:sp>
        <p:nvSpPr>
          <p:cNvPr id="127" name="Rectangle : coins arrondis 126">
            <a:extLst>
              <a:ext uri="{FF2B5EF4-FFF2-40B4-BE49-F238E27FC236}">
                <a16:creationId xmlns:a16="http://schemas.microsoft.com/office/drawing/2014/main" id="{C9A30093-6418-C7F6-D2F2-2A1CC9FC1FB1}"/>
              </a:ext>
            </a:extLst>
          </p:cNvPr>
          <p:cNvSpPr/>
          <p:nvPr/>
        </p:nvSpPr>
        <p:spPr>
          <a:xfrm rot="5400000">
            <a:off x="10612594" y="886324"/>
            <a:ext cx="301308" cy="1128736"/>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dirty="0">
                <a:solidFill>
                  <a:schemeClr val="tx1"/>
                </a:solidFill>
                <a:latin typeface="Arial Nova Cond" panose="020B0506020202020204" pitchFamily="34" charset="0"/>
              </a:rPr>
              <a:t>LEGENDE : </a:t>
            </a:r>
          </a:p>
        </p:txBody>
      </p:sp>
      <p:sp>
        <p:nvSpPr>
          <p:cNvPr id="94" name="Rectangle 93">
            <a:extLst>
              <a:ext uri="{FF2B5EF4-FFF2-40B4-BE49-F238E27FC236}">
                <a16:creationId xmlns:a16="http://schemas.microsoft.com/office/drawing/2014/main" id="{B1B6757F-C6F7-5D6E-5C06-C4D919CD7E45}"/>
              </a:ext>
            </a:extLst>
          </p:cNvPr>
          <p:cNvSpPr/>
          <p:nvPr/>
        </p:nvSpPr>
        <p:spPr>
          <a:xfrm>
            <a:off x="10160195" y="1297821"/>
            <a:ext cx="1904793" cy="494683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95" name="Rectangle : coins arrondis 94">
            <a:extLst>
              <a:ext uri="{FF2B5EF4-FFF2-40B4-BE49-F238E27FC236}">
                <a16:creationId xmlns:a16="http://schemas.microsoft.com/office/drawing/2014/main" id="{8A3684EA-7112-FEBC-8250-C17E801A75B9}"/>
              </a:ext>
            </a:extLst>
          </p:cNvPr>
          <p:cNvSpPr/>
          <p:nvPr/>
        </p:nvSpPr>
        <p:spPr>
          <a:xfrm>
            <a:off x="10846918" y="3829519"/>
            <a:ext cx="1253699" cy="386910"/>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Liaison de continuité ou proximité fonctionnelle</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Liaison d’accessibilité fonctionnelle</a:t>
            </a:r>
          </a:p>
          <a:p>
            <a:endParaRPr lang="fr-FR" sz="900" dirty="0">
              <a:solidFill>
                <a:schemeClr val="tx1"/>
              </a:solidFill>
              <a:latin typeface="Arial Nova Cond" panose="020B0506020202020204" pitchFamily="34" charset="0"/>
            </a:endParaRPr>
          </a:p>
          <a:p>
            <a:endParaRPr lang="fr-FR" sz="900" dirty="0">
              <a:solidFill>
                <a:schemeClr val="tx1"/>
              </a:solidFill>
              <a:latin typeface="Arial Nova Cond" panose="020B0506020202020204" pitchFamily="34" charset="0"/>
            </a:endParaRPr>
          </a:p>
        </p:txBody>
      </p:sp>
      <p:cxnSp>
        <p:nvCxnSpPr>
          <p:cNvPr id="96" name="Connecteur droit avec flèche 95">
            <a:extLst>
              <a:ext uri="{FF2B5EF4-FFF2-40B4-BE49-F238E27FC236}">
                <a16:creationId xmlns:a16="http://schemas.microsoft.com/office/drawing/2014/main" id="{10ABC087-1D73-1090-4A30-80DBDBD5BA40}"/>
              </a:ext>
            </a:extLst>
          </p:cNvPr>
          <p:cNvCxnSpPr>
            <a:cxnSpLocks/>
          </p:cNvCxnSpPr>
          <p:nvPr/>
        </p:nvCxnSpPr>
        <p:spPr>
          <a:xfrm>
            <a:off x="10266370" y="3961806"/>
            <a:ext cx="419599" cy="0"/>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97" name="Connecteur droit avec flèche 96">
            <a:extLst>
              <a:ext uri="{FF2B5EF4-FFF2-40B4-BE49-F238E27FC236}">
                <a16:creationId xmlns:a16="http://schemas.microsoft.com/office/drawing/2014/main" id="{1DC6B502-3159-0533-BABB-08838C9BBBC0}"/>
              </a:ext>
            </a:extLst>
          </p:cNvPr>
          <p:cNvCxnSpPr>
            <a:cxnSpLocks/>
          </p:cNvCxnSpPr>
          <p:nvPr/>
        </p:nvCxnSpPr>
        <p:spPr>
          <a:xfrm>
            <a:off x="10293707" y="4549245"/>
            <a:ext cx="392262"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Rectangle : coins arrondis 98">
            <a:extLst>
              <a:ext uri="{FF2B5EF4-FFF2-40B4-BE49-F238E27FC236}">
                <a16:creationId xmlns:a16="http://schemas.microsoft.com/office/drawing/2014/main" id="{934BD918-970F-5136-B654-7AB9F246757F}"/>
              </a:ext>
            </a:extLst>
          </p:cNvPr>
          <p:cNvSpPr/>
          <p:nvPr/>
        </p:nvSpPr>
        <p:spPr>
          <a:xfrm>
            <a:off x="10279542" y="2192806"/>
            <a:ext cx="425960" cy="171595"/>
          </a:xfrm>
          <a:prstGeom prst="roundRect">
            <a:avLst>
              <a:gd name="adj" fmla="val 10117"/>
            </a:avLst>
          </a:prstGeom>
          <a:noFill/>
          <a:ln w="28575">
            <a:solidFill>
              <a:srgbClr val="2F7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 D’ENTREE</a:t>
            </a:r>
          </a:p>
        </p:txBody>
      </p:sp>
      <p:sp>
        <p:nvSpPr>
          <p:cNvPr id="100" name="Rectangle : coins arrondis 99">
            <a:extLst>
              <a:ext uri="{FF2B5EF4-FFF2-40B4-BE49-F238E27FC236}">
                <a16:creationId xmlns:a16="http://schemas.microsoft.com/office/drawing/2014/main" id="{4244CD6F-1A7D-9165-18C2-B2F01A624F2B}"/>
              </a:ext>
            </a:extLst>
          </p:cNvPr>
          <p:cNvSpPr/>
          <p:nvPr/>
        </p:nvSpPr>
        <p:spPr>
          <a:xfrm rot="5400000">
            <a:off x="10635536" y="3185023"/>
            <a:ext cx="300587" cy="1077461"/>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Liaisons</a:t>
            </a:r>
          </a:p>
        </p:txBody>
      </p:sp>
      <p:sp>
        <p:nvSpPr>
          <p:cNvPr id="101" name="Rectangle : coins arrondis 100">
            <a:extLst>
              <a:ext uri="{FF2B5EF4-FFF2-40B4-BE49-F238E27FC236}">
                <a16:creationId xmlns:a16="http://schemas.microsoft.com/office/drawing/2014/main" id="{15529F96-3143-73C2-D55A-C1713E27B45F}"/>
              </a:ext>
            </a:extLst>
          </p:cNvPr>
          <p:cNvSpPr/>
          <p:nvPr/>
        </p:nvSpPr>
        <p:spPr>
          <a:xfrm rot="5400000">
            <a:off x="10649964" y="4494656"/>
            <a:ext cx="300587" cy="1077461"/>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Flux et Accès </a:t>
            </a:r>
          </a:p>
        </p:txBody>
      </p:sp>
      <p:cxnSp>
        <p:nvCxnSpPr>
          <p:cNvPr id="102" name="Connecteur droit 101">
            <a:extLst>
              <a:ext uri="{FF2B5EF4-FFF2-40B4-BE49-F238E27FC236}">
                <a16:creationId xmlns:a16="http://schemas.microsoft.com/office/drawing/2014/main" id="{AE5BE9BE-044A-E6F2-4349-1555824C6CFD}"/>
              </a:ext>
            </a:extLst>
          </p:cNvPr>
          <p:cNvCxnSpPr>
            <a:cxnSpLocks/>
          </p:cNvCxnSpPr>
          <p:nvPr/>
        </p:nvCxnSpPr>
        <p:spPr>
          <a:xfrm>
            <a:off x="10178834" y="1626131"/>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cxnSp>
        <p:nvCxnSpPr>
          <p:cNvPr id="103" name="Connecteur droit 102">
            <a:extLst>
              <a:ext uri="{FF2B5EF4-FFF2-40B4-BE49-F238E27FC236}">
                <a16:creationId xmlns:a16="http://schemas.microsoft.com/office/drawing/2014/main" id="{BC2541F7-CA7B-9C3B-57FE-88CBA9F203C6}"/>
              </a:ext>
            </a:extLst>
          </p:cNvPr>
          <p:cNvCxnSpPr/>
          <p:nvPr/>
        </p:nvCxnSpPr>
        <p:spPr>
          <a:xfrm>
            <a:off x="10157309" y="3543909"/>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pic>
        <p:nvPicPr>
          <p:cNvPr id="104" name="Graphique 39" descr="Voiture">
            <a:extLst>
              <a:ext uri="{FF2B5EF4-FFF2-40B4-BE49-F238E27FC236}">
                <a16:creationId xmlns:a16="http://schemas.microsoft.com/office/drawing/2014/main" id="{280C5FE9-943F-7426-E88C-0FEF2473A87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51531" y="5189383"/>
            <a:ext cx="301097" cy="312424"/>
          </a:xfrm>
          <a:prstGeom prst="rect">
            <a:avLst/>
          </a:prstGeom>
        </p:spPr>
      </p:pic>
      <p:cxnSp>
        <p:nvCxnSpPr>
          <p:cNvPr id="105" name="Connecteur droit 104">
            <a:extLst>
              <a:ext uri="{FF2B5EF4-FFF2-40B4-BE49-F238E27FC236}">
                <a16:creationId xmlns:a16="http://schemas.microsoft.com/office/drawing/2014/main" id="{943137C9-A676-9718-BF94-359532C2B913}"/>
              </a:ext>
            </a:extLst>
          </p:cNvPr>
          <p:cNvCxnSpPr/>
          <p:nvPr/>
        </p:nvCxnSpPr>
        <p:spPr>
          <a:xfrm>
            <a:off x="10157309" y="4858307"/>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sp>
        <p:nvSpPr>
          <p:cNvPr id="106" name="Rectangle 105">
            <a:extLst>
              <a:ext uri="{FF2B5EF4-FFF2-40B4-BE49-F238E27FC236}">
                <a16:creationId xmlns:a16="http://schemas.microsoft.com/office/drawing/2014/main" id="{3C359BDC-5D96-68A3-8A76-85677EA620F3}"/>
              </a:ext>
            </a:extLst>
          </p:cNvPr>
          <p:cNvSpPr/>
          <p:nvPr/>
        </p:nvSpPr>
        <p:spPr>
          <a:xfrm rot="5400000">
            <a:off x="3116067" y="3530860"/>
            <a:ext cx="447089" cy="60102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solidFill>
                <a:schemeClr val="tx1"/>
              </a:solidFill>
              <a:latin typeface="Arial Nova Cond" panose="020B0506020202020204" pitchFamily="34" charset="0"/>
            </a:endParaRPr>
          </a:p>
        </p:txBody>
      </p:sp>
      <p:sp>
        <p:nvSpPr>
          <p:cNvPr id="108" name="ZoneTexte 64">
            <a:extLst>
              <a:ext uri="{FF2B5EF4-FFF2-40B4-BE49-F238E27FC236}">
                <a16:creationId xmlns:a16="http://schemas.microsoft.com/office/drawing/2014/main" id="{F2349BAC-7B66-2204-DB3A-28FAEA1BA6FA}"/>
              </a:ext>
            </a:extLst>
          </p:cNvPr>
          <p:cNvSpPr txBox="1"/>
          <p:nvPr/>
        </p:nvSpPr>
        <p:spPr>
          <a:xfrm>
            <a:off x="8490940" y="949993"/>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fr-FR" sz="900" b="1" dirty="0">
                <a:solidFill>
                  <a:srgbClr val="C00000"/>
                </a:solidFill>
                <a:latin typeface="Arial Nova Cond" panose="020B0506020202020204" pitchFamily="34" charset="0"/>
              </a:rPr>
              <a:t>Périmètre du site</a:t>
            </a:r>
          </a:p>
        </p:txBody>
      </p:sp>
      <p:pic>
        <p:nvPicPr>
          <p:cNvPr id="109" name="Picture 2" descr="clé d'accès à l'icône. adapté au symbole de sécurité. style ...">
            <a:extLst>
              <a:ext uri="{FF2B5EF4-FFF2-40B4-BE49-F238E27FC236}">
                <a16:creationId xmlns:a16="http://schemas.microsoft.com/office/drawing/2014/main" id="{92ABEF23-0C8D-4B16-E1B2-66AE82363689}"/>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10310913" y="5532289"/>
            <a:ext cx="341714" cy="354570"/>
          </a:xfrm>
          <a:prstGeom prst="rect">
            <a:avLst/>
          </a:prstGeom>
          <a:noFill/>
          <a:extLst>
            <a:ext uri="{909E8E84-426E-40DD-AFC4-6F175D3DCCD1}">
              <a14:hiddenFill xmlns:a14="http://schemas.microsoft.com/office/drawing/2010/main">
                <a:solidFill>
                  <a:srgbClr val="FFFFFF"/>
                </a:solidFill>
              </a14:hiddenFill>
            </a:ext>
          </a:extLst>
        </p:spPr>
      </p:pic>
      <p:sp>
        <p:nvSpPr>
          <p:cNvPr id="110" name="ZoneTexte 67">
            <a:extLst>
              <a:ext uri="{FF2B5EF4-FFF2-40B4-BE49-F238E27FC236}">
                <a16:creationId xmlns:a16="http://schemas.microsoft.com/office/drawing/2014/main" id="{58B57A56-D4DF-EF90-B96B-F41B92BEF01B}"/>
              </a:ext>
            </a:extLst>
          </p:cNvPr>
          <p:cNvSpPr txBox="1"/>
          <p:nvPr/>
        </p:nvSpPr>
        <p:spPr>
          <a:xfrm>
            <a:off x="442969" y="6384551"/>
            <a:ext cx="2694041"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dirty="0">
                <a:latin typeface="Arial Nova Cond" panose="020B0506020202020204" pitchFamily="34" charset="0"/>
              </a:rPr>
              <a:t>Av. Johannes Gutenberg</a:t>
            </a:r>
          </a:p>
          <a:p>
            <a:pPr algn="ctr"/>
            <a:r>
              <a:rPr lang="fr-FR" sz="900" dirty="0">
                <a:latin typeface="Arial Nova Cond" panose="020B0506020202020204" pitchFamily="34" charset="0"/>
              </a:rPr>
              <a:t>ENTREE VEHICULES (CCI, LOCATAIRES, VISITEURS)</a:t>
            </a:r>
          </a:p>
        </p:txBody>
      </p:sp>
      <p:cxnSp>
        <p:nvCxnSpPr>
          <p:cNvPr id="111" name="Connecteur droit avec flèche 110">
            <a:extLst>
              <a:ext uri="{FF2B5EF4-FFF2-40B4-BE49-F238E27FC236}">
                <a16:creationId xmlns:a16="http://schemas.microsoft.com/office/drawing/2014/main" id="{1169C135-2CE3-61D9-029A-85060538B6C5}"/>
              </a:ext>
            </a:extLst>
          </p:cNvPr>
          <p:cNvCxnSpPr>
            <a:cxnSpLocks/>
            <a:stCxn id="67" idx="2"/>
            <a:endCxn id="110" idx="0"/>
          </p:cNvCxnSpPr>
          <p:nvPr/>
        </p:nvCxnSpPr>
        <p:spPr>
          <a:xfrm>
            <a:off x="1789989" y="5211799"/>
            <a:ext cx="1" cy="1172752"/>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130" name="Rectangle : coins arrondis 129">
            <a:extLst>
              <a:ext uri="{FF2B5EF4-FFF2-40B4-BE49-F238E27FC236}">
                <a16:creationId xmlns:a16="http://schemas.microsoft.com/office/drawing/2014/main" id="{49044E75-BCBF-37AE-3301-5F0F6F5A0040}"/>
              </a:ext>
            </a:extLst>
          </p:cNvPr>
          <p:cNvSpPr/>
          <p:nvPr/>
        </p:nvSpPr>
        <p:spPr>
          <a:xfrm>
            <a:off x="8188947" y="2463751"/>
            <a:ext cx="1546077" cy="745953"/>
          </a:xfrm>
          <a:prstGeom prst="roundRect">
            <a:avLst>
              <a:gd name="adj" fmla="val 10117"/>
            </a:avLst>
          </a:prstGeom>
          <a:noFill/>
          <a:ln w="28575">
            <a:solidFill>
              <a:srgbClr val="2F7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31" name="Rectangle : coins arrondis 130">
            <a:extLst>
              <a:ext uri="{FF2B5EF4-FFF2-40B4-BE49-F238E27FC236}">
                <a16:creationId xmlns:a16="http://schemas.microsoft.com/office/drawing/2014/main" id="{C07D8BB5-FBD4-5803-B728-FAC4A24B4B7E}"/>
              </a:ext>
            </a:extLst>
          </p:cNvPr>
          <p:cNvSpPr/>
          <p:nvPr/>
        </p:nvSpPr>
        <p:spPr>
          <a:xfrm>
            <a:off x="8187387" y="3732717"/>
            <a:ext cx="1547637" cy="631319"/>
          </a:xfrm>
          <a:prstGeom prst="roundRect">
            <a:avLst>
              <a:gd name="adj" fmla="val 10117"/>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35" name="ZoneTexte 64">
            <a:extLst>
              <a:ext uri="{FF2B5EF4-FFF2-40B4-BE49-F238E27FC236}">
                <a16:creationId xmlns:a16="http://schemas.microsoft.com/office/drawing/2014/main" id="{D0240DEF-402A-F756-C06C-CBD70DD4CF4E}"/>
              </a:ext>
            </a:extLst>
          </p:cNvPr>
          <p:cNvSpPr txBox="1"/>
          <p:nvPr/>
        </p:nvSpPr>
        <p:spPr>
          <a:xfrm>
            <a:off x="8187387" y="3865154"/>
            <a:ext cx="1527982"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FF0000"/>
                </a:solidFill>
                <a:latin typeface="Arial Nova Cond" panose="020B0506020202020204" pitchFamily="34" charset="0"/>
              </a:rPr>
              <a:t>LOCAUX PROPRES AUX ENTREPRISES LOC. </a:t>
            </a:r>
          </a:p>
        </p:txBody>
      </p:sp>
      <p:sp>
        <p:nvSpPr>
          <p:cNvPr id="137" name="ZoneTexte 64">
            <a:extLst>
              <a:ext uri="{FF2B5EF4-FFF2-40B4-BE49-F238E27FC236}">
                <a16:creationId xmlns:a16="http://schemas.microsoft.com/office/drawing/2014/main" id="{28722BD1-60DA-51DD-B2D7-1E76137351C1}"/>
              </a:ext>
            </a:extLst>
          </p:cNvPr>
          <p:cNvSpPr txBox="1"/>
          <p:nvPr/>
        </p:nvSpPr>
        <p:spPr>
          <a:xfrm>
            <a:off x="8202694" y="3180701"/>
            <a:ext cx="1576801"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2F75B5"/>
                </a:solidFill>
                <a:latin typeface="Arial Nova Cond" panose="020B0506020202020204" pitchFamily="34" charset="0"/>
              </a:rPr>
              <a:t>LOCAUX PROPRES A LA CCI</a:t>
            </a:r>
          </a:p>
        </p:txBody>
      </p:sp>
      <p:sp>
        <p:nvSpPr>
          <p:cNvPr id="169" name="Rectangle : coins arrondis 168">
            <a:extLst>
              <a:ext uri="{FF2B5EF4-FFF2-40B4-BE49-F238E27FC236}">
                <a16:creationId xmlns:a16="http://schemas.microsoft.com/office/drawing/2014/main" id="{A493C1D8-6FF3-5D7E-1078-EFACC03B0113}"/>
              </a:ext>
            </a:extLst>
          </p:cNvPr>
          <p:cNvSpPr/>
          <p:nvPr/>
        </p:nvSpPr>
        <p:spPr>
          <a:xfrm>
            <a:off x="10279542" y="2526342"/>
            <a:ext cx="425960" cy="171595"/>
          </a:xfrm>
          <a:prstGeom prst="roundRect">
            <a:avLst>
              <a:gd name="adj" fmla="val 10117"/>
            </a:avLst>
          </a:prstGeom>
          <a:solidFill>
            <a:srgbClr val="FFC000"/>
          </a:solidFill>
          <a:ln w="28575">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370" b="1" dirty="0">
                <a:solidFill>
                  <a:schemeClr val="bg1"/>
                </a:solidFill>
                <a:latin typeface="Arial Nova Cond" panose="020B0506020202020204" pitchFamily="34" charset="0"/>
              </a:rPr>
              <a:t>ESPACE D’ENTREE</a:t>
            </a:r>
          </a:p>
        </p:txBody>
      </p:sp>
      <p:sp>
        <p:nvSpPr>
          <p:cNvPr id="5" name="ZoneTexte 4">
            <a:extLst>
              <a:ext uri="{FF2B5EF4-FFF2-40B4-BE49-F238E27FC236}">
                <a16:creationId xmlns:a16="http://schemas.microsoft.com/office/drawing/2014/main" id="{5D479D8B-2D4D-8EAB-8798-B26C72B069C7}"/>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COMMUNS</a:t>
            </a:r>
          </a:p>
        </p:txBody>
      </p:sp>
      <p:sp>
        <p:nvSpPr>
          <p:cNvPr id="17" name="Rectangle : coins arrondis 16">
            <a:extLst>
              <a:ext uri="{FF2B5EF4-FFF2-40B4-BE49-F238E27FC236}">
                <a16:creationId xmlns:a16="http://schemas.microsoft.com/office/drawing/2014/main" id="{BFB2357E-D234-5A56-C6A0-E837DE8827C4}"/>
              </a:ext>
            </a:extLst>
          </p:cNvPr>
          <p:cNvSpPr/>
          <p:nvPr/>
        </p:nvSpPr>
        <p:spPr>
          <a:xfrm>
            <a:off x="7224950" y="5451523"/>
            <a:ext cx="1023227" cy="385960"/>
          </a:xfrm>
          <a:prstGeom prst="roundRect">
            <a:avLst>
              <a:gd name="adj" fmla="val 10117"/>
            </a:avLst>
          </a:prstGeom>
          <a:solidFill>
            <a:srgbClr val="FFE389"/>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SAS</a:t>
            </a:r>
          </a:p>
        </p:txBody>
      </p:sp>
      <p:sp>
        <p:nvSpPr>
          <p:cNvPr id="18" name="Rectangle : coins arrondis 17">
            <a:extLst>
              <a:ext uri="{FF2B5EF4-FFF2-40B4-BE49-F238E27FC236}">
                <a16:creationId xmlns:a16="http://schemas.microsoft.com/office/drawing/2014/main" id="{7E38F45E-C404-F3EB-AD1C-D3E0C28A3465}"/>
              </a:ext>
            </a:extLst>
          </p:cNvPr>
          <p:cNvSpPr/>
          <p:nvPr/>
        </p:nvSpPr>
        <p:spPr>
          <a:xfrm>
            <a:off x="7223363" y="4837536"/>
            <a:ext cx="1023227" cy="385960"/>
          </a:xfrm>
          <a:prstGeom prst="roundRect">
            <a:avLst>
              <a:gd name="adj" fmla="val 10117"/>
            </a:avLst>
          </a:prstGeom>
          <a:solidFill>
            <a:srgbClr val="FFE389"/>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Hall d’accueil</a:t>
            </a:r>
          </a:p>
        </p:txBody>
      </p:sp>
      <p:sp>
        <p:nvSpPr>
          <p:cNvPr id="19" name="Rectangle : coins arrondis 18">
            <a:extLst>
              <a:ext uri="{FF2B5EF4-FFF2-40B4-BE49-F238E27FC236}">
                <a16:creationId xmlns:a16="http://schemas.microsoft.com/office/drawing/2014/main" id="{051DDBBD-FD36-73A9-ACA3-20CD30C85F93}"/>
              </a:ext>
            </a:extLst>
          </p:cNvPr>
          <p:cNvSpPr/>
          <p:nvPr/>
        </p:nvSpPr>
        <p:spPr>
          <a:xfrm>
            <a:off x="8514788" y="4838875"/>
            <a:ext cx="1023227" cy="385960"/>
          </a:xfrm>
          <a:prstGeom prst="roundRect">
            <a:avLst>
              <a:gd name="adj" fmla="val 10117"/>
            </a:avLst>
          </a:prstGeom>
          <a:solidFill>
            <a:srgbClr val="FFE389"/>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Espaces d’accueil des entreprises</a:t>
            </a:r>
          </a:p>
        </p:txBody>
      </p:sp>
      <p:sp>
        <p:nvSpPr>
          <p:cNvPr id="20" name="Rectangle : coins arrondis 19">
            <a:extLst>
              <a:ext uri="{FF2B5EF4-FFF2-40B4-BE49-F238E27FC236}">
                <a16:creationId xmlns:a16="http://schemas.microsoft.com/office/drawing/2014/main" id="{16BBAAD7-1191-83AE-A9FB-B476F86370B1}"/>
              </a:ext>
            </a:extLst>
          </p:cNvPr>
          <p:cNvSpPr/>
          <p:nvPr/>
        </p:nvSpPr>
        <p:spPr>
          <a:xfrm>
            <a:off x="8517626" y="5459969"/>
            <a:ext cx="1023227" cy="385960"/>
          </a:xfrm>
          <a:prstGeom prst="roundRect">
            <a:avLst>
              <a:gd name="adj" fmla="val 10117"/>
            </a:avLst>
          </a:prstGeom>
          <a:solidFill>
            <a:srgbClr val="FFE389"/>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Reprographie accueil</a:t>
            </a:r>
          </a:p>
        </p:txBody>
      </p:sp>
      <p:sp>
        <p:nvSpPr>
          <p:cNvPr id="22" name="Rectangle : coins arrondis 21">
            <a:extLst>
              <a:ext uri="{FF2B5EF4-FFF2-40B4-BE49-F238E27FC236}">
                <a16:creationId xmlns:a16="http://schemas.microsoft.com/office/drawing/2014/main" id="{D6360666-D554-C6FD-E7BB-0D38EEF20F27}"/>
              </a:ext>
            </a:extLst>
          </p:cNvPr>
          <p:cNvSpPr/>
          <p:nvPr/>
        </p:nvSpPr>
        <p:spPr>
          <a:xfrm>
            <a:off x="4754044" y="3650016"/>
            <a:ext cx="1023227" cy="385960"/>
          </a:xfrm>
          <a:prstGeom prst="roundRect">
            <a:avLst>
              <a:gd name="adj" fmla="val 10117"/>
            </a:avLst>
          </a:prstGeom>
          <a:solidFill>
            <a:srgbClr val="F8CCAE"/>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Workcafé</a:t>
            </a:r>
          </a:p>
        </p:txBody>
      </p:sp>
      <p:sp>
        <p:nvSpPr>
          <p:cNvPr id="23" name="Rectangle : coins arrondis 22">
            <a:extLst>
              <a:ext uri="{FF2B5EF4-FFF2-40B4-BE49-F238E27FC236}">
                <a16:creationId xmlns:a16="http://schemas.microsoft.com/office/drawing/2014/main" id="{12600340-C9BD-008D-B79E-A2541F5F9119}"/>
              </a:ext>
            </a:extLst>
          </p:cNvPr>
          <p:cNvSpPr/>
          <p:nvPr/>
        </p:nvSpPr>
        <p:spPr>
          <a:xfrm>
            <a:off x="6010934" y="3650016"/>
            <a:ext cx="1023227" cy="385960"/>
          </a:xfrm>
          <a:prstGeom prst="roundRect">
            <a:avLst>
              <a:gd name="adj" fmla="val 10117"/>
            </a:avLst>
          </a:prstGeom>
          <a:solidFill>
            <a:srgbClr val="F8CCAE"/>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Salle VIP – Salle des élus</a:t>
            </a:r>
          </a:p>
        </p:txBody>
      </p:sp>
      <p:sp>
        <p:nvSpPr>
          <p:cNvPr id="24" name="Rectangle : coins arrondis 23">
            <a:extLst>
              <a:ext uri="{FF2B5EF4-FFF2-40B4-BE49-F238E27FC236}">
                <a16:creationId xmlns:a16="http://schemas.microsoft.com/office/drawing/2014/main" id="{CA960A66-C979-1BB3-2D5E-1C21C5A3686A}"/>
              </a:ext>
            </a:extLst>
          </p:cNvPr>
          <p:cNvSpPr/>
          <p:nvPr/>
        </p:nvSpPr>
        <p:spPr>
          <a:xfrm>
            <a:off x="5376209" y="4133128"/>
            <a:ext cx="1023227" cy="385960"/>
          </a:xfrm>
          <a:prstGeom prst="roundRect">
            <a:avLst>
              <a:gd name="adj" fmla="val 10117"/>
            </a:avLst>
          </a:prstGeom>
          <a:solidFill>
            <a:srgbClr val="F8CCAE"/>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Office</a:t>
            </a:r>
          </a:p>
        </p:txBody>
      </p:sp>
      <p:sp>
        <p:nvSpPr>
          <p:cNvPr id="26" name="Rectangle : coins arrondis 25">
            <a:extLst>
              <a:ext uri="{FF2B5EF4-FFF2-40B4-BE49-F238E27FC236}">
                <a16:creationId xmlns:a16="http://schemas.microsoft.com/office/drawing/2014/main" id="{EA93C370-A3CE-DD78-64CA-0340FF83C638}"/>
              </a:ext>
            </a:extLst>
          </p:cNvPr>
          <p:cNvSpPr/>
          <p:nvPr/>
        </p:nvSpPr>
        <p:spPr>
          <a:xfrm>
            <a:off x="6447578" y="1594251"/>
            <a:ext cx="1023227" cy="385960"/>
          </a:xfrm>
          <a:prstGeom prst="roundRect">
            <a:avLst>
              <a:gd name="adj" fmla="val 10117"/>
            </a:avLst>
          </a:prstGeom>
          <a:solidFill>
            <a:srgbClr val="FFE59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Espaces technologiques</a:t>
            </a:r>
          </a:p>
        </p:txBody>
      </p:sp>
      <p:sp>
        <p:nvSpPr>
          <p:cNvPr id="27" name="Rectangle : coins arrondis 26">
            <a:extLst>
              <a:ext uri="{FF2B5EF4-FFF2-40B4-BE49-F238E27FC236}">
                <a16:creationId xmlns:a16="http://schemas.microsoft.com/office/drawing/2014/main" id="{88126943-304A-7D73-770D-7CF650E94AB6}"/>
              </a:ext>
            </a:extLst>
          </p:cNvPr>
          <p:cNvSpPr/>
          <p:nvPr/>
        </p:nvSpPr>
        <p:spPr>
          <a:xfrm>
            <a:off x="6447577" y="2062982"/>
            <a:ext cx="1023227" cy="385960"/>
          </a:xfrm>
          <a:prstGeom prst="roundRect">
            <a:avLst>
              <a:gd name="adj" fmla="val 10117"/>
            </a:avLst>
          </a:prstGeom>
          <a:solidFill>
            <a:srgbClr val="FFE59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Espaces créatifs</a:t>
            </a:r>
          </a:p>
        </p:txBody>
      </p:sp>
      <p:sp>
        <p:nvSpPr>
          <p:cNvPr id="28" name="Rectangle : coins arrondis 27">
            <a:extLst>
              <a:ext uri="{FF2B5EF4-FFF2-40B4-BE49-F238E27FC236}">
                <a16:creationId xmlns:a16="http://schemas.microsoft.com/office/drawing/2014/main" id="{B09DDF2A-6A18-1A68-3D2C-C86B0882F04C}"/>
              </a:ext>
            </a:extLst>
          </p:cNvPr>
          <p:cNvSpPr/>
          <p:nvPr/>
        </p:nvSpPr>
        <p:spPr>
          <a:xfrm>
            <a:off x="6447576" y="2560107"/>
            <a:ext cx="1023227" cy="385960"/>
          </a:xfrm>
          <a:prstGeom prst="roundRect">
            <a:avLst>
              <a:gd name="adj" fmla="val 10117"/>
            </a:avLst>
          </a:prstGeom>
          <a:solidFill>
            <a:srgbClr val="FFE59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Espaces classiques</a:t>
            </a:r>
          </a:p>
        </p:txBody>
      </p:sp>
      <p:sp>
        <p:nvSpPr>
          <p:cNvPr id="29" name="Rectangle : coins arrondis 28">
            <a:extLst>
              <a:ext uri="{FF2B5EF4-FFF2-40B4-BE49-F238E27FC236}">
                <a16:creationId xmlns:a16="http://schemas.microsoft.com/office/drawing/2014/main" id="{C25955DF-22F5-79D4-CE49-8F6E99C2D98C}"/>
              </a:ext>
            </a:extLst>
          </p:cNvPr>
          <p:cNvSpPr/>
          <p:nvPr/>
        </p:nvSpPr>
        <p:spPr>
          <a:xfrm>
            <a:off x="5324211" y="1601346"/>
            <a:ext cx="1023227" cy="385960"/>
          </a:xfrm>
          <a:prstGeom prst="roundRect">
            <a:avLst>
              <a:gd name="adj" fmla="val 10117"/>
            </a:avLst>
          </a:prstGeom>
          <a:solidFill>
            <a:srgbClr val="FFE59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Foyer dédié</a:t>
            </a:r>
          </a:p>
        </p:txBody>
      </p:sp>
      <p:sp>
        <p:nvSpPr>
          <p:cNvPr id="30" name="Rectangle : coins arrondis 29">
            <a:extLst>
              <a:ext uri="{FF2B5EF4-FFF2-40B4-BE49-F238E27FC236}">
                <a16:creationId xmlns:a16="http://schemas.microsoft.com/office/drawing/2014/main" id="{5E0268AC-FE4C-7E20-63E1-03BFA5DFF685}"/>
              </a:ext>
            </a:extLst>
          </p:cNvPr>
          <p:cNvSpPr/>
          <p:nvPr/>
        </p:nvSpPr>
        <p:spPr>
          <a:xfrm>
            <a:off x="5324212" y="2076743"/>
            <a:ext cx="1023227" cy="385960"/>
          </a:xfrm>
          <a:prstGeom prst="roundRect">
            <a:avLst>
              <a:gd name="adj" fmla="val 10117"/>
            </a:avLst>
          </a:prstGeom>
          <a:solidFill>
            <a:srgbClr val="FFE59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Reprographie espace de réunion</a:t>
            </a:r>
          </a:p>
        </p:txBody>
      </p:sp>
      <p:sp>
        <p:nvSpPr>
          <p:cNvPr id="32" name="Rectangle : coins arrondis 31">
            <a:extLst>
              <a:ext uri="{FF2B5EF4-FFF2-40B4-BE49-F238E27FC236}">
                <a16:creationId xmlns:a16="http://schemas.microsoft.com/office/drawing/2014/main" id="{2AB453EB-095E-0C60-F82B-09F1AE17DD33}"/>
              </a:ext>
            </a:extLst>
          </p:cNvPr>
          <p:cNvSpPr/>
          <p:nvPr/>
        </p:nvSpPr>
        <p:spPr>
          <a:xfrm>
            <a:off x="3620355" y="2092005"/>
            <a:ext cx="1023227" cy="385960"/>
          </a:xfrm>
          <a:prstGeom prst="roundRect">
            <a:avLst>
              <a:gd name="adj" fmla="val 10117"/>
            </a:avLst>
          </a:prstGeom>
          <a:solidFill>
            <a:srgbClr val="FFFFE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Salle de sport</a:t>
            </a:r>
          </a:p>
        </p:txBody>
      </p:sp>
      <p:sp>
        <p:nvSpPr>
          <p:cNvPr id="33" name="Rectangle : coins arrondis 32">
            <a:extLst>
              <a:ext uri="{FF2B5EF4-FFF2-40B4-BE49-F238E27FC236}">
                <a16:creationId xmlns:a16="http://schemas.microsoft.com/office/drawing/2014/main" id="{0756435D-E09D-EDE9-E047-55C4F3D1CA02}"/>
              </a:ext>
            </a:extLst>
          </p:cNvPr>
          <p:cNvSpPr/>
          <p:nvPr/>
        </p:nvSpPr>
        <p:spPr>
          <a:xfrm>
            <a:off x="3620355" y="2556528"/>
            <a:ext cx="1023227" cy="385960"/>
          </a:xfrm>
          <a:prstGeom prst="roundRect">
            <a:avLst>
              <a:gd name="adj" fmla="val 10117"/>
            </a:avLst>
          </a:prstGeom>
          <a:solidFill>
            <a:srgbClr val="FFFFE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Vestiaires-douches</a:t>
            </a:r>
          </a:p>
        </p:txBody>
      </p:sp>
      <p:cxnSp>
        <p:nvCxnSpPr>
          <p:cNvPr id="36" name="Connecteur : en angle 35">
            <a:extLst>
              <a:ext uri="{FF2B5EF4-FFF2-40B4-BE49-F238E27FC236}">
                <a16:creationId xmlns:a16="http://schemas.microsoft.com/office/drawing/2014/main" id="{279DAAA0-1C73-275C-B192-C08B89AB7917}"/>
              </a:ext>
            </a:extLst>
          </p:cNvPr>
          <p:cNvCxnSpPr>
            <a:cxnSpLocks/>
          </p:cNvCxnSpPr>
          <p:nvPr/>
        </p:nvCxnSpPr>
        <p:spPr>
          <a:xfrm rot="10800000">
            <a:off x="4096343" y="5735068"/>
            <a:ext cx="3123175" cy="31"/>
          </a:xfrm>
          <a:prstGeom prst="bentConnector3">
            <a:avLst>
              <a:gd name="adj1" fmla="val 50000"/>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48" name="Connecteur : en angle 47">
            <a:extLst>
              <a:ext uri="{FF2B5EF4-FFF2-40B4-BE49-F238E27FC236}">
                <a16:creationId xmlns:a16="http://schemas.microsoft.com/office/drawing/2014/main" id="{9D915324-7523-87AD-3096-54388E61D7EE}"/>
              </a:ext>
            </a:extLst>
          </p:cNvPr>
          <p:cNvCxnSpPr>
            <a:cxnSpLocks/>
            <a:stCxn id="46" idx="2"/>
            <a:endCxn id="18" idx="0"/>
          </p:cNvCxnSpPr>
          <p:nvPr/>
        </p:nvCxnSpPr>
        <p:spPr>
          <a:xfrm rot="16200000" flipH="1">
            <a:off x="6173946" y="3276504"/>
            <a:ext cx="1804329" cy="1317733"/>
          </a:xfrm>
          <a:prstGeom prst="bentConnector3">
            <a:avLst>
              <a:gd name="adj1" fmla="val 13547"/>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52" name="Rectangle : coins arrondis 51">
            <a:extLst>
              <a:ext uri="{FF2B5EF4-FFF2-40B4-BE49-F238E27FC236}">
                <a16:creationId xmlns:a16="http://schemas.microsoft.com/office/drawing/2014/main" id="{A4EB0C4A-AFE9-F5E7-3E9A-CA434EDE897D}"/>
              </a:ext>
            </a:extLst>
          </p:cNvPr>
          <p:cNvSpPr/>
          <p:nvPr/>
        </p:nvSpPr>
        <p:spPr>
          <a:xfrm>
            <a:off x="3073115" y="4830357"/>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Parvis sud</a:t>
            </a:r>
          </a:p>
        </p:txBody>
      </p:sp>
      <p:sp>
        <p:nvSpPr>
          <p:cNvPr id="53" name="Rectangle : coins arrondis 52">
            <a:extLst>
              <a:ext uri="{FF2B5EF4-FFF2-40B4-BE49-F238E27FC236}">
                <a16:creationId xmlns:a16="http://schemas.microsoft.com/office/drawing/2014/main" id="{41703579-E199-BE25-BDC8-5B7A699F6F91}"/>
              </a:ext>
            </a:extLst>
          </p:cNvPr>
          <p:cNvSpPr/>
          <p:nvPr/>
        </p:nvSpPr>
        <p:spPr>
          <a:xfrm>
            <a:off x="3073115" y="5462298"/>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Parvis Nord</a:t>
            </a:r>
          </a:p>
        </p:txBody>
      </p:sp>
      <p:cxnSp>
        <p:nvCxnSpPr>
          <p:cNvPr id="59" name="Connecteur : en angle 58">
            <a:extLst>
              <a:ext uri="{FF2B5EF4-FFF2-40B4-BE49-F238E27FC236}">
                <a16:creationId xmlns:a16="http://schemas.microsoft.com/office/drawing/2014/main" id="{57CAA3F9-9072-3A68-CAC8-174814563FE4}"/>
              </a:ext>
            </a:extLst>
          </p:cNvPr>
          <p:cNvCxnSpPr>
            <a:cxnSpLocks/>
            <a:stCxn id="53" idx="2"/>
            <a:endCxn id="13" idx="0"/>
          </p:cNvCxnSpPr>
          <p:nvPr/>
        </p:nvCxnSpPr>
        <p:spPr>
          <a:xfrm rot="16200000" flipH="1">
            <a:off x="4200412" y="5232574"/>
            <a:ext cx="436484" cy="1667851"/>
          </a:xfrm>
          <a:prstGeom prst="bentConnector3">
            <a:avLst>
              <a:gd name="adj1" fmla="val 63966"/>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63" name="Rectangle : coins arrondis 62">
            <a:extLst>
              <a:ext uri="{FF2B5EF4-FFF2-40B4-BE49-F238E27FC236}">
                <a16:creationId xmlns:a16="http://schemas.microsoft.com/office/drawing/2014/main" id="{955663E4-FF11-FBFB-C720-F7023BE687D2}"/>
              </a:ext>
            </a:extLst>
          </p:cNvPr>
          <p:cNvSpPr/>
          <p:nvPr/>
        </p:nvSpPr>
        <p:spPr>
          <a:xfrm>
            <a:off x="3073114" y="6342838"/>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Dépose minute</a:t>
            </a:r>
          </a:p>
        </p:txBody>
      </p:sp>
      <p:cxnSp>
        <p:nvCxnSpPr>
          <p:cNvPr id="64" name="Connecteur : en angle 63">
            <a:extLst>
              <a:ext uri="{FF2B5EF4-FFF2-40B4-BE49-F238E27FC236}">
                <a16:creationId xmlns:a16="http://schemas.microsoft.com/office/drawing/2014/main" id="{3E976C8C-03EA-2BA3-C2A7-B940330A1E02}"/>
              </a:ext>
            </a:extLst>
          </p:cNvPr>
          <p:cNvCxnSpPr>
            <a:cxnSpLocks/>
            <a:stCxn id="53" idx="2"/>
            <a:endCxn id="63" idx="0"/>
          </p:cNvCxnSpPr>
          <p:nvPr/>
        </p:nvCxnSpPr>
        <p:spPr>
          <a:xfrm rot="5400000">
            <a:off x="3337439" y="6095548"/>
            <a:ext cx="494580" cy="1"/>
          </a:xfrm>
          <a:prstGeom prst="bentConnector3">
            <a:avLst>
              <a:gd name="adj1" fmla="val 50000"/>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67" name="Rectangle : coins arrondis 66">
            <a:extLst>
              <a:ext uri="{FF2B5EF4-FFF2-40B4-BE49-F238E27FC236}">
                <a16:creationId xmlns:a16="http://schemas.microsoft.com/office/drawing/2014/main" id="{182EDE17-EAA3-0D8C-3AEC-3D85BF677862}"/>
              </a:ext>
            </a:extLst>
          </p:cNvPr>
          <p:cNvSpPr/>
          <p:nvPr/>
        </p:nvSpPr>
        <p:spPr>
          <a:xfrm>
            <a:off x="1278375" y="4825839"/>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Stationnement</a:t>
            </a:r>
          </a:p>
        </p:txBody>
      </p:sp>
      <p:pic>
        <p:nvPicPr>
          <p:cNvPr id="117" name="Graphique 105" descr="Voiture">
            <a:extLst>
              <a:ext uri="{FF2B5EF4-FFF2-40B4-BE49-F238E27FC236}">
                <a16:creationId xmlns:a16="http://schemas.microsoft.com/office/drawing/2014/main" id="{7214ADB2-1313-1751-5F37-9357B8E587C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67771" y="5112356"/>
            <a:ext cx="301097" cy="312424"/>
          </a:xfrm>
          <a:prstGeom prst="rect">
            <a:avLst/>
          </a:prstGeom>
        </p:spPr>
      </p:pic>
      <p:sp>
        <p:nvSpPr>
          <p:cNvPr id="72" name="Rectangle : coins arrondis 71">
            <a:extLst>
              <a:ext uri="{FF2B5EF4-FFF2-40B4-BE49-F238E27FC236}">
                <a16:creationId xmlns:a16="http://schemas.microsoft.com/office/drawing/2014/main" id="{ABE0DEC1-5D68-6C94-6EBE-DABED4D426CC}"/>
              </a:ext>
            </a:extLst>
          </p:cNvPr>
          <p:cNvSpPr/>
          <p:nvPr/>
        </p:nvSpPr>
        <p:spPr>
          <a:xfrm>
            <a:off x="3073115" y="4191403"/>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Terrasse restauration</a:t>
            </a:r>
          </a:p>
        </p:txBody>
      </p:sp>
      <p:cxnSp>
        <p:nvCxnSpPr>
          <p:cNvPr id="74" name="Connecteur : en angle 73">
            <a:extLst>
              <a:ext uri="{FF2B5EF4-FFF2-40B4-BE49-F238E27FC236}">
                <a16:creationId xmlns:a16="http://schemas.microsoft.com/office/drawing/2014/main" id="{3B71A2E5-9125-5477-0F80-957FD7B7957D}"/>
              </a:ext>
            </a:extLst>
          </p:cNvPr>
          <p:cNvCxnSpPr>
            <a:cxnSpLocks/>
            <a:stCxn id="17" idx="1"/>
            <a:endCxn id="52" idx="3"/>
          </p:cNvCxnSpPr>
          <p:nvPr/>
        </p:nvCxnSpPr>
        <p:spPr>
          <a:xfrm rot="10800000">
            <a:off x="4096342" y="5023337"/>
            <a:ext cx="3128608" cy="621166"/>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82" name="Connecteur : en angle 81">
            <a:extLst>
              <a:ext uri="{FF2B5EF4-FFF2-40B4-BE49-F238E27FC236}">
                <a16:creationId xmlns:a16="http://schemas.microsoft.com/office/drawing/2014/main" id="{F064E804-F15A-7AA6-C3FF-06260B848852}"/>
              </a:ext>
            </a:extLst>
          </p:cNvPr>
          <p:cNvCxnSpPr>
            <a:cxnSpLocks/>
            <a:stCxn id="17" idx="0"/>
            <a:endCxn id="18" idx="2"/>
          </p:cNvCxnSpPr>
          <p:nvPr/>
        </p:nvCxnSpPr>
        <p:spPr>
          <a:xfrm rot="16200000" flipV="1">
            <a:off x="7621758" y="5336716"/>
            <a:ext cx="228027" cy="1587"/>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91" name="Connecteur : en angle 90">
            <a:extLst>
              <a:ext uri="{FF2B5EF4-FFF2-40B4-BE49-F238E27FC236}">
                <a16:creationId xmlns:a16="http://schemas.microsoft.com/office/drawing/2014/main" id="{2E790EBE-2410-D27B-D7E1-6BA82E43D1C8}"/>
              </a:ext>
            </a:extLst>
          </p:cNvPr>
          <p:cNvCxnSpPr>
            <a:cxnSpLocks/>
            <a:stCxn id="18" idx="3"/>
            <a:endCxn id="19" idx="1"/>
          </p:cNvCxnSpPr>
          <p:nvPr/>
        </p:nvCxnSpPr>
        <p:spPr>
          <a:xfrm>
            <a:off x="8246590" y="5030516"/>
            <a:ext cx="268198" cy="1339"/>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47" name="Connecteur : en angle 146">
            <a:extLst>
              <a:ext uri="{FF2B5EF4-FFF2-40B4-BE49-F238E27FC236}">
                <a16:creationId xmlns:a16="http://schemas.microsoft.com/office/drawing/2014/main" id="{EE13C93B-784C-2F8C-29E8-F59C54D99268}"/>
              </a:ext>
            </a:extLst>
          </p:cNvPr>
          <p:cNvCxnSpPr>
            <a:cxnSpLocks/>
            <a:stCxn id="19" idx="2"/>
            <a:endCxn id="20" idx="0"/>
          </p:cNvCxnSpPr>
          <p:nvPr/>
        </p:nvCxnSpPr>
        <p:spPr>
          <a:xfrm rot="16200000" flipH="1">
            <a:off x="8910254" y="5340983"/>
            <a:ext cx="235134" cy="2838"/>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154" name="Rectangle : coins arrondis 153">
            <a:extLst>
              <a:ext uri="{FF2B5EF4-FFF2-40B4-BE49-F238E27FC236}">
                <a16:creationId xmlns:a16="http://schemas.microsoft.com/office/drawing/2014/main" id="{6DAAA471-7B78-A080-1885-8ACB18CB5E7D}"/>
              </a:ext>
            </a:extLst>
          </p:cNvPr>
          <p:cNvSpPr/>
          <p:nvPr/>
        </p:nvSpPr>
        <p:spPr>
          <a:xfrm>
            <a:off x="1278375" y="4242175"/>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Abris vélos-motos sécurisé</a:t>
            </a:r>
          </a:p>
        </p:txBody>
      </p:sp>
      <p:cxnSp>
        <p:nvCxnSpPr>
          <p:cNvPr id="157" name="Connecteur : en angle 156">
            <a:extLst>
              <a:ext uri="{FF2B5EF4-FFF2-40B4-BE49-F238E27FC236}">
                <a16:creationId xmlns:a16="http://schemas.microsoft.com/office/drawing/2014/main" id="{5D00CD8C-D9CF-4E00-3B74-8D4C620D5F5D}"/>
              </a:ext>
            </a:extLst>
          </p:cNvPr>
          <p:cNvCxnSpPr>
            <a:cxnSpLocks/>
            <a:stCxn id="152" idx="3"/>
            <a:endCxn id="18" idx="0"/>
          </p:cNvCxnSpPr>
          <p:nvPr/>
        </p:nvCxnSpPr>
        <p:spPr>
          <a:xfrm>
            <a:off x="7121348" y="4052844"/>
            <a:ext cx="613629" cy="784692"/>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63" name="Connecteur : en angle 162">
            <a:extLst>
              <a:ext uri="{FF2B5EF4-FFF2-40B4-BE49-F238E27FC236}">
                <a16:creationId xmlns:a16="http://schemas.microsoft.com/office/drawing/2014/main" id="{DA1D152B-17B8-10BF-0E20-01EC8B4AE1C4}"/>
              </a:ext>
            </a:extLst>
          </p:cNvPr>
          <p:cNvCxnSpPr>
            <a:cxnSpLocks/>
            <a:endCxn id="72" idx="3"/>
          </p:cNvCxnSpPr>
          <p:nvPr/>
        </p:nvCxnSpPr>
        <p:spPr>
          <a:xfrm rot="10800000" flipV="1">
            <a:off x="4096342" y="4384381"/>
            <a:ext cx="556150" cy="1"/>
          </a:xfrm>
          <a:prstGeom prst="bentConnector3">
            <a:avLst>
              <a:gd name="adj1" fmla="val 50000"/>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79" name="Connecteur droit avec flèche 178">
            <a:extLst>
              <a:ext uri="{FF2B5EF4-FFF2-40B4-BE49-F238E27FC236}">
                <a16:creationId xmlns:a16="http://schemas.microsoft.com/office/drawing/2014/main" id="{651D5CA9-E99B-B319-BC1C-B8309E5DD5B6}"/>
              </a:ext>
            </a:extLst>
          </p:cNvPr>
          <p:cNvCxnSpPr>
            <a:cxnSpLocks/>
            <a:stCxn id="22" idx="3"/>
            <a:endCxn id="23" idx="1"/>
          </p:cNvCxnSpPr>
          <p:nvPr/>
        </p:nvCxnSpPr>
        <p:spPr>
          <a:xfrm>
            <a:off x="5777271" y="3842996"/>
            <a:ext cx="233663" cy="0"/>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182" name="Rectangle : coins arrondis 181">
            <a:extLst>
              <a:ext uri="{FF2B5EF4-FFF2-40B4-BE49-F238E27FC236}">
                <a16:creationId xmlns:a16="http://schemas.microsoft.com/office/drawing/2014/main" id="{D42A573F-E41A-CAE9-F1E0-416743D365D2}"/>
              </a:ext>
            </a:extLst>
          </p:cNvPr>
          <p:cNvSpPr/>
          <p:nvPr/>
        </p:nvSpPr>
        <p:spPr>
          <a:xfrm>
            <a:off x="8350257" y="2657794"/>
            <a:ext cx="1023227" cy="385960"/>
          </a:xfrm>
          <a:prstGeom prst="roundRect">
            <a:avLst>
              <a:gd name="adj" fmla="val 10117"/>
            </a:avLst>
          </a:prstGeom>
          <a:solidFill>
            <a:srgbClr val="ACCCEA"/>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Hospitalité (réserves)</a:t>
            </a:r>
          </a:p>
        </p:txBody>
      </p:sp>
      <p:cxnSp>
        <p:nvCxnSpPr>
          <p:cNvPr id="184" name="Connecteur : en angle 183">
            <a:extLst>
              <a:ext uri="{FF2B5EF4-FFF2-40B4-BE49-F238E27FC236}">
                <a16:creationId xmlns:a16="http://schemas.microsoft.com/office/drawing/2014/main" id="{4EAFD750-61F3-9A62-C401-266F59E12108}"/>
              </a:ext>
            </a:extLst>
          </p:cNvPr>
          <p:cNvCxnSpPr>
            <a:cxnSpLocks/>
            <a:stCxn id="182" idx="0"/>
            <a:endCxn id="26" idx="3"/>
          </p:cNvCxnSpPr>
          <p:nvPr/>
        </p:nvCxnSpPr>
        <p:spPr>
          <a:xfrm rot="16200000" flipV="1">
            <a:off x="7731057" y="1526980"/>
            <a:ext cx="870563" cy="1391066"/>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88" name="Connecteur : en angle 187">
            <a:extLst>
              <a:ext uri="{FF2B5EF4-FFF2-40B4-BE49-F238E27FC236}">
                <a16:creationId xmlns:a16="http://schemas.microsoft.com/office/drawing/2014/main" id="{E309EA7C-403C-0BE0-7AC1-FBC370C64D7F}"/>
              </a:ext>
            </a:extLst>
          </p:cNvPr>
          <p:cNvCxnSpPr>
            <a:cxnSpLocks/>
            <a:stCxn id="29" idx="1"/>
            <a:endCxn id="204" idx="0"/>
          </p:cNvCxnSpPr>
          <p:nvPr/>
        </p:nvCxnSpPr>
        <p:spPr>
          <a:xfrm rot="10800000" flipV="1">
            <a:off x="2660521" y="1794326"/>
            <a:ext cx="2663690" cy="2314040"/>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93" name="Connecteur : en angle 192">
            <a:extLst>
              <a:ext uri="{FF2B5EF4-FFF2-40B4-BE49-F238E27FC236}">
                <a16:creationId xmlns:a16="http://schemas.microsoft.com/office/drawing/2014/main" id="{35E04F11-CE5F-518C-3A61-D6FD46C06522}"/>
              </a:ext>
            </a:extLst>
          </p:cNvPr>
          <p:cNvCxnSpPr>
            <a:cxnSpLocks/>
            <a:stCxn id="191" idx="2"/>
            <a:endCxn id="18" idx="0"/>
          </p:cNvCxnSpPr>
          <p:nvPr/>
        </p:nvCxnSpPr>
        <p:spPr>
          <a:xfrm rot="16200000" flipH="1">
            <a:off x="5031302" y="2133860"/>
            <a:ext cx="1804331" cy="3603020"/>
          </a:xfrm>
          <a:prstGeom prst="bentConnector3">
            <a:avLst>
              <a:gd name="adj1" fmla="val 1399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97" name="Connecteur : en angle 196">
            <a:extLst>
              <a:ext uri="{FF2B5EF4-FFF2-40B4-BE49-F238E27FC236}">
                <a16:creationId xmlns:a16="http://schemas.microsoft.com/office/drawing/2014/main" id="{8C8E73EE-F744-1753-3F7B-AA83A85B148B}"/>
              </a:ext>
            </a:extLst>
          </p:cNvPr>
          <p:cNvCxnSpPr>
            <a:cxnSpLocks/>
            <a:stCxn id="33" idx="1"/>
            <a:endCxn id="204" idx="0"/>
          </p:cNvCxnSpPr>
          <p:nvPr/>
        </p:nvCxnSpPr>
        <p:spPr>
          <a:xfrm rot="10800000" flipV="1">
            <a:off x="2660521" y="2749508"/>
            <a:ext cx="959834" cy="1358858"/>
          </a:xfrm>
          <a:prstGeom prst="bentConnector2">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2" name="Connecteur : en angle 211">
            <a:extLst>
              <a:ext uri="{FF2B5EF4-FFF2-40B4-BE49-F238E27FC236}">
                <a16:creationId xmlns:a16="http://schemas.microsoft.com/office/drawing/2014/main" id="{E15B90C4-49D6-2748-FA49-0CDADBB5B023}"/>
              </a:ext>
            </a:extLst>
          </p:cNvPr>
          <p:cNvCxnSpPr>
            <a:cxnSpLocks/>
            <a:stCxn id="18" idx="0"/>
            <a:endCxn id="130" idx="1"/>
          </p:cNvCxnSpPr>
          <p:nvPr/>
        </p:nvCxnSpPr>
        <p:spPr>
          <a:xfrm rot="5400000" flipH="1" flipV="1">
            <a:off x="6961558" y="3610147"/>
            <a:ext cx="2000808" cy="453970"/>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215" name="Connecteur : en angle 214">
            <a:extLst>
              <a:ext uri="{FF2B5EF4-FFF2-40B4-BE49-F238E27FC236}">
                <a16:creationId xmlns:a16="http://schemas.microsoft.com/office/drawing/2014/main" id="{960166D2-F1EA-8E78-F08A-B06DFF229C11}"/>
              </a:ext>
            </a:extLst>
          </p:cNvPr>
          <p:cNvCxnSpPr>
            <a:cxnSpLocks/>
            <a:stCxn id="18" idx="0"/>
            <a:endCxn id="131" idx="1"/>
          </p:cNvCxnSpPr>
          <p:nvPr/>
        </p:nvCxnSpPr>
        <p:spPr>
          <a:xfrm rot="5400000" flipH="1" flipV="1">
            <a:off x="7566603" y="4216752"/>
            <a:ext cx="789159" cy="452410"/>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87" name="Connecteur : en angle 186">
            <a:extLst>
              <a:ext uri="{FF2B5EF4-FFF2-40B4-BE49-F238E27FC236}">
                <a16:creationId xmlns:a16="http://schemas.microsoft.com/office/drawing/2014/main" id="{A9137ADA-A60B-376E-3009-C910CF071D3F}"/>
              </a:ext>
            </a:extLst>
          </p:cNvPr>
          <p:cNvCxnSpPr>
            <a:cxnSpLocks/>
            <a:stCxn id="24" idx="3"/>
            <a:endCxn id="23" idx="2"/>
          </p:cNvCxnSpPr>
          <p:nvPr/>
        </p:nvCxnSpPr>
        <p:spPr>
          <a:xfrm flipV="1">
            <a:off x="6399436" y="4035976"/>
            <a:ext cx="123112" cy="290132"/>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95" name="Connecteur : en angle 194">
            <a:extLst>
              <a:ext uri="{FF2B5EF4-FFF2-40B4-BE49-F238E27FC236}">
                <a16:creationId xmlns:a16="http://schemas.microsoft.com/office/drawing/2014/main" id="{ECEC5EDA-4981-B674-C76C-FC01AC95CA23}"/>
              </a:ext>
            </a:extLst>
          </p:cNvPr>
          <p:cNvCxnSpPr>
            <a:cxnSpLocks/>
            <a:stCxn id="22" idx="2"/>
            <a:endCxn id="24" idx="1"/>
          </p:cNvCxnSpPr>
          <p:nvPr/>
        </p:nvCxnSpPr>
        <p:spPr>
          <a:xfrm rot="16200000" flipH="1">
            <a:off x="5175867" y="4125766"/>
            <a:ext cx="290132" cy="110551"/>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198" name="ZoneTexte 64">
            <a:extLst>
              <a:ext uri="{FF2B5EF4-FFF2-40B4-BE49-F238E27FC236}">
                <a16:creationId xmlns:a16="http://schemas.microsoft.com/office/drawing/2014/main" id="{7322DBBE-F41D-5986-9F86-2089E17AB9E2}"/>
              </a:ext>
            </a:extLst>
          </p:cNvPr>
          <p:cNvSpPr txBox="1"/>
          <p:nvPr/>
        </p:nvSpPr>
        <p:spPr>
          <a:xfrm>
            <a:off x="5172205" y="3325314"/>
            <a:ext cx="1576801"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C65911"/>
                </a:solidFill>
                <a:latin typeface="Arial Nova Cond" panose="020B0506020202020204" pitchFamily="34" charset="0"/>
              </a:rPr>
              <a:t>ESPACES DE RESTAURATION</a:t>
            </a:r>
          </a:p>
        </p:txBody>
      </p:sp>
      <p:sp>
        <p:nvSpPr>
          <p:cNvPr id="199" name="ZoneTexte 64">
            <a:extLst>
              <a:ext uri="{FF2B5EF4-FFF2-40B4-BE49-F238E27FC236}">
                <a16:creationId xmlns:a16="http://schemas.microsoft.com/office/drawing/2014/main" id="{AD3F002E-A700-AAE0-32D1-40EEBBCA7D47}"/>
              </a:ext>
            </a:extLst>
          </p:cNvPr>
          <p:cNvSpPr txBox="1"/>
          <p:nvPr/>
        </p:nvSpPr>
        <p:spPr>
          <a:xfrm>
            <a:off x="7854508" y="4498381"/>
            <a:ext cx="1576801"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FFC000"/>
                </a:solidFill>
                <a:latin typeface="Arial Nova Cond" panose="020B0506020202020204" pitchFamily="34" charset="0"/>
              </a:rPr>
              <a:t>ACCUEIL</a:t>
            </a:r>
          </a:p>
        </p:txBody>
      </p:sp>
      <p:sp>
        <p:nvSpPr>
          <p:cNvPr id="200" name="ZoneTexte 64">
            <a:extLst>
              <a:ext uri="{FF2B5EF4-FFF2-40B4-BE49-F238E27FC236}">
                <a16:creationId xmlns:a16="http://schemas.microsoft.com/office/drawing/2014/main" id="{7FDF097E-3115-E70E-B52B-4C913C416B69}"/>
              </a:ext>
            </a:extLst>
          </p:cNvPr>
          <p:cNvSpPr txBox="1"/>
          <p:nvPr/>
        </p:nvSpPr>
        <p:spPr>
          <a:xfrm>
            <a:off x="5353416" y="1328414"/>
            <a:ext cx="2127654"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BF8F00"/>
                </a:solidFill>
                <a:latin typeface="Arial Nova Cond" panose="020B0506020202020204" pitchFamily="34" charset="0"/>
              </a:rPr>
              <a:t>ESPACES DE REUNION</a:t>
            </a:r>
          </a:p>
        </p:txBody>
      </p:sp>
      <p:sp>
        <p:nvSpPr>
          <p:cNvPr id="201" name="ZoneTexte 64">
            <a:extLst>
              <a:ext uri="{FF2B5EF4-FFF2-40B4-BE49-F238E27FC236}">
                <a16:creationId xmlns:a16="http://schemas.microsoft.com/office/drawing/2014/main" id="{E46A2EC8-BAE4-1867-CA9E-4010622A2EC7}"/>
              </a:ext>
            </a:extLst>
          </p:cNvPr>
          <p:cNvSpPr txBox="1"/>
          <p:nvPr/>
        </p:nvSpPr>
        <p:spPr>
          <a:xfrm>
            <a:off x="3568876" y="1786694"/>
            <a:ext cx="1143582"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CCCC00"/>
                </a:solidFill>
                <a:latin typeface="Arial Nova Cond" panose="020B0506020202020204" pitchFamily="34" charset="0"/>
              </a:rPr>
              <a:t>ESPACES SPORTIFS</a:t>
            </a:r>
          </a:p>
        </p:txBody>
      </p:sp>
      <p:sp>
        <p:nvSpPr>
          <p:cNvPr id="202" name="ZoneTexte 64">
            <a:extLst>
              <a:ext uri="{FF2B5EF4-FFF2-40B4-BE49-F238E27FC236}">
                <a16:creationId xmlns:a16="http://schemas.microsoft.com/office/drawing/2014/main" id="{9AA95B16-E494-24E3-8BBF-AD9213FEB277}"/>
              </a:ext>
            </a:extLst>
          </p:cNvPr>
          <p:cNvSpPr txBox="1"/>
          <p:nvPr/>
        </p:nvSpPr>
        <p:spPr>
          <a:xfrm>
            <a:off x="1101382" y="3872843"/>
            <a:ext cx="1438688"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375623"/>
                </a:solidFill>
                <a:latin typeface="Arial Nova Cond" panose="020B0506020202020204" pitchFamily="34" charset="0"/>
              </a:rPr>
              <a:t>ESPACES EXTERIEURS</a:t>
            </a:r>
          </a:p>
        </p:txBody>
      </p:sp>
      <p:sp>
        <p:nvSpPr>
          <p:cNvPr id="211" name="Rectangle : coins arrondis 210">
            <a:extLst>
              <a:ext uri="{FF2B5EF4-FFF2-40B4-BE49-F238E27FC236}">
                <a16:creationId xmlns:a16="http://schemas.microsoft.com/office/drawing/2014/main" id="{1D23DE4E-A12E-80F5-B16B-D193561FCA12}"/>
              </a:ext>
            </a:extLst>
          </p:cNvPr>
          <p:cNvSpPr/>
          <p:nvPr/>
        </p:nvSpPr>
        <p:spPr>
          <a:xfrm>
            <a:off x="10273443" y="2841229"/>
            <a:ext cx="425960" cy="171595"/>
          </a:xfrm>
          <a:prstGeom prst="roundRect">
            <a:avLst>
              <a:gd name="adj" fmla="val 10117"/>
            </a:avLst>
          </a:prstGeom>
          <a:solidFill>
            <a:srgbClr val="FFE389"/>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370" b="1" dirty="0">
                <a:solidFill>
                  <a:schemeClr val="tx1"/>
                </a:solidFill>
                <a:latin typeface="Arial Nova Cond" panose="020B0506020202020204" pitchFamily="34" charset="0"/>
              </a:rPr>
              <a:t>ESPACE D’ENTREE</a:t>
            </a:r>
          </a:p>
        </p:txBody>
      </p:sp>
      <p:sp>
        <p:nvSpPr>
          <p:cNvPr id="213" name="Rectangle : coins arrondis 212">
            <a:extLst>
              <a:ext uri="{FF2B5EF4-FFF2-40B4-BE49-F238E27FC236}">
                <a16:creationId xmlns:a16="http://schemas.microsoft.com/office/drawing/2014/main" id="{2E92063C-A7E2-43A9-B7CB-8383AF8AB65B}"/>
              </a:ext>
            </a:extLst>
          </p:cNvPr>
          <p:cNvSpPr/>
          <p:nvPr/>
        </p:nvSpPr>
        <p:spPr>
          <a:xfrm>
            <a:off x="5321485" y="2545739"/>
            <a:ext cx="1023227" cy="385960"/>
          </a:xfrm>
          <a:prstGeom prst="roundRect">
            <a:avLst>
              <a:gd name="adj" fmla="val 10117"/>
            </a:avLst>
          </a:prstGeom>
          <a:solidFill>
            <a:srgbClr val="FFE59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Amphithéâtre</a:t>
            </a:r>
          </a:p>
        </p:txBody>
      </p:sp>
      <p:cxnSp>
        <p:nvCxnSpPr>
          <p:cNvPr id="222" name="Connecteur : en angle 221">
            <a:extLst>
              <a:ext uri="{FF2B5EF4-FFF2-40B4-BE49-F238E27FC236}">
                <a16:creationId xmlns:a16="http://schemas.microsoft.com/office/drawing/2014/main" id="{7B3E7E54-2D9D-BF65-A55C-E9E6198CDEF6}"/>
              </a:ext>
            </a:extLst>
          </p:cNvPr>
          <p:cNvCxnSpPr>
            <a:cxnSpLocks/>
            <a:stCxn id="67" idx="3"/>
            <a:endCxn id="52" idx="1"/>
          </p:cNvCxnSpPr>
          <p:nvPr/>
        </p:nvCxnSpPr>
        <p:spPr>
          <a:xfrm>
            <a:off x="2301602" y="5018819"/>
            <a:ext cx="771513" cy="4518"/>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224" name="Connecteur : en angle 223">
            <a:extLst>
              <a:ext uri="{FF2B5EF4-FFF2-40B4-BE49-F238E27FC236}">
                <a16:creationId xmlns:a16="http://schemas.microsoft.com/office/drawing/2014/main" id="{7DC556D9-CF47-CB8B-A64F-EF03E8ABAE5C}"/>
              </a:ext>
            </a:extLst>
          </p:cNvPr>
          <p:cNvCxnSpPr>
            <a:cxnSpLocks/>
            <a:stCxn id="154" idx="3"/>
            <a:endCxn id="52" idx="1"/>
          </p:cNvCxnSpPr>
          <p:nvPr/>
        </p:nvCxnSpPr>
        <p:spPr>
          <a:xfrm>
            <a:off x="2301602" y="4435155"/>
            <a:ext cx="771513" cy="588182"/>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pic>
        <p:nvPicPr>
          <p:cNvPr id="3" name="Picture 2" descr="clé d'accès à l'icône. adapté au symbole de sécurité. style ...">
            <a:extLst>
              <a:ext uri="{FF2B5EF4-FFF2-40B4-BE49-F238E27FC236}">
                <a16:creationId xmlns:a16="http://schemas.microsoft.com/office/drawing/2014/main" id="{2E5BFAB1-FFCA-27FA-87DE-9970033CA51E}"/>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6208555" y="4316242"/>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lé d'accès à l'icône. adapté au symbole de sécurité. style ...">
            <a:extLst>
              <a:ext uri="{FF2B5EF4-FFF2-40B4-BE49-F238E27FC236}">
                <a16:creationId xmlns:a16="http://schemas.microsoft.com/office/drawing/2014/main" id="{4831C8C0-3291-6021-A0F6-841BE64D8BC5}"/>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2087423" y="4419597"/>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lé d'accès à l'icône. adapté au symbole de sécurité. style ...">
            <a:extLst>
              <a:ext uri="{FF2B5EF4-FFF2-40B4-BE49-F238E27FC236}">
                <a16:creationId xmlns:a16="http://schemas.microsoft.com/office/drawing/2014/main" id="{73B0EA11-9A78-4C5C-5FEB-74D48E49C8C9}"/>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6839399" y="3821539"/>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lé d'accès à l'icône. adapté au symbole de sécurité. style ...">
            <a:extLst>
              <a:ext uri="{FF2B5EF4-FFF2-40B4-BE49-F238E27FC236}">
                <a16:creationId xmlns:a16="http://schemas.microsoft.com/office/drawing/2014/main" id="{BE85E473-F83D-7B3B-A263-4B6CF4CDAEAF}"/>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6246386" y="2868384"/>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lé d'accès à l'icône. adapté au symbole de sécurité. style ...">
            <a:extLst>
              <a:ext uri="{FF2B5EF4-FFF2-40B4-BE49-F238E27FC236}">
                <a16:creationId xmlns:a16="http://schemas.microsoft.com/office/drawing/2014/main" id="{3CC6ED57-AEAE-CCA6-5404-344908692C1D}"/>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4426541" y="2258460"/>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lé d'accès à l'icône. adapté au symbole de sécurité. style ...">
            <a:extLst>
              <a:ext uri="{FF2B5EF4-FFF2-40B4-BE49-F238E27FC236}">
                <a16:creationId xmlns:a16="http://schemas.microsoft.com/office/drawing/2014/main" id="{E7DB2B57-1153-B938-EC8C-8408AA0F3403}"/>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9174949" y="2800925"/>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lé d'accès à l'icône. adapté au symbole de sécurité. style ...">
            <a:extLst>
              <a:ext uri="{FF2B5EF4-FFF2-40B4-BE49-F238E27FC236}">
                <a16:creationId xmlns:a16="http://schemas.microsoft.com/office/drawing/2014/main" id="{B94A3FF6-FA76-C165-3903-256995636F8B}"/>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9560816" y="4155700"/>
            <a:ext cx="341714" cy="354570"/>
          </a:xfrm>
          <a:prstGeom prst="rect">
            <a:avLst/>
          </a:prstGeom>
          <a:noFill/>
          <a:extLst>
            <a:ext uri="{909E8E84-426E-40DD-AFC4-6F175D3DCCD1}">
              <a14:hiddenFill xmlns:a14="http://schemas.microsoft.com/office/drawing/2010/main">
                <a:solidFill>
                  <a:srgbClr val="FFFFFF"/>
                </a:solidFill>
              </a14:hiddenFill>
            </a:ext>
          </a:extLst>
        </p:spPr>
      </p:pic>
      <p:sp>
        <p:nvSpPr>
          <p:cNvPr id="13" name="ZoneTexte 67">
            <a:extLst>
              <a:ext uri="{FF2B5EF4-FFF2-40B4-BE49-F238E27FC236}">
                <a16:creationId xmlns:a16="http://schemas.microsoft.com/office/drawing/2014/main" id="{E21BB4A0-9336-2232-C103-1552AD4519C0}"/>
              </a:ext>
            </a:extLst>
          </p:cNvPr>
          <p:cNvSpPr txBox="1"/>
          <p:nvPr/>
        </p:nvSpPr>
        <p:spPr>
          <a:xfrm>
            <a:off x="3905559" y="6284742"/>
            <a:ext cx="2694041" cy="5078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dirty="0">
                <a:solidFill>
                  <a:schemeClr val="tx1"/>
                </a:solidFill>
                <a:latin typeface="Arial Nova Cond" panose="020B0506020202020204" pitchFamily="34" charset="0"/>
              </a:rPr>
              <a:t>Rond-point</a:t>
            </a:r>
          </a:p>
          <a:p>
            <a:pPr algn="ctr"/>
            <a:r>
              <a:rPr lang="fr-FR" sz="900" dirty="0">
                <a:solidFill>
                  <a:schemeClr val="tx1"/>
                </a:solidFill>
                <a:latin typeface="Arial Nova Cond" panose="020B0506020202020204" pitchFamily="34" charset="0"/>
              </a:rPr>
              <a:t>ENTREE PIETON </a:t>
            </a:r>
          </a:p>
          <a:p>
            <a:pPr algn="ctr"/>
            <a:r>
              <a:rPr lang="fr-FR" sz="900" dirty="0">
                <a:solidFill>
                  <a:schemeClr val="tx1"/>
                </a:solidFill>
                <a:latin typeface="Arial Nova Cond" panose="020B0506020202020204" pitchFamily="34" charset="0"/>
              </a:rPr>
              <a:t>(CCI, LOCATAIRES, VISITEURS)</a:t>
            </a:r>
          </a:p>
        </p:txBody>
      </p:sp>
    </p:spTree>
    <p:extLst>
      <p:ext uri="{BB962C8B-B14F-4D97-AF65-F5344CB8AC3E}">
        <p14:creationId xmlns:p14="http://schemas.microsoft.com/office/powerpoint/2010/main" val="3514811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EA3A6-4599-2431-0AE4-8E40E86B0669}"/>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47A25CD9-C2C4-FEBD-FDA2-3E76234B4B1B}"/>
              </a:ext>
            </a:extLst>
          </p:cNvPr>
          <p:cNvSpPr>
            <a:spLocks noGrp="1"/>
          </p:cNvSpPr>
          <p:nvPr>
            <p:ph type="sldNum" sz="quarter" idx="12"/>
          </p:nvPr>
        </p:nvSpPr>
        <p:spPr/>
        <p:txBody>
          <a:bodyPr/>
          <a:lstStyle/>
          <a:p>
            <a:fld id="{C83083A5-E7E5-1A42-9F33-431CAC519282}" type="slidenum">
              <a:rPr lang="fr-FR" smtClean="0"/>
              <a:pPr/>
              <a:t>25</a:t>
            </a:fld>
            <a:endParaRPr lang="fr-FR" dirty="0"/>
          </a:p>
        </p:txBody>
      </p:sp>
      <p:sp>
        <p:nvSpPr>
          <p:cNvPr id="7" name="ZoneTexte 6">
            <a:extLst>
              <a:ext uri="{FF2B5EF4-FFF2-40B4-BE49-F238E27FC236}">
                <a16:creationId xmlns:a16="http://schemas.microsoft.com/office/drawing/2014/main" id="{13842814-4704-0468-4180-D226E53AB83B}"/>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COMMUNS - Accueil</a:t>
            </a:r>
          </a:p>
        </p:txBody>
      </p:sp>
      <p:cxnSp>
        <p:nvCxnSpPr>
          <p:cNvPr id="8" name="Connecteur droit 7">
            <a:extLst>
              <a:ext uri="{FF2B5EF4-FFF2-40B4-BE49-F238E27FC236}">
                <a16:creationId xmlns:a16="http://schemas.microsoft.com/office/drawing/2014/main" id="{7C19B790-245E-95CD-7494-C2C0C00E5B02}"/>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76EED944-C286-5D04-CFF1-8F979F284E3B}"/>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FBEB3426-95B4-07D8-8C95-FB26DA0CE0AB}"/>
              </a:ext>
            </a:extLst>
          </p:cNvPr>
          <p:cNvSpPr txBox="1"/>
          <p:nvPr/>
        </p:nvSpPr>
        <p:spPr>
          <a:xfrm>
            <a:off x="264987" y="1055078"/>
            <a:ext cx="11585195" cy="5771739"/>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dirty="0">
                <a:latin typeface="Arial" panose="020B0604020202020204" pitchFamily="34" charset="0"/>
                <a:cs typeface="Arial" panose="020B0604020202020204" pitchFamily="34" charset="0"/>
              </a:rPr>
              <a:t>L’accueil </a:t>
            </a:r>
            <a:r>
              <a:rPr lang="fr-FR" sz="1200" dirty="0">
                <a:latin typeface="Arial" panose="020B0604020202020204" pitchFamily="34" charset="0"/>
                <a:cs typeface="Arial" panose="020B0604020202020204" pitchFamily="34" charset="0"/>
              </a:rPr>
              <a:t>s’adresse </a:t>
            </a:r>
            <a:r>
              <a:rPr lang="fr-FR" dirty="0">
                <a:latin typeface="Arial" panose="020B0604020202020204" pitchFamily="34" charset="0"/>
                <a:cs typeface="Arial" panose="020B0604020202020204" pitchFamily="34" charset="0"/>
              </a:rPr>
              <a:t>à l’ensemble des usagers du siège, à savoir les usagers de la CCI (collaborateurs et public extérieur), les usagers des locataires (collaborateurs et public extérieur) et les entreprises louant ponctuellement les espaces commercialisables. </a:t>
            </a:r>
          </a:p>
          <a:p>
            <a:pPr>
              <a:defRPr/>
            </a:pPr>
            <a:endParaRPr lang="fr-FR" dirty="0">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entrées principales du bâtiment, mises en valeur et facilement identifiable, se situent de part et d‘autre du corps central :</a:t>
            </a:r>
          </a:p>
          <a:p>
            <a:pPr marL="171450" indent="-171450">
              <a:buFontTx/>
              <a:buChar char="-"/>
              <a:defRPr/>
            </a:pPr>
            <a:r>
              <a:rPr lang="fr-FR" dirty="0">
                <a:latin typeface="Arial" panose="020B0604020202020204" pitchFamily="34" charset="0"/>
                <a:cs typeface="Arial" panose="020B0604020202020204" pitchFamily="34" charset="0"/>
              </a:rPr>
              <a:t>Côté parvis Nord (rond-point). </a:t>
            </a:r>
          </a:p>
          <a:p>
            <a:pPr marL="171450" indent="-171450">
              <a:buFontTx/>
              <a:buChar char="-"/>
              <a:defRPr/>
            </a:pPr>
            <a:r>
              <a:rPr lang="fr-FR" dirty="0">
                <a:latin typeface="Arial" panose="020B0604020202020204" pitchFamily="34" charset="0"/>
                <a:cs typeface="Arial" panose="020B0604020202020204" pitchFamily="34" charset="0"/>
              </a:rPr>
              <a:t>Coté parvis Sud (stationnements).  </a:t>
            </a:r>
          </a:p>
          <a:p>
            <a:pPr>
              <a:defRPr/>
            </a:pPr>
            <a:endParaRPr lang="fr-FR" sz="1200" b="1" dirty="0">
              <a:latin typeface="Arial" panose="020B0604020202020204" pitchFamily="34" charset="0"/>
              <a:cs typeface="Arial" panose="020B0604020202020204" pitchFamily="34" charset="0"/>
            </a:endParaRPr>
          </a:p>
          <a:p>
            <a:pPr>
              <a:defRPr/>
            </a:pPr>
            <a:r>
              <a:rPr lang="fr-FR" sz="1200" dirty="0">
                <a:latin typeface="Arial" panose="020B0604020202020204" pitchFamily="34" charset="0"/>
                <a:cs typeface="Arial" panose="020B0604020202020204" pitchFamily="34" charset="0"/>
              </a:rPr>
              <a:t>L’accueil comprendra </a:t>
            </a:r>
            <a:r>
              <a:rPr lang="fr-FR" sz="1200" b="1" dirty="0">
                <a:latin typeface="Arial" panose="020B0604020202020204" pitchFamily="34" charset="0"/>
                <a:cs typeface="Arial" panose="020B0604020202020204" pitchFamily="34" charset="0"/>
              </a:rPr>
              <a:t>:</a:t>
            </a:r>
          </a:p>
          <a:p>
            <a:pPr>
              <a:defRPr/>
            </a:pPr>
            <a:endParaRPr lang="fr-FR" sz="1200"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SAS</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La MOE dimensionnera judicieusement les SAS, optimisant les surfaces existantes qui sont trop importantes.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sz="1200" dirty="0">
                <a:latin typeface="Arial" panose="020B0604020202020204" pitchFamily="34" charset="0"/>
                <a:cs typeface="Arial" panose="020B0604020202020204" pitchFamily="34" charset="0"/>
              </a:rPr>
              <a:t>Un </a:t>
            </a:r>
            <a:r>
              <a:rPr lang="fr-FR" sz="1200" b="1" dirty="0">
                <a:latin typeface="Arial" panose="020B0604020202020204" pitchFamily="34" charset="0"/>
                <a:cs typeface="Arial" panose="020B0604020202020204" pitchFamily="34" charset="0"/>
              </a:rPr>
              <a:t>Hall d’accueil </a:t>
            </a:r>
            <a:r>
              <a:rPr lang="fr-FR" sz="1200"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Le hall permettra d’accueillir l’ensemble des usagers. Ce sera un espace chaleureux et de qualité, avec une double hauteur sous-plafond (sous réserve de la faisabilité technique), qui donnera la meilleure image possible de la CCI. Il formera un seul volume avec les espaces d’accueil des entreprises, la banque d’accueil et la reprographie.  </a:t>
            </a:r>
          </a:p>
          <a:p>
            <a:pPr>
              <a:defRPr/>
            </a:pPr>
            <a:r>
              <a:rPr lang="fr-FR" dirty="0">
                <a:latin typeface="Arial" panose="020B0604020202020204" pitchFamily="34" charset="0"/>
                <a:cs typeface="Arial" panose="020B0604020202020204" pitchFamily="34" charset="0"/>
              </a:rPr>
              <a:t>Il sera modulable grâce à des cloisons amovibles ou des rideaux acoustiques. Il pourra ainsi s’ouvrir sur les autres espaces du RDC (espaces de restauration, salles de réunion, etc.) en cas d’accueil d’évènements majeurs. </a:t>
            </a:r>
          </a:p>
          <a:p>
            <a:pPr>
              <a:defRPr/>
            </a:pPr>
            <a:r>
              <a:rPr lang="fr-FR" dirty="0">
                <a:latin typeface="Arial" panose="020B0604020202020204" pitchFamily="34" charset="0"/>
                <a:cs typeface="Arial" panose="020B0604020202020204" pitchFamily="34" charset="0"/>
              </a:rPr>
              <a:t>Il pourra également accueillir des expositions et disposera d’un « affichage majeur étonnant », permettant à la CCI de valoriser ses activités de manière visuelle et ludique. La MOE sera force de proposition afin d’aider la MOA à définir cet affichage (mur digital, etc.). </a:t>
            </a:r>
          </a:p>
          <a:p>
            <a:pPr>
              <a:defRPr/>
            </a:pPr>
            <a:r>
              <a:rPr lang="fr-FR" dirty="0">
                <a:latin typeface="Arial" panose="020B0604020202020204" pitchFamily="34" charset="0"/>
                <a:cs typeface="Arial" panose="020B0604020202020204" pitchFamily="34" charset="0"/>
              </a:rPr>
              <a:t>L’implantation d’une passerelle en hauteur, permettant aux collaborateurs de circuler entre l’aile A et l’aile B au R+1, est souhaitée. </a:t>
            </a:r>
            <a:endParaRPr lang="fr-FR" sz="1200"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 hall comprendra une banque d’accueil avec 2 postes de travail. Les agents chargés de l’accueil seront facilement repérables visuellement tout en assurant leurs tâches administratives. Cette banque sera positionnée de sorte à accueillir aussi bien les visiteurs venus du parvis nord que du parvis sud. </a:t>
            </a:r>
            <a:r>
              <a:rPr lang="fr-FR" sz="1200" dirty="0">
                <a:latin typeface="Arial" panose="020B0604020202020204" pitchFamily="34" charset="0"/>
                <a:cs typeface="Arial" panose="020B0604020202020204" pitchFamily="34" charset="0"/>
              </a:rPr>
              <a:t>Il est recommandé de veiller à ce que les agents bénéficient d'un environnement chauffé pour leur bien-être et leur confort. </a:t>
            </a:r>
          </a:p>
          <a:p>
            <a:pPr>
              <a:defRPr/>
            </a:pPr>
            <a:r>
              <a:rPr lang="fr-FR" dirty="0">
                <a:latin typeface="Arial" panose="020B0604020202020204" pitchFamily="34" charset="0"/>
                <a:cs typeface="Arial" panose="020B0604020202020204" pitchFamily="34" charset="0"/>
              </a:rPr>
              <a:t>Le hall comprendra également un espace d’attente convivial de 5 personnes. </a:t>
            </a:r>
            <a:endParaRPr lang="fr-FR" sz="1200" dirty="0">
              <a:latin typeface="Arial" panose="020B0604020202020204" pitchFamily="34" charset="0"/>
              <a:cs typeface="Arial" panose="020B0604020202020204" pitchFamily="34" charset="0"/>
            </a:endParaRPr>
          </a:p>
          <a:p>
            <a:pPr>
              <a:defRPr/>
            </a:pPr>
            <a:endParaRPr lang="fr-FR" sz="1200"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Des </a:t>
            </a:r>
            <a:r>
              <a:rPr lang="fr-FR" b="1" dirty="0">
                <a:latin typeface="Arial" panose="020B0604020202020204" pitchFamily="34" charset="0"/>
                <a:cs typeface="Arial" panose="020B0604020202020204" pitchFamily="34" charset="0"/>
              </a:rPr>
              <a:t>espaces d’accueil des entreprises (2p ou 4p)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Les collaborateurs de la CCI descendront de leurs bureaux afin d’accueillir et de rencontre les entreprises dans ces espaces d’accueil. Ce seront des espaces semi-ouverts. L’insonorisation sera traitée afin d’assurer l’isolation acoustique d’un espace d’accueil à l’autre. Ces espaces seront qualitatifs, confortables et accueillant. Ils seront visibles depuis l’accueil. </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sz="1200" dirty="0">
                <a:latin typeface="Arial" panose="020B0604020202020204" pitchFamily="34" charset="0"/>
                <a:cs typeface="Arial" panose="020B0604020202020204" pitchFamily="34" charset="0"/>
              </a:rPr>
              <a:t>Une </a:t>
            </a:r>
            <a:r>
              <a:rPr lang="fr-FR" sz="1200" b="1" dirty="0">
                <a:latin typeface="Arial" panose="020B0604020202020204" pitchFamily="34" charset="0"/>
                <a:cs typeface="Arial" panose="020B0604020202020204" pitchFamily="34" charset="0"/>
              </a:rPr>
              <a:t>reprographie accueil</a:t>
            </a:r>
            <a:r>
              <a:rPr lang="fr-FR" sz="1200"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Facilement accessible depuis les espaces d’accueil des entreprises, la reprographie contiendra un photocopieur et une armoire basse. L’acoustique sera traitée de sorte à ne pas nuire au confort des personnes présentes dans l’accueil. </a:t>
            </a:r>
          </a:p>
          <a:p>
            <a:pPr>
              <a:defRPr/>
            </a:pP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espaces de l’accueil présenteront les relations suivantes :</a:t>
            </a:r>
          </a:p>
          <a:p>
            <a:pPr marL="171450" indent="-171450">
              <a:buFontTx/>
              <a:buChar char="-"/>
              <a:defRPr/>
            </a:pPr>
            <a:r>
              <a:rPr lang="fr-FR" dirty="0">
                <a:latin typeface="Arial" panose="020B0604020202020204" pitchFamily="34" charset="0"/>
                <a:cs typeface="Arial" panose="020B0604020202020204" pitchFamily="34" charset="0"/>
              </a:rPr>
              <a:t>Les SAS puis le hall d’accueil seront accessibles directement de l’extérieur du site par le parvis nord, et directement depuis le stationnement par le parvis sud. </a:t>
            </a:r>
          </a:p>
          <a:p>
            <a:pPr marL="171450" indent="-171450">
              <a:buFontTx/>
              <a:buChar char="-"/>
              <a:defRPr/>
            </a:pPr>
            <a:r>
              <a:rPr lang="fr-FR" dirty="0">
                <a:latin typeface="Arial" panose="020B0604020202020204" pitchFamily="34" charset="0"/>
                <a:cs typeface="Arial" panose="020B0604020202020204" pitchFamily="34" charset="0"/>
              </a:rPr>
              <a:t>Le hall d’accueil, les espaces d’accueil des entreprises (2 et 4p) et la reprographie accueil seront implantés en continuité, sans délimitations cloisonnées.</a:t>
            </a:r>
          </a:p>
        </p:txBody>
      </p:sp>
      <p:sp>
        <p:nvSpPr>
          <p:cNvPr id="5" name="ZoneTexte 4">
            <a:extLst>
              <a:ext uri="{FF2B5EF4-FFF2-40B4-BE49-F238E27FC236}">
                <a16:creationId xmlns:a16="http://schemas.microsoft.com/office/drawing/2014/main" id="{5704AF14-4FC9-6E00-B9B1-03C06A87CDA9}"/>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37528634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F71B7-416B-290F-91D8-5D45DDB905C8}"/>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37D375C4-0EEF-B798-A193-0D88425D9F6A}"/>
              </a:ext>
            </a:extLst>
          </p:cNvPr>
          <p:cNvSpPr>
            <a:spLocks noGrp="1"/>
          </p:cNvSpPr>
          <p:nvPr>
            <p:ph type="sldNum" sz="quarter" idx="12"/>
          </p:nvPr>
        </p:nvSpPr>
        <p:spPr/>
        <p:txBody>
          <a:bodyPr/>
          <a:lstStyle/>
          <a:p>
            <a:fld id="{C83083A5-E7E5-1A42-9F33-431CAC519282}" type="slidenum">
              <a:rPr lang="fr-FR" smtClean="0"/>
              <a:pPr/>
              <a:t>26</a:t>
            </a:fld>
            <a:endParaRPr lang="fr-FR" dirty="0"/>
          </a:p>
        </p:txBody>
      </p:sp>
      <p:sp>
        <p:nvSpPr>
          <p:cNvPr id="7" name="ZoneTexte 6">
            <a:extLst>
              <a:ext uri="{FF2B5EF4-FFF2-40B4-BE49-F238E27FC236}">
                <a16:creationId xmlns:a16="http://schemas.microsoft.com/office/drawing/2014/main" id="{CCF52459-8BD9-B5C8-93BF-BF610D1A83CF}"/>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COMMUNS - Accueil</a:t>
            </a:r>
          </a:p>
        </p:txBody>
      </p:sp>
      <p:cxnSp>
        <p:nvCxnSpPr>
          <p:cNvPr id="8" name="Connecteur droit 7">
            <a:extLst>
              <a:ext uri="{FF2B5EF4-FFF2-40B4-BE49-F238E27FC236}">
                <a16:creationId xmlns:a16="http://schemas.microsoft.com/office/drawing/2014/main" id="{D35CE7AA-ABD2-1AF4-5F40-1DC1BD5A6A66}"/>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BF7E25E6-0D55-D462-DF96-4D882A8B0C9A}"/>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6" name="ZoneTexte 5">
            <a:extLst>
              <a:ext uri="{FF2B5EF4-FFF2-40B4-BE49-F238E27FC236}">
                <a16:creationId xmlns:a16="http://schemas.microsoft.com/office/drawing/2014/main" id="{CD7B3B16-87FE-0D5F-5F92-9A0C54642C74}"/>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Tableau de surface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pic>
        <p:nvPicPr>
          <p:cNvPr id="9" name="Image 8">
            <a:extLst>
              <a:ext uri="{FF2B5EF4-FFF2-40B4-BE49-F238E27FC236}">
                <a16:creationId xmlns:a16="http://schemas.microsoft.com/office/drawing/2014/main" id="{C105C745-4F01-E32C-2E16-4BDA9F304193}"/>
              </a:ext>
            </a:extLst>
          </p:cNvPr>
          <p:cNvPicPr>
            <a:picLocks noChangeAspect="1"/>
          </p:cNvPicPr>
          <p:nvPr/>
        </p:nvPicPr>
        <p:blipFill>
          <a:blip r:embed="rId3"/>
          <a:stretch>
            <a:fillRect/>
          </a:stretch>
        </p:blipFill>
        <p:spPr>
          <a:xfrm>
            <a:off x="268447" y="1397094"/>
            <a:ext cx="11585196" cy="2247627"/>
          </a:xfrm>
          <a:prstGeom prst="rect">
            <a:avLst/>
          </a:prstGeom>
        </p:spPr>
      </p:pic>
    </p:spTree>
    <p:extLst>
      <p:ext uri="{BB962C8B-B14F-4D97-AF65-F5344CB8AC3E}">
        <p14:creationId xmlns:p14="http://schemas.microsoft.com/office/powerpoint/2010/main" val="4598217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D4A35-701B-314B-76F7-8E92A720CA8D}"/>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C21B7E7-E669-F127-6E4E-4B481A2AF9F7}"/>
              </a:ext>
            </a:extLst>
          </p:cNvPr>
          <p:cNvSpPr>
            <a:spLocks noGrp="1"/>
          </p:cNvSpPr>
          <p:nvPr>
            <p:ph type="sldNum" sz="quarter" idx="12"/>
          </p:nvPr>
        </p:nvSpPr>
        <p:spPr/>
        <p:txBody>
          <a:bodyPr/>
          <a:lstStyle/>
          <a:p>
            <a:fld id="{C83083A5-E7E5-1A42-9F33-431CAC519282}" type="slidenum">
              <a:rPr lang="fr-FR" smtClean="0"/>
              <a:pPr/>
              <a:t>27</a:t>
            </a:fld>
            <a:endParaRPr lang="fr-FR" dirty="0"/>
          </a:p>
        </p:txBody>
      </p:sp>
      <p:sp>
        <p:nvSpPr>
          <p:cNvPr id="7" name="ZoneTexte 6">
            <a:extLst>
              <a:ext uri="{FF2B5EF4-FFF2-40B4-BE49-F238E27FC236}">
                <a16:creationId xmlns:a16="http://schemas.microsoft.com/office/drawing/2014/main" id="{88104CA5-D15E-13E1-1B10-A4D9A4685704}"/>
              </a:ext>
            </a:extLst>
          </p:cNvPr>
          <p:cNvSpPr txBox="1"/>
          <p:nvPr/>
        </p:nvSpPr>
        <p:spPr>
          <a:xfrm>
            <a:off x="268448" y="128797"/>
            <a:ext cx="11581734"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COMMUNS - Espaces de restauration</a:t>
            </a:r>
          </a:p>
        </p:txBody>
      </p:sp>
      <p:cxnSp>
        <p:nvCxnSpPr>
          <p:cNvPr id="8" name="Connecteur droit 7">
            <a:extLst>
              <a:ext uri="{FF2B5EF4-FFF2-40B4-BE49-F238E27FC236}">
                <a16:creationId xmlns:a16="http://schemas.microsoft.com/office/drawing/2014/main" id="{9A8DE1EF-6F77-9A03-38A6-C43EAFE9052D}"/>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9A772727-F090-9B83-F856-4EA08B07815B}"/>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9DBE7EFF-6D49-1F36-ECE1-0070AAC88D61}"/>
              </a:ext>
            </a:extLst>
          </p:cNvPr>
          <p:cNvSpPr txBox="1"/>
          <p:nvPr/>
        </p:nvSpPr>
        <p:spPr>
          <a:xfrm>
            <a:off x="264987" y="1055078"/>
            <a:ext cx="11585195" cy="3405439"/>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sz="1200" dirty="0">
                <a:latin typeface="Arial" panose="020B0604020202020204" pitchFamily="34" charset="0"/>
                <a:cs typeface="Arial" panose="020B0604020202020204" pitchFamily="34" charset="0"/>
              </a:rPr>
              <a:t>Les espaces de restauration sont commercialisables et s’adressent à l’ensemble des usagers du siège, à savoir les usagers de la CCI (collaborateurs et public extérieur), les usagers des locataires (collaborateurs et public extérieur) et les entreprises louant ponctuellement les espaces commercialisables. </a:t>
            </a:r>
          </a:p>
          <a:p>
            <a:pPr>
              <a:defRPr/>
            </a:pPr>
            <a:r>
              <a:rPr lang="fr-FR" dirty="0">
                <a:latin typeface="Arial" panose="020B0604020202020204" pitchFamily="34" charset="0"/>
                <a:cs typeface="Arial" panose="020B0604020202020204" pitchFamily="34" charset="0"/>
              </a:rPr>
              <a:t>Ils seront implantés au RDC et bénéficieront d’une proximité directe avec le hall d‘accueil. </a:t>
            </a:r>
          </a:p>
          <a:p>
            <a:pPr>
              <a:defRPr/>
            </a:pPr>
            <a:endParaRPr lang="fr-FR" sz="1200" dirty="0">
              <a:latin typeface="Arial" panose="020B0604020202020204" pitchFamily="34" charset="0"/>
              <a:cs typeface="Arial" panose="020B0604020202020204" pitchFamily="34" charset="0"/>
            </a:endParaRPr>
          </a:p>
          <a:p>
            <a:pPr>
              <a:defRPr/>
            </a:pPr>
            <a:r>
              <a:rPr lang="fr-FR" sz="1200" dirty="0">
                <a:latin typeface="Arial" panose="020B0604020202020204" pitchFamily="34" charset="0"/>
                <a:cs typeface="Arial" panose="020B0604020202020204" pitchFamily="34" charset="0"/>
              </a:rPr>
              <a:t>Les espaces de restauration comprendront :</a:t>
            </a:r>
          </a:p>
          <a:p>
            <a:pPr>
              <a:defRPr/>
            </a:pPr>
            <a:endParaRPr lang="fr-FR" sz="1200"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Un </a:t>
            </a:r>
            <a:r>
              <a:rPr lang="fr-FR" b="1" dirty="0">
                <a:latin typeface="Arial" panose="020B0604020202020204" pitchFamily="34" charset="0"/>
                <a:cs typeface="Arial" panose="020B0604020202020204" pitchFamily="34" charset="0"/>
              </a:rPr>
              <a:t>Workcafé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Cet espace de convivialité sera ouvert, en libre-service et comprendra 50 places assises. Ce sera un lieu de travail, de rencontres et d’échanges entre collègues. Les collaborateurs pourront y prendre le café et y déjeuner. Des frigos connectés proposeront une offre de restauration. Il disposera également d’une machine à café, d’une bouilloire et d’une fontaine à eau.</a:t>
            </a:r>
          </a:p>
          <a:p>
            <a:pPr>
              <a:defRPr/>
            </a:pPr>
            <a:r>
              <a:rPr lang="fr-FR" dirty="0">
                <a:latin typeface="Arial" panose="020B0604020202020204" pitchFamily="34" charset="0"/>
                <a:cs typeface="Arial" panose="020B0604020202020204" pitchFamily="34" charset="0"/>
              </a:rPr>
              <a:t>L’aménagement sera modulable afin de pouvoir accueillir des usages variés tels qu’une formation, une conférence ou un événement. </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Une </a:t>
            </a:r>
            <a:r>
              <a:rPr lang="fr-FR" b="1" dirty="0">
                <a:latin typeface="Arial" panose="020B0604020202020204" pitchFamily="34" charset="0"/>
                <a:cs typeface="Arial" panose="020B0604020202020204" pitchFamily="34" charset="0"/>
              </a:rPr>
              <a:t>salle</a:t>
            </a:r>
            <a:r>
              <a:rPr lang="fr-FR" dirty="0">
                <a:latin typeface="Arial" panose="020B0604020202020204" pitchFamily="34" charset="0"/>
                <a:cs typeface="Arial" panose="020B0604020202020204" pitchFamily="34" charset="0"/>
              </a:rPr>
              <a:t> </a:t>
            </a:r>
            <a:r>
              <a:rPr lang="fr-FR" b="1" dirty="0">
                <a:latin typeface="Arial" panose="020B0604020202020204" pitchFamily="34" charset="0"/>
                <a:cs typeface="Arial" panose="020B0604020202020204" pitchFamily="34" charset="0"/>
              </a:rPr>
              <a:t>VIP - Salle des élus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Cet espace, partagé avec la salle des élus du service institutionnel, offrira une ambiance plus intime que celle du Workcafé, tout en restant ouvert et accessible. Il comprendra 20 places assises. Il pourra être privatisé ou semi-privatisé selon les besoins. Son aménagement, pensé dans un esprit « salle à manger », de qualité, permettra d'accueillir à la fois des réunions et des moments de convivialité, tout en favorisant les échanges et les interactions.</a:t>
            </a:r>
          </a:p>
          <a:p>
            <a:pPr>
              <a:defRPr/>
            </a:pPr>
            <a:r>
              <a:rPr lang="fr-FR" dirty="0">
                <a:latin typeface="Arial" panose="020B0604020202020204" pitchFamily="34" charset="0"/>
                <a:cs typeface="Arial" panose="020B0604020202020204" pitchFamily="34" charset="0"/>
              </a:rPr>
              <a:t>Lorsque cet espace ne sera pas loué ou utilisé pour des événements spécifiques, il sera à la disposition des collaborateurs de la CCI. </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Un </a:t>
            </a:r>
            <a:r>
              <a:rPr lang="fr-FR" b="1" dirty="0">
                <a:latin typeface="Arial" panose="020B0604020202020204" pitchFamily="34" charset="0"/>
                <a:cs typeface="Arial" panose="020B0604020202020204" pitchFamily="34" charset="0"/>
              </a:rPr>
              <a:t>office</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Discret et bien organisé, cet espace de soutien permettra aux traiteurs de gérer efficacement les besoins logistiques et opérationnels, tels que la préparation et le service des repas, ainsi que la gestion des boissons et collations. L'office sera équipé pour répondre aux exigences des événements organisés dans les espaces de restauration, tout en offrant un accès rapide et fluide aux équipes de service. Il comprendra notamment des micro-ondes/fours, un évier et un réfrigérateur avec freezer. </a:t>
            </a: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espaces de restauration présenteront les relations suivantes :</a:t>
            </a:r>
          </a:p>
          <a:p>
            <a:pPr marL="171450" indent="-171450">
              <a:buFontTx/>
              <a:buChar char="-"/>
              <a:defRPr/>
            </a:pPr>
            <a:r>
              <a:rPr lang="fr-FR" dirty="0">
                <a:latin typeface="Arial" panose="020B0604020202020204" pitchFamily="34" charset="0"/>
                <a:cs typeface="Arial" panose="020B0604020202020204" pitchFamily="34" charset="0"/>
              </a:rPr>
              <a:t>Ils bénéficieront d’une proximité fonctionnelle forte avec l’espace extérieur terrasse restauration. </a:t>
            </a:r>
          </a:p>
          <a:p>
            <a:pPr marL="171450" indent="-171450">
              <a:buFontTx/>
              <a:buChar char="-"/>
              <a:defRPr/>
            </a:pPr>
            <a:r>
              <a:rPr lang="fr-FR" dirty="0">
                <a:latin typeface="Arial" panose="020B0604020202020204" pitchFamily="34" charset="0"/>
                <a:cs typeface="Arial" panose="020B0604020202020204" pitchFamily="34" charset="0"/>
              </a:rPr>
              <a:t>Ils seront implantés à proximité directe du hall d’accueil. </a:t>
            </a:r>
          </a:p>
          <a:p>
            <a:pPr marL="171450" indent="-171450">
              <a:buFontTx/>
              <a:buChar char="-"/>
              <a:defRPr/>
            </a:pPr>
            <a:r>
              <a:rPr lang="fr-FR" dirty="0">
                <a:latin typeface="Arial" panose="020B0604020202020204" pitchFamily="34" charset="0"/>
                <a:cs typeface="Arial" panose="020B0604020202020204" pitchFamily="34" charset="0"/>
              </a:rPr>
              <a:t>L’office sera localisé à proximité du Workcafé et de la salle VIP – Salle des élus.</a:t>
            </a:r>
            <a:endParaRPr lang="fr-FR" sz="1200" dirty="0">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94DFAF69-5D1A-048B-60F6-E7AC767297FE}"/>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et tableau de surface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pic>
        <p:nvPicPr>
          <p:cNvPr id="10" name="Image 9">
            <a:extLst>
              <a:ext uri="{FF2B5EF4-FFF2-40B4-BE49-F238E27FC236}">
                <a16:creationId xmlns:a16="http://schemas.microsoft.com/office/drawing/2014/main" id="{4361F22D-0B09-8C89-FBAE-2A94F45C110A}"/>
              </a:ext>
            </a:extLst>
          </p:cNvPr>
          <p:cNvPicPr>
            <a:picLocks noChangeAspect="1"/>
          </p:cNvPicPr>
          <p:nvPr/>
        </p:nvPicPr>
        <p:blipFill>
          <a:blip r:embed="rId3"/>
          <a:stretch>
            <a:fillRect/>
          </a:stretch>
        </p:blipFill>
        <p:spPr>
          <a:xfrm>
            <a:off x="341818" y="5222132"/>
            <a:ext cx="11508364" cy="1280531"/>
          </a:xfrm>
          <a:prstGeom prst="rect">
            <a:avLst/>
          </a:prstGeom>
        </p:spPr>
      </p:pic>
    </p:spTree>
    <p:extLst>
      <p:ext uri="{BB962C8B-B14F-4D97-AF65-F5344CB8AC3E}">
        <p14:creationId xmlns:p14="http://schemas.microsoft.com/office/powerpoint/2010/main" val="38780082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1E814-665B-B987-BDB1-D5F87DD50DC9}"/>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31BBD89F-3DE3-C530-68CF-AB86C9AB3024}"/>
              </a:ext>
            </a:extLst>
          </p:cNvPr>
          <p:cNvSpPr>
            <a:spLocks noGrp="1"/>
          </p:cNvSpPr>
          <p:nvPr>
            <p:ph type="sldNum" sz="quarter" idx="12"/>
          </p:nvPr>
        </p:nvSpPr>
        <p:spPr/>
        <p:txBody>
          <a:bodyPr/>
          <a:lstStyle/>
          <a:p>
            <a:fld id="{C83083A5-E7E5-1A42-9F33-431CAC519282}" type="slidenum">
              <a:rPr lang="fr-FR" smtClean="0"/>
              <a:pPr/>
              <a:t>28</a:t>
            </a:fld>
            <a:endParaRPr lang="fr-FR" dirty="0"/>
          </a:p>
        </p:txBody>
      </p:sp>
      <p:cxnSp>
        <p:nvCxnSpPr>
          <p:cNvPr id="8" name="Connecteur droit 7">
            <a:extLst>
              <a:ext uri="{FF2B5EF4-FFF2-40B4-BE49-F238E27FC236}">
                <a16:creationId xmlns:a16="http://schemas.microsoft.com/office/drawing/2014/main" id="{DFF73C14-6D98-9839-E2AC-311357B4687C}"/>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6C1315D4-D361-7E99-1905-2319A56395C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AB94696E-541A-3F30-D11E-FFB887F9E073}"/>
              </a:ext>
            </a:extLst>
          </p:cNvPr>
          <p:cNvSpPr txBox="1"/>
          <p:nvPr/>
        </p:nvSpPr>
        <p:spPr>
          <a:xfrm>
            <a:off x="264987" y="1055078"/>
            <a:ext cx="11585195" cy="5442590"/>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sz="1200" dirty="0">
                <a:latin typeface="Arial" panose="020B0604020202020204" pitchFamily="34" charset="0"/>
                <a:cs typeface="Arial" panose="020B0604020202020204" pitchFamily="34" charset="0"/>
              </a:rPr>
              <a:t>Les espaces  partenaires et de réunion sont commercialisables et s’adressent à l’ensemble des usagers du siège, à savoir les usagers de la CCI (collaborateurs et public extérieur), les usagers des locataires (collaborateurs et public extérieur) et les entreprises louant ponctuellement les espaces commercialisables. </a:t>
            </a:r>
          </a:p>
          <a:p>
            <a:pPr>
              <a:defRPr/>
            </a:pPr>
            <a:r>
              <a:rPr lang="fr-FR" dirty="0">
                <a:latin typeface="Arial" panose="020B0604020202020204" pitchFamily="34" charset="0"/>
                <a:cs typeface="Arial" panose="020B0604020202020204" pitchFamily="34" charset="0"/>
              </a:rPr>
              <a:t>Ils seront implantés au RDC.</a:t>
            </a:r>
            <a:endParaRPr lang="fr-FR" dirty="0">
              <a:highlight>
                <a:srgbClr val="FFFF00"/>
              </a:highlight>
              <a:latin typeface="Arial" panose="020B0604020202020204" pitchFamily="34" charset="0"/>
              <a:cs typeface="Arial" panose="020B0604020202020204" pitchFamily="34" charset="0"/>
            </a:endParaRPr>
          </a:p>
          <a:p>
            <a:pPr>
              <a:defRPr/>
            </a:pPr>
            <a:endParaRPr lang="fr-FR" sz="1200" dirty="0">
              <a:latin typeface="Arial" panose="020B0604020202020204" pitchFamily="34" charset="0"/>
              <a:cs typeface="Arial" panose="020B0604020202020204" pitchFamily="34" charset="0"/>
            </a:endParaRPr>
          </a:p>
          <a:p>
            <a:pPr>
              <a:defRPr/>
            </a:pPr>
            <a:endParaRPr lang="fr-FR" sz="1200" dirty="0">
              <a:latin typeface="Arial" panose="020B0604020202020204" pitchFamily="34" charset="0"/>
              <a:cs typeface="Arial" panose="020B0604020202020204" pitchFamily="34" charset="0"/>
            </a:endParaRPr>
          </a:p>
          <a:p>
            <a:pPr>
              <a:defRPr/>
            </a:pPr>
            <a:r>
              <a:rPr lang="fr-FR" sz="1200" dirty="0">
                <a:latin typeface="Arial" panose="020B0604020202020204" pitchFamily="34" charset="0"/>
                <a:cs typeface="Arial" panose="020B0604020202020204" pitchFamily="34" charset="0"/>
              </a:rPr>
              <a:t>Les espaces </a:t>
            </a:r>
            <a:r>
              <a:rPr lang="fr-FR" dirty="0">
                <a:latin typeface="Arial" panose="020B0604020202020204" pitchFamily="34" charset="0"/>
                <a:cs typeface="Arial" panose="020B0604020202020204" pitchFamily="34" charset="0"/>
              </a:rPr>
              <a:t>de réunions </a:t>
            </a:r>
            <a:r>
              <a:rPr lang="fr-FR" sz="1200" dirty="0">
                <a:latin typeface="Arial" panose="020B0604020202020204" pitchFamily="34" charset="0"/>
                <a:cs typeface="Arial" panose="020B0604020202020204" pitchFamily="34" charset="0"/>
              </a:rPr>
              <a:t>comprendront :</a:t>
            </a:r>
          </a:p>
          <a:p>
            <a:pPr>
              <a:defRPr/>
            </a:pPr>
            <a:endParaRPr lang="fr-FR" sz="1200"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Des </a:t>
            </a:r>
            <a:r>
              <a:rPr lang="fr-FR" b="1" dirty="0">
                <a:latin typeface="Arial" panose="020B0604020202020204" pitchFamily="34" charset="0"/>
                <a:cs typeface="Arial" panose="020B0604020202020204" pitchFamily="34" charset="0"/>
              </a:rPr>
              <a:t>espaces réunions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Ces espaces seront conçus pour répondre aux besoins variés des usagers. De petites et moyennes tailles, les salles pourront accueillir principalement 4 à 8 personnes dans leur aménagement usuel. Elles seront conçues pour être mutualisables, permettant de s’adapter à des besoins ponctuels de plus grande capacité. Grâce à des systèmes simples de cloisonnement amovible, plusieurs salles pourront être associées, offrant ainsi une flexibilité optimale pour des événements ou réunions de plus grande envergure.</a:t>
            </a:r>
          </a:p>
          <a:p>
            <a:pPr>
              <a:defRPr/>
            </a:pPr>
            <a:endParaRPr lang="fr-FR" dirty="0">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espaces se déclineront en trois types distincts, chacun offrant des fonctionnalités adaptées à des usages spécifiques :</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espaces créatifs </a:t>
            </a:r>
            <a:r>
              <a:rPr lang="fr-FR" dirty="0">
                <a:latin typeface="Arial" panose="020B0604020202020204" pitchFamily="34" charset="0"/>
                <a:cs typeface="Arial" panose="020B0604020202020204" pitchFamily="34" charset="0"/>
              </a:rPr>
              <a:t>seront aménagés pour favoriser l’innovation et la collaboration, dotés de mobiliers modulables, de tableaux interactifs et d'une atmosphère propice à l’échange, ces salles encourageront les sessions de brainstorming, les ateliers et les discussions dynamiques.</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espaces technologiques </a:t>
            </a:r>
            <a:r>
              <a:rPr lang="fr-FR" dirty="0">
                <a:latin typeface="Arial" panose="020B0604020202020204" pitchFamily="34" charset="0"/>
                <a:cs typeface="Arial" panose="020B0604020202020204" pitchFamily="34" charset="0"/>
              </a:rPr>
              <a:t>seront équipés des dernières avancées en matière d’outils numériques, dont certains incluront des dispositifs de réalité virtuelle. Ces salles permettront aux utilisateurs d'exploiter des technologies immersives pour des présentations interactives, des formations ou des démonstrations de produits, en plus des équipements classiques pour les réunions digitales et les visioconférences. Plusieurs salles seront mutualisables afin d’accueillir le point Orientation Apprentissage (OA) qui disposera des outils de réalité virtuel et nécessitera 60 m². </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espaces de réunion classiques </a:t>
            </a:r>
            <a:r>
              <a:rPr lang="fr-FR" dirty="0">
                <a:latin typeface="Arial" panose="020B0604020202020204" pitchFamily="34" charset="0"/>
                <a:cs typeface="Arial" panose="020B0604020202020204" pitchFamily="34" charset="0"/>
              </a:rPr>
              <a:t>seront plus traditionnels, conçus pour accueillir des réunions formelles ou des formations. Ils seront équipés de technologies audiovisuelles standards, avec une configuration flexible permettant d’adapter la disposition selon le nombre de participants et la nature des réunions. Une salle de réunion pourra accueillir 20 personnes. </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Un </a:t>
            </a:r>
            <a:r>
              <a:rPr lang="fr-FR" b="1" dirty="0">
                <a:latin typeface="Arial" panose="020B0604020202020204" pitchFamily="34" charset="0"/>
                <a:cs typeface="Arial" panose="020B0604020202020204" pitchFamily="34" charset="0"/>
              </a:rPr>
              <a:t>foyer dédié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Le foyer sera intégré au sein des espaces de réunion. Non cloisonné, il sera conçu pour accueillir un ou plusieurs stands destinés à la distribution de collations et de boissons lors des événements ou formations. Il sera stratégiquement situé à proximité de l’office et des espaces extérieurs, facilitant ainsi les échanges et le service. Cet aménagement garantira une logistique fluide, permettant aux participants de se restaurer confortablement sans quitter les espaces de réunion.</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Un</a:t>
            </a:r>
            <a:r>
              <a:rPr lang="fr-FR" b="1" dirty="0">
                <a:latin typeface="Arial" panose="020B0604020202020204" pitchFamily="34" charset="0"/>
                <a:cs typeface="Arial" panose="020B0604020202020204" pitchFamily="34" charset="0"/>
              </a:rPr>
              <a:t> amphithéâtre </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L’amphithéâtre actuel sera mis à jour pour offrir à la fois un meilleur confort et de meilleures prestations techniques tout en maintenant le nombre de places existantes. Cet espace central, dédié aux conférences, présentations et événements, sera équipé de technologies modernes, avec des connexions audiovisuelles et numériques de pointe, afin de répondre aux exigences des présentations contemporaines.</a:t>
            </a:r>
          </a:p>
          <a:p>
            <a:pPr>
              <a:defRPr/>
            </a:pPr>
            <a:r>
              <a:rPr lang="fr-FR" dirty="0">
                <a:latin typeface="Arial" panose="020B0604020202020204" pitchFamily="34" charset="0"/>
                <a:cs typeface="Arial" panose="020B0604020202020204" pitchFamily="34" charset="0"/>
              </a:rPr>
              <a:t>L’amphithéâtre bénéficiera d'une proximité avec les espaces d’accueil et de restauration, facilitant l’organisation fluide des événements et les échanges dans un cadre convivial.</a:t>
            </a:r>
          </a:p>
          <a:p>
            <a:pPr>
              <a:defRPr/>
            </a:pPr>
            <a:endParaRPr lang="fr-FR" dirty="0">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497A955F-FDC3-4AC8-2E60-62D8C65686C3}"/>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(1/2)</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9" name="ZoneTexte 8">
            <a:extLst>
              <a:ext uri="{FF2B5EF4-FFF2-40B4-BE49-F238E27FC236}">
                <a16:creationId xmlns:a16="http://schemas.microsoft.com/office/drawing/2014/main" id="{60B7C719-5D6E-87A6-0520-1B1825BEDB0C}"/>
              </a:ext>
            </a:extLst>
          </p:cNvPr>
          <p:cNvSpPr txBox="1"/>
          <p:nvPr/>
        </p:nvSpPr>
        <p:spPr>
          <a:xfrm>
            <a:off x="268448" y="128797"/>
            <a:ext cx="11581734"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COMMUNS - ESPACES DE REUNION</a:t>
            </a:r>
          </a:p>
        </p:txBody>
      </p:sp>
    </p:spTree>
    <p:extLst>
      <p:ext uri="{BB962C8B-B14F-4D97-AF65-F5344CB8AC3E}">
        <p14:creationId xmlns:p14="http://schemas.microsoft.com/office/powerpoint/2010/main" val="15662639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D401E-4A19-F5A0-65F4-3508D8FBAA48}"/>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1A98941-1D94-2464-1CD1-0E2E518A3590}"/>
              </a:ext>
            </a:extLst>
          </p:cNvPr>
          <p:cNvSpPr>
            <a:spLocks noGrp="1"/>
          </p:cNvSpPr>
          <p:nvPr>
            <p:ph type="sldNum" sz="quarter" idx="12"/>
          </p:nvPr>
        </p:nvSpPr>
        <p:spPr/>
        <p:txBody>
          <a:bodyPr/>
          <a:lstStyle/>
          <a:p>
            <a:fld id="{C83083A5-E7E5-1A42-9F33-431CAC519282}" type="slidenum">
              <a:rPr lang="fr-FR" smtClean="0"/>
              <a:pPr/>
              <a:t>29</a:t>
            </a:fld>
            <a:endParaRPr lang="fr-FR" dirty="0"/>
          </a:p>
        </p:txBody>
      </p:sp>
      <p:cxnSp>
        <p:nvCxnSpPr>
          <p:cNvPr id="8" name="Connecteur droit 7">
            <a:extLst>
              <a:ext uri="{FF2B5EF4-FFF2-40B4-BE49-F238E27FC236}">
                <a16:creationId xmlns:a16="http://schemas.microsoft.com/office/drawing/2014/main" id="{9B419D34-E519-C05D-B3A0-521ED66F5312}"/>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A58C6AB3-2B9A-DC40-7412-55C84CB7B95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70D29E02-C2CC-A18A-751D-AAC067C3C17C}"/>
              </a:ext>
            </a:extLst>
          </p:cNvPr>
          <p:cNvSpPr txBox="1"/>
          <p:nvPr/>
        </p:nvSpPr>
        <p:spPr>
          <a:xfrm>
            <a:off x="264987" y="1055078"/>
            <a:ext cx="11585195" cy="1146699"/>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marL="171450" indent="-171450">
              <a:buFontTx/>
              <a:buChar char="-"/>
              <a:defRPr/>
            </a:pPr>
            <a:r>
              <a:rPr lang="fr-FR" dirty="0">
                <a:latin typeface="Arial" panose="020B0604020202020204" pitchFamily="34" charset="0"/>
                <a:cs typeface="Arial" panose="020B0604020202020204" pitchFamily="34" charset="0"/>
              </a:rPr>
              <a:t>Une </a:t>
            </a:r>
            <a:r>
              <a:rPr lang="fr-FR" b="1" dirty="0">
                <a:latin typeface="Arial" panose="020B0604020202020204" pitchFamily="34" charset="0"/>
                <a:cs typeface="Arial" panose="020B0604020202020204" pitchFamily="34" charset="0"/>
              </a:rPr>
              <a:t>reprographie espaces de réunion</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Facilement accessible depuis les espaces réunions, la reprographie contiendra un photocopieur et une armoire basse.</a:t>
            </a: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espaces de réunion présenteront les relations suivantes :</a:t>
            </a:r>
          </a:p>
          <a:p>
            <a:pPr marL="171450" indent="-171450">
              <a:buFontTx/>
              <a:buChar char="-"/>
              <a:defRPr/>
            </a:pPr>
            <a:r>
              <a:rPr lang="fr-FR" dirty="0">
                <a:latin typeface="Arial" panose="020B0604020202020204" pitchFamily="34" charset="0"/>
                <a:cs typeface="Arial" panose="020B0604020202020204" pitchFamily="34" charset="0"/>
              </a:rPr>
              <a:t>Ils bénéficieront d’une proximité fonctionnelle forte avec les espaces extérieurs.</a:t>
            </a:r>
          </a:p>
          <a:p>
            <a:pPr marL="171450" indent="-171450">
              <a:buFontTx/>
              <a:buChar char="-"/>
              <a:defRPr/>
            </a:pPr>
            <a:r>
              <a:rPr lang="fr-FR" dirty="0">
                <a:latin typeface="Arial" panose="020B0604020202020204" pitchFamily="34" charset="0"/>
                <a:cs typeface="Arial" panose="020B0604020202020204" pitchFamily="34" charset="0"/>
              </a:rPr>
              <a:t>Ils seront facilement accessibles depuis l’accueil. </a:t>
            </a:r>
          </a:p>
          <a:p>
            <a:pPr marL="171450" indent="-171450">
              <a:buFontTx/>
              <a:buChar char="-"/>
              <a:defRPr/>
            </a:pPr>
            <a:r>
              <a:rPr lang="fr-FR" dirty="0">
                <a:latin typeface="Arial" panose="020B0604020202020204" pitchFamily="34" charset="0"/>
                <a:cs typeface="Arial" panose="020B0604020202020204" pitchFamily="34" charset="0"/>
              </a:rPr>
              <a:t>Les espaces technologiques accueillant le point OA seront implantés à proximité de la réserve informatique de la CCI, elle-même localisée au RDC. </a:t>
            </a:r>
          </a:p>
          <a:p>
            <a:pPr>
              <a:defRPr/>
            </a:pPr>
            <a:endParaRPr lang="fr-FR" sz="1200" dirty="0">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0F53E2ED-0050-0FF0-AEAD-7934B3550A14}"/>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(2/2) et tableau de surface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9" name="ZoneTexte 8">
            <a:extLst>
              <a:ext uri="{FF2B5EF4-FFF2-40B4-BE49-F238E27FC236}">
                <a16:creationId xmlns:a16="http://schemas.microsoft.com/office/drawing/2014/main" id="{E727AF36-9DAC-BC93-8AB4-E008A9A9F31C}"/>
              </a:ext>
            </a:extLst>
          </p:cNvPr>
          <p:cNvSpPr txBox="1"/>
          <p:nvPr/>
        </p:nvSpPr>
        <p:spPr>
          <a:xfrm>
            <a:off x="268448" y="128797"/>
            <a:ext cx="11581734"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COMMUNS - ESPACES DE REUNION</a:t>
            </a:r>
          </a:p>
        </p:txBody>
      </p:sp>
      <p:pic>
        <p:nvPicPr>
          <p:cNvPr id="11" name="Image 10">
            <a:extLst>
              <a:ext uri="{FF2B5EF4-FFF2-40B4-BE49-F238E27FC236}">
                <a16:creationId xmlns:a16="http://schemas.microsoft.com/office/drawing/2014/main" id="{7C9C5C96-F660-9C79-B71B-6DAE2FA6C43C}"/>
              </a:ext>
            </a:extLst>
          </p:cNvPr>
          <p:cNvPicPr>
            <a:picLocks noChangeAspect="1"/>
          </p:cNvPicPr>
          <p:nvPr/>
        </p:nvPicPr>
        <p:blipFill>
          <a:blip r:embed="rId3"/>
          <a:stretch>
            <a:fillRect/>
          </a:stretch>
        </p:blipFill>
        <p:spPr>
          <a:xfrm>
            <a:off x="264987" y="2457639"/>
            <a:ext cx="11585195" cy="3525690"/>
          </a:xfrm>
          <a:prstGeom prst="rect">
            <a:avLst/>
          </a:prstGeom>
        </p:spPr>
      </p:pic>
    </p:spTree>
    <p:extLst>
      <p:ext uri="{BB962C8B-B14F-4D97-AF65-F5344CB8AC3E}">
        <p14:creationId xmlns:p14="http://schemas.microsoft.com/office/powerpoint/2010/main" val="3327252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22E3D-11BC-AFBA-5448-07A675039D87}"/>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DAD8CDB8-6995-D9BA-E505-AB4872507E5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37F7C278-F1BB-B7FC-FE73-906B9EBACE11}"/>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a:extLst>
              <a:ext uri="{FF2B5EF4-FFF2-40B4-BE49-F238E27FC236}">
                <a16:creationId xmlns:a16="http://schemas.microsoft.com/office/drawing/2014/main" id="{0EA1C1F3-08C2-2891-2FF4-FAEB3A8E8DD1}"/>
              </a:ext>
            </a:extLst>
          </p:cNvPr>
          <p:cNvSpPr>
            <a:spLocks noGrp="1"/>
          </p:cNvSpPr>
          <p:nvPr>
            <p:ph type="sldNum" sz="quarter" idx="12"/>
          </p:nvPr>
        </p:nvSpPr>
        <p:spPr>
          <a:xfrm>
            <a:off x="12111579" y="6505047"/>
            <a:ext cx="639256" cy="365125"/>
          </a:xfrm>
        </p:spPr>
        <p:txBody>
          <a:bodyPr/>
          <a:lstStyle/>
          <a:p>
            <a:fld id="{C83083A5-E7E5-1A42-9F33-431CAC519282}" type="slidenum">
              <a:rPr lang="fr-FR" smtClean="0"/>
              <a:pPr/>
              <a:t>3</a:t>
            </a:fld>
            <a:endParaRPr lang="fr-FR" dirty="0"/>
          </a:p>
        </p:txBody>
      </p:sp>
      <p:sp>
        <p:nvSpPr>
          <p:cNvPr id="9" name="Google Shape;256;p34">
            <a:extLst>
              <a:ext uri="{FF2B5EF4-FFF2-40B4-BE49-F238E27FC236}">
                <a16:creationId xmlns:a16="http://schemas.microsoft.com/office/drawing/2014/main" id="{0830CD1A-BBD7-8DD9-111B-FCE1ECABD1AB}"/>
              </a:ext>
            </a:extLst>
          </p:cNvPr>
          <p:cNvSpPr txBox="1">
            <a:spLocks/>
          </p:cNvSpPr>
          <p:nvPr/>
        </p:nvSpPr>
        <p:spPr>
          <a:xfrm>
            <a:off x="3375558" y="3429000"/>
            <a:ext cx="7524149"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Préambule</a:t>
            </a:r>
          </a:p>
        </p:txBody>
      </p:sp>
      <p:sp>
        <p:nvSpPr>
          <p:cNvPr id="11" name="Google Shape;258;p34">
            <a:extLst>
              <a:ext uri="{FF2B5EF4-FFF2-40B4-BE49-F238E27FC236}">
                <a16:creationId xmlns:a16="http://schemas.microsoft.com/office/drawing/2014/main" id="{86ECA89B-2CFC-BDBC-1513-5BE67FE00162}"/>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01</a:t>
            </a:r>
          </a:p>
        </p:txBody>
      </p:sp>
    </p:spTree>
    <p:extLst>
      <p:ext uri="{BB962C8B-B14F-4D97-AF65-F5344CB8AC3E}">
        <p14:creationId xmlns:p14="http://schemas.microsoft.com/office/powerpoint/2010/main" val="31417024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B17C6-A2A3-7909-2E8F-B9EC3639557C}"/>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7B097BA-A9F0-F5CF-14E4-A4FF53E49D73}"/>
              </a:ext>
            </a:extLst>
          </p:cNvPr>
          <p:cNvSpPr>
            <a:spLocks noGrp="1"/>
          </p:cNvSpPr>
          <p:nvPr>
            <p:ph type="sldNum" sz="quarter" idx="12"/>
          </p:nvPr>
        </p:nvSpPr>
        <p:spPr/>
        <p:txBody>
          <a:bodyPr/>
          <a:lstStyle/>
          <a:p>
            <a:fld id="{C83083A5-E7E5-1A42-9F33-431CAC519282}" type="slidenum">
              <a:rPr lang="fr-FR" smtClean="0"/>
              <a:pPr/>
              <a:t>30</a:t>
            </a:fld>
            <a:endParaRPr lang="fr-FR" dirty="0"/>
          </a:p>
        </p:txBody>
      </p:sp>
      <p:cxnSp>
        <p:nvCxnSpPr>
          <p:cNvPr id="8" name="Connecteur droit 7">
            <a:extLst>
              <a:ext uri="{FF2B5EF4-FFF2-40B4-BE49-F238E27FC236}">
                <a16:creationId xmlns:a16="http://schemas.microsoft.com/office/drawing/2014/main" id="{74C1C3E4-5A54-A6EC-8B74-BBD95BE1CCBE}"/>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23CE02AD-4865-DC59-B78F-B0AB9DB8720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A77583A9-4F72-3443-9DF0-E77ABB8DB322}"/>
              </a:ext>
            </a:extLst>
          </p:cNvPr>
          <p:cNvSpPr txBox="1"/>
          <p:nvPr/>
        </p:nvSpPr>
        <p:spPr>
          <a:xfrm>
            <a:off x="264987" y="1055078"/>
            <a:ext cx="11585195" cy="3683469"/>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sz="1200" dirty="0">
                <a:latin typeface="Arial" panose="020B0604020202020204" pitchFamily="34" charset="0"/>
                <a:cs typeface="Arial" panose="020B0604020202020204" pitchFamily="34" charset="0"/>
              </a:rPr>
              <a:t>Les espaces sportifs sont commercialisables et s’adressent à l’ensemble des usagers du siège, à savoir les usagers de la CCI (collaborateurs et public extérieur), les usagers des locataires (collaborateurs et public extérieur) et les entreprises louant ponctuellement </a:t>
            </a:r>
            <a:r>
              <a:rPr lang="fr-FR" dirty="0">
                <a:latin typeface="Arial" panose="020B0604020202020204" pitchFamily="34" charset="0"/>
                <a:cs typeface="Arial" panose="020B0604020202020204" pitchFamily="34" charset="0"/>
              </a:rPr>
              <a:t>s</a:t>
            </a:r>
            <a:r>
              <a:rPr lang="fr-FR" sz="1200" dirty="0">
                <a:latin typeface="Arial" panose="020B0604020202020204" pitchFamily="34" charset="0"/>
                <a:cs typeface="Arial" panose="020B0604020202020204" pitchFamily="34" charset="0"/>
              </a:rPr>
              <a:t>es espaces. </a:t>
            </a:r>
          </a:p>
          <a:p>
            <a:pPr>
              <a:defRPr/>
            </a:pPr>
            <a:r>
              <a:rPr lang="fr-FR" dirty="0">
                <a:latin typeface="Arial" panose="020B0604020202020204" pitchFamily="34" charset="0"/>
                <a:cs typeface="Arial" panose="020B0604020202020204" pitchFamily="34" charset="0"/>
              </a:rPr>
              <a:t>Ils seront implantés au RDC et bénéficieront d’une proximité directe avec le hall d‘accueil. </a:t>
            </a:r>
            <a:endParaRPr lang="fr-FR" dirty="0">
              <a:highlight>
                <a:srgbClr val="FFFF00"/>
              </a:highlight>
              <a:latin typeface="Arial" panose="020B0604020202020204" pitchFamily="34" charset="0"/>
              <a:cs typeface="Arial" panose="020B0604020202020204" pitchFamily="34" charset="0"/>
            </a:endParaRPr>
          </a:p>
          <a:p>
            <a:pPr>
              <a:defRPr/>
            </a:pPr>
            <a:endParaRPr lang="fr-FR" sz="1200" dirty="0">
              <a:latin typeface="Arial" panose="020B0604020202020204" pitchFamily="34" charset="0"/>
              <a:cs typeface="Arial" panose="020B0604020202020204" pitchFamily="34" charset="0"/>
            </a:endParaRPr>
          </a:p>
          <a:p>
            <a:pPr>
              <a:defRPr/>
            </a:pPr>
            <a:r>
              <a:rPr lang="fr-FR" sz="1200" dirty="0">
                <a:latin typeface="Arial" panose="020B0604020202020204" pitchFamily="34" charset="0"/>
                <a:cs typeface="Arial" panose="020B0604020202020204" pitchFamily="34" charset="0"/>
              </a:rPr>
              <a:t>Les espaces </a:t>
            </a:r>
            <a:r>
              <a:rPr lang="fr-FR" dirty="0">
                <a:latin typeface="Arial" panose="020B0604020202020204" pitchFamily="34" charset="0"/>
                <a:cs typeface="Arial" panose="020B0604020202020204" pitchFamily="34" charset="0"/>
              </a:rPr>
              <a:t>sportifs </a:t>
            </a:r>
            <a:r>
              <a:rPr lang="fr-FR" sz="1200" dirty="0">
                <a:latin typeface="Arial" panose="020B0604020202020204" pitchFamily="34" charset="0"/>
                <a:cs typeface="Arial" panose="020B0604020202020204" pitchFamily="34" charset="0"/>
              </a:rPr>
              <a:t>comprendront :</a:t>
            </a:r>
          </a:p>
          <a:p>
            <a:pPr marL="171450" indent="-171450">
              <a:buFontTx/>
              <a:buChar char="-"/>
              <a:defRPr/>
            </a:pPr>
            <a:r>
              <a:rPr lang="fr-FR" dirty="0">
                <a:latin typeface="Arial" panose="020B0604020202020204" pitchFamily="34" charset="0"/>
                <a:cs typeface="Arial" panose="020B0604020202020204" pitchFamily="34" charset="0"/>
              </a:rPr>
              <a:t>Une </a:t>
            </a:r>
            <a:r>
              <a:rPr lang="fr-FR" b="1" dirty="0">
                <a:latin typeface="Arial" panose="020B0604020202020204" pitchFamily="34" charset="0"/>
                <a:cs typeface="Arial" panose="020B0604020202020204" pitchFamily="34" charset="0"/>
              </a:rPr>
              <a:t>salle de sport </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Cet espace pourra accueillir jusqu'à une dizaine de personnes pour la pratique d'activités sportives douces, telles que le yoga. Il sera situé à proximité immédiate des vestiaires et des douches. Il disposera de plusieurs casiers. </a:t>
            </a: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En complément, un lit médicalisé pliable sera discrètement intégré dans le mobilier de la pièce. Il sera accompagné d'une armoire à pharmacie, offrant ainsi la possibilité de prendre en charge rapidement une personne en cas de blessure ou de besoin d'isolation temporaire pour des raisons médicales. Cette configuration permettra de combiner bien-être et sécurité, en anticipant les éventuelles situations d'urgence.</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Des</a:t>
            </a:r>
            <a:r>
              <a:rPr lang="fr-FR" b="1" dirty="0">
                <a:latin typeface="Arial" panose="020B0604020202020204" pitchFamily="34" charset="0"/>
                <a:cs typeface="Arial" panose="020B0604020202020204" pitchFamily="34" charset="0"/>
              </a:rPr>
              <a:t> vestiaires-douches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Les vestiaires-douches, destinés aux utilisateurs de la salle de sport ainsi qu'aux personnes se déplaçant en vélo ou moto, offriront des espaces séparés pour hommes et femmes. Implantés à proximité immédiate de la salle de sport, ces vestiaires seront également facilement accessibles depuis l'extérieur, facilitant ainsi leur utilisation pour les cyclistes ou autres usagers actifs. </a:t>
            </a:r>
            <a:r>
              <a:rPr lang="fr-FR" dirty="0">
                <a:highlight>
                  <a:srgbClr val="FFFF00"/>
                </a:highlight>
                <a:latin typeface="Arial" panose="020B0604020202020204" pitchFamily="34" charset="0"/>
                <a:cs typeface="Arial" panose="020B0604020202020204" pitchFamily="34" charset="0"/>
              </a:rPr>
              <a:t> </a:t>
            </a:r>
          </a:p>
          <a:p>
            <a:pPr>
              <a:defRPr/>
            </a:pP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Ces espaces doivent présenter les relations suivantes :</a:t>
            </a:r>
          </a:p>
          <a:p>
            <a:pPr marL="171450" indent="-171450">
              <a:buFontTx/>
              <a:buChar char="-"/>
              <a:defRPr/>
            </a:pPr>
            <a:r>
              <a:rPr lang="fr-FR" dirty="0">
                <a:latin typeface="Arial" panose="020B0604020202020204" pitchFamily="34" charset="0"/>
                <a:cs typeface="Arial" panose="020B0604020202020204" pitchFamily="34" charset="0"/>
              </a:rPr>
              <a:t>Ils seront implantés à proximité du hall d’accueil. </a:t>
            </a:r>
          </a:p>
          <a:p>
            <a:pPr>
              <a:defRPr/>
            </a:pPr>
            <a:endParaRPr lang="fr-FR" sz="1200" dirty="0">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7C13141D-5B0E-CB8A-677C-22988E952CDF}"/>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et tableau de surface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662F75F4-85B9-232E-6134-4A1E2AA483F4}"/>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COMMUNS - ESPACES SPORTIFS</a:t>
            </a:r>
          </a:p>
        </p:txBody>
      </p:sp>
      <p:pic>
        <p:nvPicPr>
          <p:cNvPr id="10" name="Image 9">
            <a:extLst>
              <a:ext uri="{FF2B5EF4-FFF2-40B4-BE49-F238E27FC236}">
                <a16:creationId xmlns:a16="http://schemas.microsoft.com/office/drawing/2014/main" id="{91473658-61C4-09B5-455E-050EBDF72FCF}"/>
              </a:ext>
            </a:extLst>
          </p:cNvPr>
          <p:cNvPicPr>
            <a:picLocks noChangeAspect="1"/>
          </p:cNvPicPr>
          <p:nvPr/>
        </p:nvPicPr>
        <p:blipFill>
          <a:blip r:embed="rId3"/>
          <a:stretch>
            <a:fillRect/>
          </a:stretch>
        </p:blipFill>
        <p:spPr>
          <a:xfrm>
            <a:off x="264987" y="4495645"/>
            <a:ext cx="11585195" cy="1928111"/>
          </a:xfrm>
          <a:prstGeom prst="rect">
            <a:avLst/>
          </a:prstGeom>
        </p:spPr>
      </p:pic>
    </p:spTree>
    <p:extLst>
      <p:ext uri="{BB962C8B-B14F-4D97-AF65-F5344CB8AC3E}">
        <p14:creationId xmlns:p14="http://schemas.microsoft.com/office/powerpoint/2010/main" val="27083253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2763A-C543-4BC1-3FD7-8BB7FD088298}"/>
            </a:ext>
          </a:extLst>
        </p:cNvPr>
        <p:cNvGrpSpPr/>
        <p:nvPr/>
      </p:nvGrpSpPr>
      <p:grpSpPr>
        <a:xfrm>
          <a:off x="0" y="0"/>
          <a:ext cx="0" cy="0"/>
          <a:chOff x="0" y="0"/>
          <a:chExt cx="0" cy="0"/>
        </a:xfrm>
      </p:grpSpPr>
      <p:sp>
        <p:nvSpPr>
          <p:cNvPr id="80" name="Rectangle : coins arrondis 79">
            <a:extLst>
              <a:ext uri="{FF2B5EF4-FFF2-40B4-BE49-F238E27FC236}">
                <a16:creationId xmlns:a16="http://schemas.microsoft.com/office/drawing/2014/main" id="{5E328165-C7A8-C936-28A6-94CFC00F5BCA}"/>
              </a:ext>
            </a:extLst>
          </p:cNvPr>
          <p:cNvSpPr/>
          <p:nvPr/>
        </p:nvSpPr>
        <p:spPr>
          <a:xfrm>
            <a:off x="334511" y="1055079"/>
            <a:ext cx="9694545" cy="5189584"/>
          </a:xfrm>
          <a:prstGeom prst="roundRect">
            <a:avLst>
              <a:gd name="adj" fmla="val 0"/>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solidFill>
                <a:srgbClr val="C00000"/>
              </a:solidFill>
              <a:latin typeface="Arial Nova Cond" panose="020B0506020202020204" pitchFamily="34" charset="0"/>
            </a:endParaRPr>
          </a:p>
        </p:txBody>
      </p:sp>
      <p:sp>
        <p:nvSpPr>
          <p:cNvPr id="81" name="ZoneTexte 64">
            <a:extLst>
              <a:ext uri="{FF2B5EF4-FFF2-40B4-BE49-F238E27FC236}">
                <a16:creationId xmlns:a16="http://schemas.microsoft.com/office/drawing/2014/main" id="{E6A0A689-663B-F418-FA5B-5525BCADE8CF}"/>
              </a:ext>
            </a:extLst>
          </p:cNvPr>
          <p:cNvSpPr txBox="1"/>
          <p:nvPr/>
        </p:nvSpPr>
        <p:spPr>
          <a:xfrm>
            <a:off x="8518318" y="856810"/>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fr-FR" sz="900" b="1" dirty="0">
                <a:solidFill>
                  <a:srgbClr val="C00000"/>
                </a:solidFill>
                <a:latin typeface="Arial Nova Cond" panose="020B0506020202020204" pitchFamily="34" charset="0"/>
              </a:rPr>
              <a:t>Périmètre du site</a:t>
            </a:r>
          </a:p>
        </p:txBody>
      </p:sp>
      <p:sp>
        <p:nvSpPr>
          <p:cNvPr id="2" name="Espace réservé du numéro de diapositive 1">
            <a:extLst>
              <a:ext uri="{FF2B5EF4-FFF2-40B4-BE49-F238E27FC236}">
                <a16:creationId xmlns:a16="http://schemas.microsoft.com/office/drawing/2014/main" id="{71D3C327-C69E-A21C-7424-A0D4AABA7793}"/>
              </a:ext>
            </a:extLst>
          </p:cNvPr>
          <p:cNvSpPr>
            <a:spLocks noGrp="1"/>
          </p:cNvSpPr>
          <p:nvPr>
            <p:ph type="sldNum" sz="quarter" idx="12"/>
          </p:nvPr>
        </p:nvSpPr>
        <p:spPr/>
        <p:txBody>
          <a:bodyPr/>
          <a:lstStyle/>
          <a:p>
            <a:fld id="{C83083A5-E7E5-1A42-9F33-431CAC519282}" type="slidenum">
              <a:rPr lang="fr-FR" smtClean="0"/>
              <a:pPr/>
              <a:t>31</a:t>
            </a:fld>
            <a:endParaRPr lang="fr-FR" dirty="0"/>
          </a:p>
        </p:txBody>
      </p:sp>
      <p:sp>
        <p:nvSpPr>
          <p:cNvPr id="7" name="ZoneTexte 6">
            <a:extLst>
              <a:ext uri="{FF2B5EF4-FFF2-40B4-BE49-F238E27FC236}">
                <a16:creationId xmlns:a16="http://schemas.microsoft.com/office/drawing/2014/main" id="{4A62B62A-841D-CC2D-C961-E71493B1C4C9}"/>
              </a:ext>
            </a:extLst>
          </p:cNvPr>
          <p:cNvSpPr txBox="1"/>
          <p:nvPr/>
        </p:nvSpPr>
        <p:spPr>
          <a:xfrm>
            <a:off x="159600" y="141154"/>
            <a:ext cx="10327425"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a:t>
            </a:r>
            <a:endParaRPr lang="fr-FR" sz="2800" b="1" cap="all" dirty="0">
              <a:solidFill>
                <a:srgbClr val="98AE23"/>
              </a:solidFill>
              <a:latin typeface="Arial" panose="020B0604020202020204" pitchFamily="34" charset="0"/>
              <a:ea typeface="+mj-ea"/>
              <a:cs typeface="Arial" panose="020B0604020202020204" pitchFamily="34" charset="0"/>
            </a:endParaRPr>
          </a:p>
        </p:txBody>
      </p:sp>
      <p:cxnSp>
        <p:nvCxnSpPr>
          <p:cNvPr id="8" name="Connecteur droit 7">
            <a:extLst>
              <a:ext uri="{FF2B5EF4-FFF2-40B4-BE49-F238E27FC236}">
                <a16:creationId xmlns:a16="http://schemas.microsoft.com/office/drawing/2014/main" id="{E4F0D5D0-3713-07AC-F9CA-B7ECFB5E95C8}"/>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49" name="ZoneTexte 148">
            <a:extLst>
              <a:ext uri="{FF2B5EF4-FFF2-40B4-BE49-F238E27FC236}">
                <a16:creationId xmlns:a16="http://schemas.microsoft.com/office/drawing/2014/main" id="{4D1D7294-4EEE-7DAD-EBFA-F03C37F8326E}"/>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Schéma fonctionnel CCI</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4" name="Rectangle : coins arrondis 3">
            <a:extLst>
              <a:ext uri="{FF2B5EF4-FFF2-40B4-BE49-F238E27FC236}">
                <a16:creationId xmlns:a16="http://schemas.microsoft.com/office/drawing/2014/main" id="{F0033926-53FA-E929-B085-FD905517E0C9}"/>
              </a:ext>
            </a:extLst>
          </p:cNvPr>
          <p:cNvSpPr/>
          <p:nvPr/>
        </p:nvSpPr>
        <p:spPr>
          <a:xfrm rot="5400000">
            <a:off x="10645235" y="1022611"/>
            <a:ext cx="301308" cy="1077462"/>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Zones</a:t>
            </a:r>
          </a:p>
        </p:txBody>
      </p:sp>
      <p:sp>
        <p:nvSpPr>
          <p:cNvPr id="9" name="Rectangle : coins arrondis 8">
            <a:extLst>
              <a:ext uri="{FF2B5EF4-FFF2-40B4-BE49-F238E27FC236}">
                <a16:creationId xmlns:a16="http://schemas.microsoft.com/office/drawing/2014/main" id="{8C8B247B-9B3B-DF20-0D10-D4A8A758B49F}"/>
              </a:ext>
            </a:extLst>
          </p:cNvPr>
          <p:cNvSpPr/>
          <p:nvPr/>
        </p:nvSpPr>
        <p:spPr>
          <a:xfrm>
            <a:off x="10802527" y="4898536"/>
            <a:ext cx="1244782" cy="1135006"/>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Entités avec accès aux espaces extérieurs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Entités accessibles en véhicules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Locaux sécurisés</a:t>
            </a:r>
          </a:p>
          <a:p>
            <a:endParaRPr lang="fr-FR" sz="900" dirty="0">
              <a:solidFill>
                <a:schemeClr val="tx1"/>
              </a:solidFill>
              <a:latin typeface="Arial Nova Cond" panose="020B0506020202020204" pitchFamily="34" charset="0"/>
            </a:endParaRPr>
          </a:p>
          <a:p>
            <a:endParaRPr lang="fr-FR" sz="900" dirty="0">
              <a:solidFill>
                <a:schemeClr val="tx1"/>
              </a:solidFill>
              <a:latin typeface="Arial Nova Cond" panose="020B0506020202020204" pitchFamily="34" charset="0"/>
            </a:endParaRPr>
          </a:p>
        </p:txBody>
      </p:sp>
      <p:cxnSp>
        <p:nvCxnSpPr>
          <p:cNvPr id="10" name="Connecteur droit avec flèche 9">
            <a:extLst>
              <a:ext uri="{FF2B5EF4-FFF2-40B4-BE49-F238E27FC236}">
                <a16:creationId xmlns:a16="http://schemas.microsoft.com/office/drawing/2014/main" id="{A245B31D-5776-D390-AB04-6D58A57024DC}"/>
              </a:ext>
            </a:extLst>
          </p:cNvPr>
          <p:cNvCxnSpPr>
            <a:cxnSpLocks/>
          </p:cNvCxnSpPr>
          <p:nvPr/>
        </p:nvCxnSpPr>
        <p:spPr>
          <a:xfrm>
            <a:off x="10346767" y="4989938"/>
            <a:ext cx="358736"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 coins arrondis 11">
            <a:extLst>
              <a:ext uri="{FF2B5EF4-FFF2-40B4-BE49-F238E27FC236}">
                <a16:creationId xmlns:a16="http://schemas.microsoft.com/office/drawing/2014/main" id="{B5B39033-8079-C20A-C231-B9F4D9F54279}"/>
              </a:ext>
            </a:extLst>
          </p:cNvPr>
          <p:cNvSpPr/>
          <p:nvPr/>
        </p:nvSpPr>
        <p:spPr>
          <a:xfrm>
            <a:off x="10269914" y="1731513"/>
            <a:ext cx="425960" cy="158545"/>
          </a:xfrm>
          <a:prstGeom prst="roundRect">
            <a:avLst>
              <a:gd name="adj" fmla="val 0"/>
            </a:avLst>
          </a:prstGeom>
          <a:no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14" name="Rectangle : coins arrondis 13">
            <a:extLst>
              <a:ext uri="{FF2B5EF4-FFF2-40B4-BE49-F238E27FC236}">
                <a16:creationId xmlns:a16="http://schemas.microsoft.com/office/drawing/2014/main" id="{CF0E8538-E3B8-63B7-933C-129319EBDD9C}"/>
              </a:ext>
            </a:extLst>
          </p:cNvPr>
          <p:cNvSpPr/>
          <p:nvPr/>
        </p:nvSpPr>
        <p:spPr>
          <a:xfrm>
            <a:off x="10759138" y="1703466"/>
            <a:ext cx="1488371" cy="937810"/>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Périmètre du site</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Périmètre du bâtiment</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Entités fonctionnelles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Sous-entités </a:t>
            </a:r>
          </a:p>
          <a:p>
            <a:r>
              <a:rPr lang="fr-FR" sz="900" dirty="0">
                <a:solidFill>
                  <a:schemeClr val="tx1"/>
                </a:solidFill>
                <a:latin typeface="Arial Nova Cond" panose="020B0506020202020204" pitchFamily="34" charset="0"/>
              </a:rPr>
              <a:t>Fonctionnelles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Locaux</a:t>
            </a:r>
          </a:p>
        </p:txBody>
      </p:sp>
      <p:sp>
        <p:nvSpPr>
          <p:cNvPr id="31" name="Rectangle : coins arrondis 30">
            <a:extLst>
              <a:ext uri="{FF2B5EF4-FFF2-40B4-BE49-F238E27FC236}">
                <a16:creationId xmlns:a16="http://schemas.microsoft.com/office/drawing/2014/main" id="{315901C4-037D-8F5D-2E51-F93FF76C45CF}"/>
              </a:ext>
            </a:extLst>
          </p:cNvPr>
          <p:cNvSpPr/>
          <p:nvPr/>
        </p:nvSpPr>
        <p:spPr>
          <a:xfrm rot="5400000">
            <a:off x="10612594" y="671610"/>
            <a:ext cx="301308" cy="1128736"/>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dirty="0">
                <a:solidFill>
                  <a:schemeClr val="tx1"/>
                </a:solidFill>
                <a:latin typeface="Arial Nova Cond" panose="020B0506020202020204" pitchFamily="34" charset="0"/>
              </a:rPr>
              <a:t>LEGENDE : </a:t>
            </a:r>
          </a:p>
        </p:txBody>
      </p:sp>
      <p:sp>
        <p:nvSpPr>
          <p:cNvPr id="32" name="Rectangle 31">
            <a:extLst>
              <a:ext uri="{FF2B5EF4-FFF2-40B4-BE49-F238E27FC236}">
                <a16:creationId xmlns:a16="http://schemas.microsoft.com/office/drawing/2014/main" id="{26113AB8-881F-48BC-6B07-72A65FF01DD5}"/>
              </a:ext>
            </a:extLst>
          </p:cNvPr>
          <p:cNvSpPr/>
          <p:nvPr/>
        </p:nvSpPr>
        <p:spPr>
          <a:xfrm>
            <a:off x="10160195" y="1055075"/>
            <a:ext cx="1904793" cy="518958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33" name="Rectangle : coins arrondis 32">
            <a:extLst>
              <a:ext uri="{FF2B5EF4-FFF2-40B4-BE49-F238E27FC236}">
                <a16:creationId xmlns:a16="http://schemas.microsoft.com/office/drawing/2014/main" id="{8EF3ADCB-029D-E7A1-8FC9-38BB800154CC}"/>
              </a:ext>
            </a:extLst>
          </p:cNvPr>
          <p:cNvSpPr/>
          <p:nvPr/>
        </p:nvSpPr>
        <p:spPr>
          <a:xfrm>
            <a:off x="10846918" y="3524864"/>
            <a:ext cx="1253699" cy="386910"/>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Liaison de continuité ou proximité fonctionnelle</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Liaison d’accessibilité fonctionnelle</a:t>
            </a:r>
          </a:p>
          <a:p>
            <a:endParaRPr lang="fr-FR" sz="900" dirty="0">
              <a:solidFill>
                <a:schemeClr val="tx1"/>
              </a:solidFill>
              <a:latin typeface="Arial Nova Cond" panose="020B0506020202020204" pitchFamily="34" charset="0"/>
            </a:endParaRPr>
          </a:p>
          <a:p>
            <a:endParaRPr lang="fr-FR" sz="900" dirty="0">
              <a:solidFill>
                <a:schemeClr val="tx1"/>
              </a:solidFill>
              <a:latin typeface="Arial Nova Cond" panose="020B0506020202020204" pitchFamily="34" charset="0"/>
            </a:endParaRPr>
          </a:p>
        </p:txBody>
      </p:sp>
      <p:cxnSp>
        <p:nvCxnSpPr>
          <p:cNvPr id="34" name="Connecteur droit avec flèche 33">
            <a:extLst>
              <a:ext uri="{FF2B5EF4-FFF2-40B4-BE49-F238E27FC236}">
                <a16:creationId xmlns:a16="http://schemas.microsoft.com/office/drawing/2014/main" id="{5ADD570C-088D-7F45-AFEC-0FD8ED465E34}"/>
              </a:ext>
            </a:extLst>
          </p:cNvPr>
          <p:cNvCxnSpPr>
            <a:cxnSpLocks/>
          </p:cNvCxnSpPr>
          <p:nvPr/>
        </p:nvCxnSpPr>
        <p:spPr>
          <a:xfrm>
            <a:off x="10266370" y="3657151"/>
            <a:ext cx="419599" cy="0"/>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35" name="Connecteur droit avec flèche 34">
            <a:extLst>
              <a:ext uri="{FF2B5EF4-FFF2-40B4-BE49-F238E27FC236}">
                <a16:creationId xmlns:a16="http://schemas.microsoft.com/office/drawing/2014/main" id="{9C3C5769-DCA8-38A2-B941-6FDCACCAE55C}"/>
              </a:ext>
            </a:extLst>
          </p:cNvPr>
          <p:cNvCxnSpPr>
            <a:cxnSpLocks/>
          </p:cNvCxnSpPr>
          <p:nvPr/>
        </p:nvCxnSpPr>
        <p:spPr>
          <a:xfrm>
            <a:off x="10293707" y="4244590"/>
            <a:ext cx="392262"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Rectangle : coins arrondis 35">
            <a:extLst>
              <a:ext uri="{FF2B5EF4-FFF2-40B4-BE49-F238E27FC236}">
                <a16:creationId xmlns:a16="http://schemas.microsoft.com/office/drawing/2014/main" id="{D2E0DEF1-8A38-0B67-8B4E-FFBEE1DE9B16}"/>
              </a:ext>
            </a:extLst>
          </p:cNvPr>
          <p:cNvSpPr/>
          <p:nvPr/>
        </p:nvSpPr>
        <p:spPr>
          <a:xfrm>
            <a:off x="10269912" y="2018942"/>
            <a:ext cx="427811" cy="158545"/>
          </a:xfrm>
          <a:prstGeom prst="roundRect">
            <a:avLst>
              <a:gd name="adj" fmla="val 0"/>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37" name="Rectangle : coins arrondis 36">
            <a:extLst>
              <a:ext uri="{FF2B5EF4-FFF2-40B4-BE49-F238E27FC236}">
                <a16:creationId xmlns:a16="http://schemas.microsoft.com/office/drawing/2014/main" id="{281D2A3D-E923-9E8A-76AA-10CF064BEE5A}"/>
              </a:ext>
            </a:extLst>
          </p:cNvPr>
          <p:cNvSpPr/>
          <p:nvPr/>
        </p:nvSpPr>
        <p:spPr>
          <a:xfrm>
            <a:off x="10279542" y="2296714"/>
            <a:ext cx="425960" cy="171595"/>
          </a:xfrm>
          <a:prstGeom prst="roundRect">
            <a:avLst>
              <a:gd name="adj" fmla="val 10117"/>
            </a:avLst>
          </a:prstGeom>
          <a:noFill/>
          <a:ln w="28575">
            <a:solidFill>
              <a:srgbClr val="2F7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 D’ENTREE</a:t>
            </a:r>
          </a:p>
        </p:txBody>
      </p:sp>
      <p:sp>
        <p:nvSpPr>
          <p:cNvPr id="38" name="Rectangle : coins arrondis 37">
            <a:extLst>
              <a:ext uri="{FF2B5EF4-FFF2-40B4-BE49-F238E27FC236}">
                <a16:creationId xmlns:a16="http://schemas.microsoft.com/office/drawing/2014/main" id="{03BBA97C-5960-23C6-CFCA-0FA0446E64C8}"/>
              </a:ext>
            </a:extLst>
          </p:cNvPr>
          <p:cNvSpPr/>
          <p:nvPr/>
        </p:nvSpPr>
        <p:spPr>
          <a:xfrm rot="5400000">
            <a:off x="10635536" y="2880368"/>
            <a:ext cx="300587" cy="1077461"/>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Liaisons</a:t>
            </a:r>
          </a:p>
        </p:txBody>
      </p:sp>
      <p:sp>
        <p:nvSpPr>
          <p:cNvPr id="39" name="Rectangle : coins arrondis 38">
            <a:extLst>
              <a:ext uri="{FF2B5EF4-FFF2-40B4-BE49-F238E27FC236}">
                <a16:creationId xmlns:a16="http://schemas.microsoft.com/office/drawing/2014/main" id="{269C115E-6C65-F0D4-8FD1-F4630A528A4B}"/>
              </a:ext>
            </a:extLst>
          </p:cNvPr>
          <p:cNvSpPr/>
          <p:nvPr/>
        </p:nvSpPr>
        <p:spPr>
          <a:xfrm rot="5400000">
            <a:off x="10649964" y="4190001"/>
            <a:ext cx="300587" cy="1077461"/>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Flux et Accès </a:t>
            </a:r>
          </a:p>
        </p:txBody>
      </p:sp>
      <p:cxnSp>
        <p:nvCxnSpPr>
          <p:cNvPr id="40" name="Connecteur droit 39">
            <a:extLst>
              <a:ext uri="{FF2B5EF4-FFF2-40B4-BE49-F238E27FC236}">
                <a16:creationId xmlns:a16="http://schemas.microsoft.com/office/drawing/2014/main" id="{57896BBA-189E-CD09-6F1E-29C01528DCE4}"/>
              </a:ext>
            </a:extLst>
          </p:cNvPr>
          <p:cNvCxnSpPr>
            <a:cxnSpLocks/>
          </p:cNvCxnSpPr>
          <p:nvPr/>
        </p:nvCxnSpPr>
        <p:spPr>
          <a:xfrm>
            <a:off x="10178834" y="1411417"/>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cxnSp>
        <p:nvCxnSpPr>
          <p:cNvPr id="41" name="Connecteur droit 40">
            <a:extLst>
              <a:ext uri="{FF2B5EF4-FFF2-40B4-BE49-F238E27FC236}">
                <a16:creationId xmlns:a16="http://schemas.microsoft.com/office/drawing/2014/main" id="{6F2249A1-4C0C-1E69-2919-10365C1EA255}"/>
              </a:ext>
            </a:extLst>
          </p:cNvPr>
          <p:cNvCxnSpPr/>
          <p:nvPr/>
        </p:nvCxnSpPr>
        <p:spPr>
          <a:xfrm>
            <a:off x="10157309" y="3239254"/>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pic>
        <p:nvPicPr>
          <p:cNvPr id="42" name="Graphique 39" descr="Voiture">
            <a:extLst>
              <a:ext uri="{FF2B5EF4-FFF2-40B4-BE49-F238E27FC236}">
                <a16:creationId xmlns:a16="http://schemas.microsoft.com/office/drawing/2014/main" id="{06885D54-3425-31BC-8C9F-FF1D5CC8CF4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51531" y="5283006"/>
            <a:ext cx="301097" cy="312424"/>
          </a:xfrm>
          <a:prstGeom prst="rect">
            <a:avLst/>
          </a:prstGeom>
        </p:spPr>
      </p:pic>
      <p:cxnSp>
        <p:nvCxnSpPr>
          <p:cNvPr id="43" name="Connecteur droit 42">
            <a:extLst>
              <a:ext uri="{FF2B5EF4-FFF2-40B4-BE49-F238E27FC236}">
                <a16:creationId xmlns:a16="http://schemas.microsoft.com/office/drawing/2014/main" id="{061F9C77-A510-CBF3-2CCC-D4C082F4A263}"/>
              </a:ext>
            </a:extLst>
          </p:cNvPr>
          <p:cNvCxnSpPr/>
          <p:nvPr/>
        </p:nvCxnSpPr>
        <p:spPr>
          <a:xfrm>
            <a:off x="10157309" y="4553652"/>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pic>
        <p:nvPicPr>
          <p:cNvPr id="44" name="Picture 2" descr="clé d'accès à l'icône. adapté au symbole de sécurité. style ...">
            <a:extLst>
              <a:ext uri="{FF2B5EF4-FFF2-40B4-BE49-F238E27FC236}">
                <a16:creationId xmlns:a16="http://schemas.microsoft.com/office/drawing/2014/main" id="{D70B24F2-BD06-D22F-A2E9-0494E4994BB9}"/>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10310913" y="5625912"/>
            <a:ext cx="341714" cy="354570"/>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 coins arrondis 44">
            <a:extLst>
              <a:ext uri="{FF2B5EF4-FFF2-40B4-BE49-F238E27FC236}">
                <a16:creationId xmlns:a16="http://schemas.microsoft.com/office/drawing/2014/main" id="{2B32003D-1E99-194F-918A-EACD89100391}"/>
              </a:ext>
            </a:extLst>
          </p:cNvPr>
          <p:cNvSpPr/>
          <p:nvPr/>
        </p:nvSpPr>
        <p:spPr>
          <a:xfrm>
            <a:off x="10279542" y="2630250"/>
            <a:ext cx="425960" cy="171595"/>
          </a:xfrm>
          <a:prstGeom prst="roundRect">
            <a:avLst>
              <a:gd name="adj" fmla="val 10117"/>
            </a:avLst>
          </a:prstGeom>
          <a:solidFill>
            <a:srgbClr val="FFC000"/>
          </a:solidFill>
          <a:ln w="28575">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370" b="1" dirty="0">
                <a:solidFill>
                  <a:schemeClr val="bg1"/>
                </a:solidFill>
                <a:latin typeface="Arial Nova Cond" panose="020B0506020202020204" pitchFamily="34" charset="0"/>
              </a:rPr>
              <a:t>ESPACE D’ENTREE</a:t>
            </a:r>
          </a:p>
        </p:txBody>
      </p:sp>
      <p:sp>
        <p:nvSpPr>
          <p:cNvPr id="46" name="Rectangle : coins arrondis 45">
            <a:extLst>
              <a:ext uri="{FF2B5EF4-FFF2-40B4-BE49-F238E27FC236}">
                <a16:creationId xmlns:a16="http://schemas.microsoft.com/office/drawing/2014/main" id="{0B985ED1-F6E5-C434-C714-FB8D6E929ABE}"/>
              </a:ext>
            </a:extLst>
          </p:cNvPr>
          <p:cNvSpPr/>
          <p:nvPr/>
        </p:nvSpPr>
        <p:spPr>
          <a:xfrm>
            <a:off x="3105734" y="1350268"/>
            <a:ext cx="5975057" cy="3403058"/>
          </a:xfrm>
          <a:prstGeom prst="roundRect">
            <a:avLst>
              <a:gd name="adj" fmla="val 10117"/>
            </a:avLst>
          </a:prstGeom>
          <a:solidFill>
            <a:srgbClr val="6084CC"/>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47" name="ZoneTexte 64">
            <a:extLst>
              <a:ext uri="{FF2B5EF4-FFF2-40B4-BE49-F238E27FC236}">
                <a16:creationId xmlns:a16="http://schemas.microsoft.com/office/drawing/2014/main" id="{FE6D205B-3C0E-9222-9BE1-9C803E6BC8E0}"/>
              </a:ext>
            </a:extLst>
          </p:cNvPr>
          <p:cNvSpPr txBox="1"/>
          <p:nvPr/>
        </p:nvSpPr>
        <p:spPr>
          <a:xfrm>
            <a:off x="3138185" y="1356648"/>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chemeClr val="bg1"/>
                </a:solidFill>
                <a:latin typeface="Arial Nova Cond" panose="020B0506020202020204" pitchFamily="34" charset="0"/>
              </a:rPr>
              <a:t>ESPACES DE TRAVAIL CCI</a:t>
            </a:r>
          </a:p>
        </p:txBody>
      </p:sp>
      <p:sp>
        <p:nvSpPr>
          <p:cNvPr id="48" name="Rectangle : coins arrondis 47">
            <a:extLst>
              <a:ext uri="{FF2B5EF4-FFF2-40B4-BE49-F238E27FC236}">
                <a16:creationId xmlns:a16="http://schemas.microsoft.com/office/drawing/2014/main" id="{25EEA29E-7915-D594-0A3B-628986F4F3CC}"/>
              </a:ext>
            </a:extLst>
          </p:cNvPr>
          <p:cNvSpPr/>
          <p:nvPr/>
        </p:nvSpPr>
        <p:spPr>
          <a:xfrm>
            <a:off x="4563704" y="2364404"/>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Direction générale</a:t>
            </a:r>
          </a:p>
        </p:txBody>
      </p:sp>
      <p:sp>
        <p:nvSpPr>
          <p:cNvPr id="49" name="Rectangle : coins arrondis 48">
            <a:extLst>
              <a:ext uri="{FF2B5EF4-FFF2-40B4-BE49-F238E27FC236}">
                <a16:creationId xmlns:a16="http://schemas.microsoft.com/office/drawing/2014/main" id="{B8682612-C6CF-20BF-20D7-054B57C04B0E}"/>
              </a:ext>
            </a:extLst>
          </p:cNvPr>
          <p:cNvSpPr/>
          <p:nvPr/>
        </p:nvSpPr>
        <p:spPr>
          <a:xfrm>
            <a:off x="5078477" y="1790912"/>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Présidence</a:t>
            </a:r>
          </a:p>
        </p:txBody>
      </p:sp>
      <p:sp>
        <p:nvSpPr>
          <p:cNvPr id="50" name="Rectangle : coins arrondis 49">
            <a:extLst>
              <a:ext uri="{FF2B5EF4-FFF2-40B4-BE49-F238E27FC236}">
                <a16:creationId xmlns:a16="http://schemas.microsoft.com/office/drawing/2014/main" id="{F242B445-76D7-1926-D159-D073D6D0C2DF}"/>
              </a:ext>
            </a:extLst>
          </p:cNvPr>
          <p:cNvSpPr/>
          <p:nvPr/>
        </p:nvSpPr>
        <p:spPr>
          <a:xfrm>
            <a:off x="6813725" y="2367310"/>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Point Orientation Apprentissage</a:t>
            </a:r>
          </a:p>
        </p:txBody>
      </p:sp>
      <p:sp>
        <p:nvSpPr>
          <p:cNvPr id="51" name="Rectangle : coins arrondis 50">
            <a:extLst>
              <a:ext uri="{FF2B5EF4-FFF2-40B4-BE49-F238E27FC236}">
                <a16:creationId xmlns:a16="http://schemas.microsoft.com/office/drawing/2014/main" id="{528BD6DB-1F99-8182-34B8-6EF28B3519DA}"/>
              </a:ext>
            </a:extLst>
          </p:cNvPr>
          <p:cNvSpPr/>
          <p:nvPr/>
        </p:nvSpPr>
        <p:spPr>
          <a:xfrm>
            <a:off x="4563586" y="2946524"/>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Ressources humaines</a:t>
            </a:r>
          </a:p>
        </p:txBody>
      </p:sp>
      <p:sp>
        <p:nvSpPr>
          <p:cNvPr id="52" name="Rectangle : coins arrondis 51">
            <a:extLst>
              <a:ext uri="{FF2B5EF4-FFF2-40B4-BE49-F238E27FC236}">
                <a16:creationId xmlns:a16="http://schemas.microsoft.com/office/drawing/2014/main" id="{AF02BBBE-01AC-699B-2E62-0311F6E05723}"/>
              </a:ext>
            </a:extLst>
          </p:cNvPr>
          <p:cNvSpPr/>
          <p:nvPr/>
        </p:nvSpPr>
        <p:spPr>
          <a:xfrm>
            <a:off x="4563704" y="3521595"/>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Vie institutionnelle</a:t>
            </a:r>
          </a:p>
        </p:txBody>
      </p:sp>
      <p:sp>
        <p:nvSpPr>
          <p:cNvPr id="53" name="Rectangle : coins arrondis 52">
            <a:extLst>
              <a:ext uri="{FF2B5EF4-FFF2-40B4-BE49-F238E27FC236}">
                <a16:creationId xmlns:a16="http://schemas.microsoft.com/office/drawing/2014/main" id="{BD24D811-68C9-594E-7115-D5806EA0CCFA}"/>
              </a:ext>
            </a:extLst>
          </p:cNvPr>
          <p:cNvSpPr/>
          <p:nvPr/>
        </p:nvSpPr>
        <p:spPr>
          <a:xfrm>
            <a:off x="5595479" y="2375915"/>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Juridique et conformité</a:t>
            </a:r>
          </a:p>
        </p:txBody>
      </p:sp>
      <p:sp>
        <p:nvSpPr>
          <p:cNvPr id="54" name="Rectangle : coins arrondis 53">
            <a:extLst>
              <a:ext uri="{FF2B5EF4-FFF2-40B4-BE49-F238E27FC236}">
                <a16:creationId xmlns:a16="http://schemas.microsoft.com/office/drawing/2014/main" id="{06BC183E-0881-49C3-3E64-34D64BC2BFAB}"/>
              </a:ext>
            </a:extLst>
          </p:cNvPr>
          <p:cNvSpPr/>
          <p:nvPr/>
        </p:nvSpPr>
        <p:spPr>
          <a:xfrm>
            <a:off x="4570005" y="4096144"/>
            <a:ext cx="982379"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Hygiène, sécurité et environnement</a:t>
            </a:r>
          </a:p>
        </p:txBody>
      </p:sp>
      <p:sp>
        <p:nvSpPr>
          <p:cNvPr id="55" name="Rectangle : coins arrondis 54">
            <a:extLst>
              <a:ext uri="{FF2B5EF4-FFF2-40B4-BE49-F238E27FC236}">
                <a16:creationId xmlns:a16="http://schemas.microsoft.com/office/drawing/2014/main" id="{BF55AF45-9FC0-6A46-79B8-1E59334FFFD3}"/>
              </a:ext>
            </a:extLst>
          </p:cNvPr>
          <p:cNvSpPr/>
          <p:nvPr/>
        </p:nvSpPr>
        <p:spPr>
          <a:xfrm>
            <a:off x="5595479" y="4096145"/>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Hospitalité</a:t>
            </a:r>
          </a:p>
        </p:txBody>
      </p:sp>
      <p:sp>
        <p:nvSpPr>
          <p:cNvPr id="56" name="Rectangle : coins arrondis 55">
            <a:extLst>
              <a:ext uri="{FF2B5EF4-FFF2-40B4-BE49-F238E27FC236}">
                <a16:creationId xmlns:a16="http://schemas.microsoft.com/office/drawing/2014/main" id="{6253F4AF-847C-B7A2-09E4-F08D978E39F1}"/>
              </a:ext>
            </a:extLst>
          </p:cNvPr>
          <p:cNvSpPr/>
          <p:nvPr/>
        </p:nvSpPr>
        <p:spPr>
          <a:xfrm>
            <a:off x="5576927" y="3511224"/>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Immobilier</a:t>
            </a:r>
          </a:p>
        </p:txBody>
      </p:sp>
      <p:sp>
        <p:nvSpPr>
          <p:cNvPr id="57" name="Rectangle : coins arrondis 56">
            <a:extLst>
              <a:ext uri="{FF2B5EF4-FFF2-40B4-BE49-F238E27FC236}">
                <a16:creationId xmlns:a16="http://schemas.microsoft.com/office/drawing/2014/main" id="{8E15F47C-663F-EC1E-EFC2-7B51B786A8AD}"/>
              </a:ext>
            </a:extLst>
          </p:cNvPr>
          <p:cNvSpPr/>
          <p:nvPr/>
        </p:nvSpPr>
        <p:spPr>
          <a:xfrm>
            <a:off x="5576927" y="2949325"/>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Administration générale et performance</a:t>
            </a:r>
          </a:p>
        </p:txBody>
      </p:sp>
      <p:sp>
        <p:nvSpPr>
          <p:cNvPr id="58" name="Rectangle : coins arrondis 57">
            <a:extLst>
              <a:ext uri="{FF2B5EF4-FFF2-40B4-BE49-F238E27FC236}">
                <a16:creationId xmlns:a16="http://schemas.microsoft.com/office/drawing/2014/main" id="{48D81F10-2BC7-1BB3-C5E7-14832A1DE42A}"/>
              </a:ext>
            </a:extLst>
          </p:cNvPr>
          <p:cNvSpPr/>
          <p:nvPr/>
        </p:nvSpPr>
        <p:spPr>
          <a:xfrm>
            <a:off x="6810749" y="2937837"/>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Compétitivité et croissance des PME</a:t>
            </a:r>
          </a:p>
        </p:txBody>
      </p:sp>
      <p:sp>
        <p:nvSpPr>
          <p:cNvPr id="59" name="Rectangle : coins arrondis 58">
            <a:extLst>
              <a:ext uri="{FF2B5EF4-FFF2-40B4-BE49-F238E27FC236}">
                <a16:creationId xmlns:a16="http://schemas.microsoft.com/office/drawing/2014/main" id="{C8A7C81C-21F7-9C2C-B99D-9D6530A701CF}"/>
              </a:ext>
            </a:extLst>
          </p:cNvPr>
          <p:cNvSpPr/>
          <p:nvPr/>
        </p:nvSpPr>
        <p:spPr>
          <a:xfrm>
            <a:off x="6810749" y="3518444"/>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Formalité et appui juridique</a:t>
            </a:r>
          </a:p>
        </p:txBody>
      </p:sp>
      <p:sp>
        <p:nvSpPr>
          <p:cNvPr id="60" name="Rectangle : coins arrondis 59">
            <a:extLst>
              <a:ext uri="{FF2B5EF4-FFF2-40B4-BE49-F238E27FC236}">
                <a16:creationId xmlns:a16="http://schemas.microsoft.com/office/drawing/2014/main" id="{04782EAE-646C-D647-2194-869F652CBAF1}"/>
              </a:ext>
            </a:extLst>
          </p:cNvPr>
          <p:cNvSpPr/>
          <p:nvPr/>
        </p:nvSpPr>
        <p:spPr>
          <a:xfrm>
            <a:off x="7373504" y="1798346"/>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Direction du développement commercial</a:t>
            </a:r>
          </a:p>
        </p:txBody>
      </p:sp>
      <p:sp>
        <p:nvSpPr>
          <p:cNvPr id="61" name="Rectangle : coins arrondis 60">
            <a:extLst>
              <a:ext uri="{FF2B5EF4-FFF2-40B4-BE49-F238E27FC236}">
                <a16:creationId xmlns:a16="http://schemas.microsoft.com/office/drawing/2014/main" id="{71626C79-275A-974D-1604-FACAD8143508}"/>
              </a:ext>
            </a:extLst>
          </p:cNvPr>
          <p:cNvSpPr/>
          <p:nvPr/>
        </p:nvSpPr>
        <p:spPr>
          <a:xfrm>
            <a:off x="7845500" y="2364404"/>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Stratégie de territoire et transition éco.</a:t>
            </a:r>
          </a:p>
        </p:txBody>
      </p:sp>
      <p:sp>
        <p:nvSpPr>
          <p:cNvPr id="62" name="Rectangle : coins arrondis 61">
            <a:extLst>
              <a:ext uri="{FF2B5EF4-FFF2-40B4-BE49-F238E27FC236}">
                <a16:creationId xmlns:a16="http://schemas.microsoft.com/office/drawing/2014/main" id="{F43266C9-50E6-25D7-B309-BCAA9541288B}"/>
              </a:ext>
            </a:extLst>
          </p:cNvPr>
          <p:cNvSpPr/>
          <p:nvPr/>
        </p:nvSpPr>
        <p:spPr>
          <a:xfrm>
            <a:off x="7839996" y="2937836"/>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Opérations - entreprises et territoires</a:t>
            </a:r>
          </a:p>
        </p:txBody>
      </p:sp>
      <p:sp>
        <p:nvSpPr>
          <p:cNvPr id="63" name="Rectangle : coins arrondis 62">
            <a:extLst>
              <a:ext uri="{FF2B5EF4-FFF2-40B4-BE49-F238E27FC236}">
                <a16:creationId xmlns:a16="http://schemas.microsoft.com/office/drawing/2014/main" id="{A5ED6DAA-0926-FA55-B090-317AACBAABFF}"/>
              </a:ext>
            </a:extLst>
          </p:cNvPr>
          <p:cNvSpPr/>
          <p:nvPr/>
        </p:nvSpPr>
        <p:spPr>
          <a:xfrm>
            <a:off x="7844441" y="3518444"/>
            <a:ext cx="982914"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Création et dév. jeune entreprise</a:t>
            </a:r>
          </a:p>
        </p:txBody>
      </p:sp>
      <p:sp>
        <p:nvSpPr>
          <p:cNvPr id="64" name="Rectangle : coins arrondis 63">
            <a:extLst>
              <a:ext uri="{FF2B5EF4-FFF2-40B4-BE49-F238E27FC236}">
                <a16:creationId xmlns:a16="http://schemas.microsoft.com/office/drawing/2014/main" id="{6177B2D1-4F88-E3EF-9BE9-338ACD5995D8}"/>
              </a:ext>
            </a:extLst>
          </p:cNvPr>
          <p:cNvSpPr/>
          <p:nvPr/>
        </p:nvSpPr>
        <p:spPr>
          <a:xfrm>
            <a:off x="6806689" y="4099051"/>
            <a:ext cx="989416"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Formation continue</a:t>
            </a:r>
          </a:p>
        </p:txBody>
      </p:sp>
      <p:sp>
        <p:nvSpPr>
          <p:cNvPr id="65" name="Rectangle : coins arrondis 64">
            <a:extLst>
              <a:ext uri="{FF2B5EF4-FFF2-40B4-BE49-F238E27FC236}">
                <a16:creationId xmlns:a16="http://schemas.microsoft.com/office/drawing/2014/main" id="{C68D9D27-713B-A1C8-9349-559B827E8D3E}"/>
              </a:ext>
            </a:extLst>
          </p:cNvPr>
          <p:cNvSpPr/>
          <p:nvPr/>
        </p:nvSpPr>
        <p:spPr>
          <a:xfrm>
            <a:off x="7844441" y="4099050"/>
            <a:ext cx="976402"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Marketing stratégique / Com. digitale</a:t>
            </a:r>
          </a:p>
        </p:txBody>
      </p:sp>
      <p:sp>
        <p:nvSpPr>
          <p:cNvPr id="66" name="Rectangle : coins arrondis 65">
            <a:extLst>
              <a:ext uri="{FF2B5EF4-FFF2-40B4-BE49-F238E27FC236}">
                <a16:creationId xmlns:a16="http://schemas.microsoft.com/office/drawing/2014/main" id="{B7C411BD-BF28-B468-6A43-85902A0629B5}"/>
              </a:ext>
            </a:extLst>
          </p:cNvPr>
          <p:cNvSpPr/>
          <p:nvPr/>
        </p:nvSpPr>
        <p:spPr>
          <a:xfrm>
            <a:off x="3283170" y="2946524"/>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Espace de </a:t>
            </a:r>
            <a:r>
              <a:rPr lang="fr-FR" sz="900" b="1" dirty="0" err="1">
                <a:solidFill>
                  <a:schemeClr val="tx1"/>
                </a:solidFill>
                <a:latin typeface="Arial Nova Cond" panose="020B0506020202020204" pitchFamily="34" charset="0"/>
              </a:rPr>
              <a:t>co-travail</a:t>
            </a:r>
            <a:r>
              <a:rPr lang="fr-FR" sz="900" b="1" dirty="0">
                <a:solidFill>
                  <a:schemeClr val="tx1"/>
                </a:solidFill>
                <a:latin typeface="Arial Nova Cond" panose="020B0506020202020204" pitchFamily="34" charset="0"/>
              </a:rPr>
              <a:t> / postes de passage</a:t>
            </a:r>
          </a:p>
        </p:txBody>
      </p:sp>
      <p:sp>
        <p:nvSpPr>
          <p:cNvPr id="67" name="Rectangle : coins arrondis 66">
            <a:extLst>
              <a:ext uri="{FF2B5EF4-FFF2-40B4-BE49-F238E27FC236}">
                <a16:creationId xmlns:a16="http://schemas.microsoft.com/office/drawing/2014/main" id="{F5F875BF-F32D-9502-A565-D984A6EF0277}"/>
              </a:ext>
            </a:extLst>
          </p:cNvPr>
          <p:cNvSpPr/>
          <p:nvPr/>
        </p:nvSpPr>
        <p:spPr>
          <a:xfrm>
            <a:off x="4442987" y="1698141"/>
            <a:ext cx="2205610" cy="2969460"/>
          </a:xfrm>
          <a:prstGeom prst="roundRect">
            <a:avLst>
              <a:gd name="adj" fmla="val 10117"/>
            </a:avLst>
          </a:prstGeom>
          <a:noFill/>
          <a:ln w="28575">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68" name="Rectangle : coins arrondis 67">
            <a:extLst>
              <a:ext uri="{FF2B5EF4-FFF2-40B4-BE49-F238E27FC236}">
                <a16:creationId xmlns:a16="http://schemas.microsoft.com/office/drawing/2014/main" id="{E287D41A-EE3C-BE91-5108-E7F4172050D5}"/>
              </a:ext>
            </a:extLst>
          </p:cNvPr>
          <p:cNvSpPr/>
          <p:nvPr/>
        </p:nvSpPr>
        <p:spPr>
          <a:xfrm>
            <a:off x="6715022" y="1698140"/>
            <a:ext cx="2205610" cy="2969460"/>
          </a:xfrm>
          <a:prstGeom prst="roundRect">
            <a:avLst>
              <a:gd name="adj" fmla="val 10117"/>
            </a:avLst>
          </a:prstGeom>
          <a:noFill/>
          <a:ln w="28575">
            <a:solidFill>
              <a:schemeClr val="bg1">
                <a:lumMod val="9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71" name="Rectangle : coins arrondis 70">
            <a:extLst>
              <a:ext uri="{FF2B5EF4-FFF2-40B4-BE49-F238E27FC236}">
                <a16:creationId xmlns:a16="http://schemas.microsoft.com/office/drawing/2014/main" id="{CBFA6098-A5B8-5FD0-C0DC-7B1BC86BB750}"/>
              </a:ext>
            </a:extLst>
          </p:cNvPr>
          <p:cNvSpPr/>
          <p:nvPr/>
        </p:nvSpPr>
        <p:spPr>
          <a:xfrm>
            <a:off x="580746" y="3569392"/>
            <a:ext cx="2231803" cy="962163"/>
          </a:xfrm>
          <a:prstGeom prst="roundRect">
            <a:avLst>
              <a:gd name="adj" fmla="val 10117"/>
            </a:avLst>
          </a:prstGeom>
          <a:solidFill>
            <a:srgbClr val="57B7FF"/>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72" name="Rectangle : coins arrondis 71">
            <a:extLst>
              <a:ext uri="{FF2B5EF4-FFF2-40B4-BE49-F238E27FC236}">
                <a16:creationId xmlns:a16="http://schemas.microsoft.com/office/drawing/2014/main" id="{3834E460-D713-B507-F805-7E72C98809B8}"/>
              </a:ext>
            </a:extLst>
          </p:cNvPr>
          <p:cNvSpPr/>
          <p:nvPr/>
        </p:nvSpPr>
        <p:spPr>
          <a:xfrm>
            <a:off x="597477" y="1471863"/>
            <a:ext cx="2231803" cy="1978333"/>
          </a:xfrm>
          <a:prstGeom prst="roundRect">
            <a:avLst>
              <a:gd name="adj" fmla="val 10117"/>
            </a:avLst>
          </a:prstGeom>
          <a:solidFill>
            <a:srgbClr val="B07BD7"/>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73" name="Rectangle : coins arrondis 72">
            <a:extLst>
              <a:ext uri="{FF2B5EF4-FFF2-40B4-BE49-F238E27FC236}">
                <a16:creationId xmlns:a16="http://schemas.microsoft.com/office/drawing/2014/main" id="{1FF32DC7-7110-E24A-7717-C6504062FA60}"/>
              </a:ext>
            </a:extLst>
          </p:cNvPr>
          <p:cNvSpPr/>
          <p:nvPr/>
        </p:nvSpPr>
        <p:spPr>
          <a:xfrm>
            <a:off x="481263" y="1307438"/>
            <a:ext cx="8673951" cy="3598287"/>
          </a:xfrm>
          <a:prstGeom prst="roundRect">
            <a:avLst>
              <a:gd name="adj" fmla="val 10117"/>
            </a:avLst>
          </a:prstGeom>
          <a:noFill/>
          <a:ln w="28575">
            <a:solidFill>
              <a:srgbClr val="2F7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74" name="ZoneTexte 64">
            <a:extLst>
              <a:ext uri="{FF2B5EF4-FFF2-40B4-BE49-F238E27FC236}">
                <a16:creationId xmlns:a16="http://schemas.microsoft.com/office/drawing/2014/main" id="{83E79DC2-61C3-5E36-1233-0B32754080BC}"/>
              </a:ext>
            </a:extLst>
          </p:cNvPr>
          <p:cNvSpPr txBox="1"/>
          <p:nvPr/>
        </p:nvSpPr>
        <p:spPr>
          <a:xfrm>
            <a:off x="665064" y="1099266"/>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2F75B5"/>
                </a:solidFill>
                <a:latin typeface="Arial Nova Cond" panose="020B0506020202020204" pitchFamily="34" charset="0"/>
              </a:rPr>
              <a:t>LOCAUX PROPRES A LA CCI</a:t>
            </a:r>
          </a:p>
        </p:txBody>
      </p:sp>
      <p:sp>
        <p:nvSpPr>
          <p:cNvPr id="77" name="Rectangle : coins arrondis 76">
            <a:extLst>
              <a:ext uri="{FF2B5EF4-FFF2-40B4-BE49-F238E27FC236}">
                <a16:creationId xmlns:a16="http://schemas.microsoft.com/office/drawing/2014/main" id="{5758FDC9-44C8-31DA-6A1A-5EDB708BAE3B}"/>
              </a:ext>
            </a:extLst>
          </p:cNvPr>
          <p:cNvSpPr/>
          <p:nvPr/>
        </p:nvSpPr>
        <p:spPr>
          <a:xfrm>
            <a:off x="2971912" y="5195542"/>
            <a:ext cx="4487668" cy="887505"/>
          </a:xfrm>
          <a:prstGeom prst="roundRect">
            <a:avLst>
              <a:gd name="adj" fmla="val 10117"/>
            </a:avLst>
          </a:prstGeom>
          <a:noFill/>
          <a:ln w="28575">
            <a:solidFill>
              <a:srgbClr val="A26D4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78" name="ZoneTexte 64">
            <a:extLst>
              <a:ext uri="{FF2B5EF4-FFF2-40B4-BE49-F238E27FC236}">
                <a16:creationId xmlns:a16="http://schemas.microsoft.com/office/drawing/2014/main" id="{3418AC65-81E6-458E-312A-C2CAA8947A7F}"/>
              </a:ext>
            </a:extLst>
          </p:cNvPr>
          <p:cNvSpPr txBox="1"/>
          <p:nvPr/>
        </p:nvSpPr>
        <p:spPr>
          <a:xfrm>
            <a:off x="2725547" y="4982282"/>
            <a:ext cx="1487107"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A26D49"/>
                </a:solidFill>
                <a:latin typeface="Arial Nova Cond" panose="020B0506020202020204" pitchFamily="34" charset="0"/>
              </a:rPr>
              <a:t>ESPACES COMMUNS</a:t>
            </a:r>
          </a:p>
        </p:txBody>
      </p:sp>
      <p:sp>
        <p:nvSpPr>
          <p:cNvPr id="138" name="Rectangle : coins arrondis 137">
            <a:extLst>
              <a:ext uri="{FF2B5EF4-FFF2-40B4-BE49-F238E27FC236}">
                <a16:creationId xmlns:a16="http://schemas.microsoft.com/office/drawing/2014/main" id="{99CB30A4-142F-FE59-7BF6-0012BA0DF3D0}"/>
              </a:ext>
            </a:extLst>
          </p:cNvPr>
          <p:cNvSpPr/>
          <p:nvPr/>
        </p:nvSpPr>
        <p:spPr>
          <a:xfrm>
            <a:off x="4878372" y="5318609"/>
            <a:ext cx="2152546" cy="713243"/>
          </a:xfrm>
          <a:prstGeom prst="roundRect">
            <a:avLst>
              <a:gd name="adj" fmla="val 10117"/>
            </a:avLst>
          </a:prstGeom>
          <a:solidFill>
            <a:srgbClr val="BF8F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cxnSp>
        <p:nvCxnSpPr>
          <p:cNvPr id="178" name="Connecteur droit avec flèche 177">
            <a:extLst>
              <a:ext uri="{FF2B5EF4-FFF2-40B4-BE49-F238E27FC236}">
                <a16:creationId xmlns:a16="http://schemas.microsoft.com/office/drawing/2014/main" id="{9AC06AF1-E451-669D-A686-31762A6D2EB8}"/>
              </a:ext>
            </a:extLst>
          </p:cNvPr>
          <p:cNvCxnSpPr>
            <a:cxnSpLocks/>
          </p:cNvCxnSpPr>
          <p:nvPr/>
        </p:nvCxnSpPr>
        <p:spPr>
          <a:xfrm flipV="1">
            <a:off x="2812548" y="3831340"/>
            <a:ext cx="289340" cy="4352"/>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80" name="Connecteur : en angle 179">
            <a:extLst>
              <a:ext uri="{FF2B5EF4-FFF2-40B4-BE49-F238E27FC236}">
                <a16:creationId xmlns:a16="http://schemas.microsoft.com/office/drawing/2014/main" id="{C2DF855B-6178-D346-3EAF-022C49CAE0BD}"/>
              </a:ext>
            </a:extLst>
          </p:cNvPr>
          <p:cNvCxnSpPr>
            <a:cxnSpLocks/>
            <a:stCxn id="55" idx="2"/>
            <a:endCxn id="108" idx="0"/>
          </p:cNvCxnSpPr>
          <p:nvPr/>
        </p:nvCxnSpPr>
        <p:spPr>
          <a:xfrm rot="16200000" flipH="1">
            <a:off x="5777017" y="4899260"/>
            <a:ext cx="960954" cy="341650"/>
          </a:xfrm>
          <a:prstGeom prst="bentConnector3">
            <a:avLst>
              <a:gd name="adj1" fmla="val 50000"/>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90" name="Picture 2" descr="clé d'accès à l'icône. adapté au symbole de sécurité. style ...">
            <a:extLst>
              <a:ext uri="{FF2B5EF4-FFF2-40B4-BE49-F238E27FC236}">
                <a16:creationId xmlns:a16="http://schemas.microsoft.com/office/drawing/2014/main" id="{1EC1B6BA-F3F6-6DEF-9FB8-77A65BA6A160}"/>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4123879" y="4728440"/>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91" name="Picture 2" descr="clé d'accès à l'icône. adapté au symbole de sécurité. style ...">
            <a:extLst>
              <a:ext uri="{FF2B5EF4-FFF2-40B4-BE49-F238E27FC236}">
                <a16:creationId xmlns:a16="http://schemas.microsoft.com/office/drawing/2014/main" id="{5409BC8A-77F7-1F04-E421-D00D2028E23A}"/>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6878091" y="6351352"/>
            <a:ext cx="341714" cy="354570"/>
          </a:xfrm>
          <a:prstGeom prst="rect">
            <a:avLst/>
          </a:prstGeom>
          <a:noFill/>
          <a:extLst>
            <a:ext uri="{909E8E84-426E-40DD-AFC4-6F175D3DCCD1}">
              <a14:hiddenFill xmlns:a14="http://schemas.microsoft.com/office/drawing/2010/main">
                <a:solidFill>
                  <a:srgbClr val="FFFFFF"/>
                </a:solidFill>
              </a14:hiddenFill>
            </a:ext>
          </a:extLst>
        </p:spPr>
      </p:pic>
      <p:sp>
        <p:nvSpPr>
          <p:cNvPr id="195" name="Rectangle : coins arrondis 194">
            <a:extLst>
              <a:ext uri="{FF2B5EF4-FFF2-40B4-BE49-F238E27FC236}">
                <a16:creationId xmlns:a16="http://schemas.microsoft.com/office/drawing/2014/main" id="{EB9EBC8D-6384-0DD9-41D5-6E1A3AC46C85}"/>
              </a:ext>
            </a:extLst>
          </p:cNvPr>
          <p:cNvSpPr/>
          <p:nvPr/>
        </p:nvSpPr>
        <p:spPr>
          <a:xfrm>
            <a:off x="10279542" y="2926405"/>
            <a:ext cx="425960" cy="171595"/>
          </a:xfrm>
          <a:prstGeom prst="roundRect">
            <a:avLst>
              <a:gd name="adj" fmla="val 10117"/>
            </a:avLst>
          </a:prstGeom>
          <a:solidFill>
            <a:srgbClr val="F2F2F2"/>
          </a:solidFill>
          <a:ln w="28575">
            <a:solidFill>
              <a:srgbClr val="F2F2F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370" b="1" dirty="0">
                <a:solidFill>
                  <a:schemeClr val="tx1"/>
                </a:solidFill>
                <a:latin typeface="Arial Nova Cond" panose="020B0506020202020204" pitchFamily="34" charset="0"/>
              </a:rPr>
              <a:t>Direction générale</a:t>
            </a:r>
          </a:p>
        </p:txBody>
      </p:sp>
      <p:sp>
        <p:nvSpPr>
          <p:cNvPr id="200" name="Rectangle : coins arrondis 199">
            <a:extLst>
              <a:ext uri="{FF2B5EF4-FFF2-40B4-BE49-F238E27FC236}">
                <a16:creationId xmlns:a16="http://schemas.microsoft.com/office/drawing/2014/main" id="{13619DD6-7C9C-AE8D-B057-E8A4F7A5E525}"/>
              </a:ext>
            </a:extLst>
          </p:cNvPr>
          <p:cNvSpPr/>
          <p:nvPr/>
        </p:nvSpPr>
        <p:spPr>
          <a:xfrm>
            <a:off x="682993" y="5187472"/>
            <a:ext cx="1440760" cy="853463"/>
          </a:xfrm>
          <a:prstGeom prst="roundRect">
            <a:avLst>
              <a:gd name="adj" fmla="val 10117"/>
            </a:avLst>
          </a:prstGeom>
          <a:solidFill>
            <a:srgbClr val="6FAF47"/>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1" name="Rectangle : coins arrondis 10">
            <a:extLst>
              <a:ext uri="{FF2B5EF4-FFF2-40B4-BE49-F238E27FC236}">
                <a16:creationId xmlns:a16="http://schemas.microsoft.com/office/drawing/2014/main" id="{02DDFD15-3963-3995-A1F7-3EF9E3334041}"/>
              </a:ext>
            </a:extLst>
          </p:cNvPr>
          <p:cNvSpPr/>
          <p:nvPr/>
        </p:nvSpPr>
        <p:spPr>
          <a:xfrm>
            <a:off x="701241" y="3896142"/>
            <a:ext cx="982379"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Bulles CCI</a:t>
            </a:r>
          </a:p>
        </p:txBody>
      </p:sp>
      <p:sp>
        <p:nvSpPr>
          <p:cNvPr id="13" name="Rectangle : coins arrondis 12">
            <a:extLst>
              <a:ext uri="{FF2B5EF4-FFF2-40B4-BE49-F238E27FC236}">
                <a16:creationId xmlns:a16="http://schemas.microsoft.com/office/drawing/2014/main" id="{0A73D38A-E3DB-FDAF-0E17-BD4669707B2D}"/>
              </a:ext>
            </a:extLst>
          </p:cNvPr>
          <p:cNvSpPr/>
          <p:nvPr/>
        </p:nvSpPr>
        <p:spPr>
          <a:xfrm>
            <a:off x="1726715" y="3896143"/>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Salles de réunion CCI</a:t>
            </a:r>
          </a:p>
        </p:txBody>
      </p:sp>
      <p:sp>
        <p:nvSpPr>
          <p:cNvPr id="16" name="ZoneTexte 64">
            <a:extLst>
              <a:ext uri="{FF2B5EF4-FFF2-40B4-BE49-F238E27FC236}">
                <a16:creationId xmlns:a16="http://schemas.microsoft.com/office/drawing/2014/main" id="{532873C9-D74F-0FD9-B0DB-592BE8AB29B3}"/>
              </a:ext>
            </a:extLst>
          </p:cNvPr>
          <p:cNvSpPr txBox="1"/>
          <p:nvPr/>
        </p:nvSpPr>
        <p:spPr>
          <a:xfrm>
            <a:off x="624899" y="3614394"/>
            <a:ext cx="1657133"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chemeClr val="bg1"/>
                </a:solidFill>
                <a:latin typeface="Arial Nova Cond" panose="020B0506020202020204" pitchFamily="34" charset="0"/>
              </a:rPr>
              <a:t>ESPACES COLLABORATIFS CCI</a:t>
            </a:r>
          </a:p>
        </p:txBody>
      </p:sp>
      <p:cxnSp>
        <p:nvCxnSpPr>
          <p:cNvPr id="20" name="Connecteur droit avec flèche 19">
            <a:extLst>
              <a:ext uri="{FF2B5EF4-FFF2-40B4-BE49-F238E27FC236}">
                <a16:creationId xmlns:a16="http://schemas.microsoft.com/office/drawing/2014/main" id="{F4DD5172-28C9-E3D0-F00F-A08EC161BED3}"/>
              </a:ext>
            </a:extLst>
          </p:cNvPr>
          <p:cNvCxnSpPr>
            <a:cxnSpLocks/>
          </p:cNvCxnSpPr>
          <p:nvPr/>
        </p:nvCxnSpPr>
        <p:spPr>
          <a:xfrm>
            <a:off x="1531151" y="4931031"/>
            <a:ext cx="0" cy="640907"/>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21" name="ZoneTexte 64">
            <a:extLst>
              <a:ext uri="{FF2B5EF4-FFF2-40B4-BE49-F238E27FC236}">
                <a16:creationId xmlns:a16="http://schemas.microsoft.com/office/drawing/2014/main" id="{F9B09CB4-A24C-93F5-D437-19D93C7E045C}"/>
              </a:ext>
            </a:extLst>
          </p:cNvPr>
          <p:cNvSpPr txBox="1"/>
          <p:nvPr/>
        </p:nvSpPr>
        <p:spPr>
          <a:xfrm>
            <a:off x="609443" y="1470946"/>
            <a:ext cx="2045709"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chemeClr val="bg1"/>
                </a:solidFill>
                <a:latin typeface="Arial Nova Cond" panose="020B0506020202020204" pitchFamily="34" charset="0"/>
              </a:rPr>
              <a:t>ESPACES SUPPORTS ET DETENTE CCI</a:t>
            </a:r>
          </a:p>
        </p:txBody>
      </p:sp>
      <p:sp>
        <p:nvSpPr>
          <p:cNvPr id="22" name="Rectangle : coins arrondis 21">
            <a:extLst>
              <a:ext uri="{FF2B5EF4-FFF2-40B4-BE49-F238E27FC236}">
                <a16:creationId xmlns:a16="http://schemas.microsoft.com/office/drawing/2014/main" id="{6AE2FB4E-1BEF-FAFC-5240-E782A1BA4B4D}"/>
              </a:ext>
            </a:extLst>
          </p:cNvPr>
          <p:cNvSpPr/>
          <p:nvPr/>
        </p:nvSpPr>
        <p:spPr>
          <a:xfrm>
            <a:off x="699219" y="2820478"/>
            <a:ext cx="982379" cy="493463"/>
          </a:xfrm>
          <a:prstGeom prst="roundRect">
            <a:avLst>
              <a:gd name="adj" fmla="val 10117"/>
            </a:avLst>
          </a:prstGeom>
          <a:solidFill>
            <a:srgbClr val="F8F3F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Casiers</a:t>
            </a:r>
          </a:p>
        </p:txBody>
      </p:sp>
      <p:sp>
        <p:nvSpPr>
          <p:cNvPr id="23" name="Rectangle : coins arrondis 22">
            <a:extLst>
              <a:ext uri="{FF2B5EF4-FFF2-40B4-BE49-F238E27FC236}">
                <a16:creationId xmlns:a16="http://schemas.microsoft.com/office/drawing/2014/main" id="{29EDF422-9758-C175-B2D6-392D8C964051}"/>
              </a:ext>
            </a:extLst>
          </p:cNvPr>
          <p:cNvSpPr/>
          <p:nvPr/>
        </p:nvSpPr>
        <p:spPr>
          <a:xfrm>
            <a:off x="1748558" y="2820479"/>
            <a:ext cx="982380" cy="493463"/>
          </a:xfrm>
          <a:prstGeom prst="roundRect">
            <a:avLst>
              <a:gd name="adj" fmla="val 10117"/>
            </a:avLst>
          </a:prstGeom>
          <a:solidFill>
            <a:srgbClr val="F8F3F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Espace reprographie CCI</a:t>
            </a:r>
          </a:p>
        </p:txBody>
      </p:sp>
      <p:sp>
        <p:nvSpPr>
          <p:cNvPr id="25" name="Rectangle : coins arrondis 24">
            <a:extLst>
              <a:ext uri="{FF2B5EF4-FFF2-40B4-BE49-F238E27FC236}">
                <a16:creationId xmlns:a16="http://schemas.microsoft.com/office/drawing/2014/main" id="{8F3C1990-ADE1-F8D6-8E44-C14DC95070DE}"/>
              </a:ext>
            </a:extLst>
          </p:cNvPr>
          <p:cNvSpPr/>
          <p:nvPr/>
        </p:nvSpPr>
        <p:spPr>
          <a:xfrm>
            <a:off x="699218" y="2275456"/>
            <a:ext cx="982380" cy="493463"/>
          </a:xfrm>
          <a:prstGeom prst="roundRect">
            <a:avLst>
              <a:gd name="adj" fmla="val 10117"/>
            </a:avLst>
          </a:prstGeom>
          <a:solidFill>
            <a:srgbClr val="F8F3F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Local syndical</a:t>
            </a:r>
          </a:p>
        </p:txBody>
      </p:sp>
      <p:sp>
        <p:nvSpPr>
          <p:cNvPr id="26" name="Rectangle : coins arrondis 25">
            <a:extLst>
              <a:ext uri="{FF2B5EF4-FFF2-40B4-BE49-F238E27FC236}">
                <a16:creationId xmlns:a16="http://schemas.microsoft.com/office/drawing/2014/main" id="{4622B02C-20B0-80FA-BDBF-E12C0CB9F3AA}"/>
              </a:ext>
            </a:extLst>
          </p:cNvPr>
          <p:cNvSpPr/>
          <p:nvPr/>
        </p:nvSpPr>
        <p:spPr>
          <a:xfrm>
            <a:off x="1741664" y="2275456"/>
            <a:ext cx="982380" cy="493463"/>
          </a:xfrm>
          <a:prstGeom prst="roundRect">
            <a:avLst>
              <a:gd name="adj" fmla="val 10117"/>
            </a:avLst>
          </a:prstGeom>
          <a:solidFill>
            <a:srgbClr val="F8F3F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Local serveur</a:t>
            </a:r>
          </a:p>
        </p:txBody>
      </p:sp>
      <p:sp>
        <p:nvSpPr>
          <p:cNvPr id="28" name="Rectangle : coins arrondis 27">
            <a:extLst>
              <a:ext uri="{FF2B5EF4-FFF2-40B4-BE49-F238E27FC236}">
                <a16:creationId xmlns:a16="http://schemas.microsoft.com/office/drawing/2014/main" id="{EC5AD05E-B1E2-97A1-3CEF-95FA7FCC696B}"/>
              </a:ext>
            </a:extLst>
          </p:cNvPr>
          <p:cNvSpPr/>
          <p:nvPr/>
        </p:nvSpPr>
        <p:spPr>
          <a:xfrm>
            <a:off x="1181464" y="1722395"/>
            <a:ext cx="982380" cy="493463"/>
          </a:xfrm>
          <a:prstGeom prst="roundRect">
            <a:avLst>
              <a:gd name="adj" fmla="val 10117"/>
            </a:avLst>
          </a:prstGeom>
          <a:solidFill>
            <a:srgbClr val="F8F3F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Salle de repos</a:t>
            </a:r>
          </a:p>
        </p:txBody>
      </p:sp>
      <p:sp>
        <p:nvSpPr>
          <p:cNvPr id="29" name="Rectangle : coins arrondis 28">
            <a:extLst>
              <a:ext uri="{FF2B5EF4-FFF2-40B4-BE49-F238E27FC236}">
                <a16:creationId xmlns:a16="http://schemas.microsoft.com/office/drawing/2014/main" id="{D05C8961-7200-B023-63B5-985644AAA88D}"/>
              </a:ext>
            </a:extLst>
          </p:cNvPr>
          <p:cNvSpPr/>
          <p:nvPr/>
        </p:nvSpPr>
        <p:spPr>
          <a:xfrm>
            <a:off x="3281415" y="3549084"/>
            <a:ext cx="982380" cy="493463"/>
          </a:xfrm>
          <a:prstGeom prst="roundRect">
            <a:avLst>
              <a:gd name="adj" fmla="val 10117"/>
            </a:avLst>
          </a:prstGeom>
          <a:solidFill>
            <a:schemeClr val="bg1">
              <a:lumMod val="9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Données et analyses territoriales</a:t>
            </a:r>
          </a:p>
        </p:txBody>
      </p:sp>
      <p:cxnSp>
        <p:nvCxnSpPr>
          <p:cNvPr id="70" name="Connecteur droit avec flèche 69">
            <a:extLst>
              <a:ext uri="{FF2B5EF4-FFF2-40B4-BE49-F238E27FC236}">
                <a16:creationId xmlns:a16="http://schemas.microsoft.com/office/drawing/2014/main" id="{49A536FA-73D0-9C89-B897-77BD73F2FF42}"/>
              </a:ext>
            </a:extLst>
          </p:cNvPr>
          <p:cNvCxnSpPr>
            <a:cxnSpLocks/>
          </p:cNvCxnSpPr>
          <p:nvPr/>
        </p:nvCxnSpPr>
        <p:spPr>
          <a:xfrm flipV="1">
            <a:off x="2823959" y="2517835"/>
            <a:ext cx="289340" cy="4352"/>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76" name="ZoneTexte 64">
            <a:extLst>
              <a:ext uri="{FF2B5EF4-FFF2-40B4-BE49-F238E27FC236}">
                <a16:creationId xmlns:a16="http://schemas.microsoft.com/office/drawing/2014/main" id="{2837A2B7-8A50-4031-E544-EF27ECD793DB}"/>
              </a:ext>
            </a:extLst>
          </p:cNvPr>
          <p:cNvSpPr txBox="1"/>
          <p:nvPr/>
        </p:nvSpPr>
        <p:spPr>
          <a:xfrm>
            <a:off x="231572" y="5199338"/>
            <a:ext cx="1657133"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chemeClr val="bg1"/>
                </a:solidFill>
                <a:latin typeface="Arial Nova Cond" panose="020B0506020202020204" pitchFamily="34" charset="0"/>
              </a:rPr>
              <a:t>ESPACES </a:t>
            </a:r>
          </a:p>
          <a:p>
            <a:pPr algn="ctr"/>
            <a:r>
              <a:rPr lang="fr-FR" sz="900" b="1" dirty="0">
                <a:solidFill>
                  <a:schemeClr val="bg1"/>
                </a:solidFill>
                <a:latin typeface="Arial Nova Cond" panose="020B0506020202020204" pitchFamily="34" charset="0"/>
              </a:rPr>
              <a:t>EXTERIEURS</a:t>
            </a:r>
          </a:p>
        </p:txBody>
      </p:sp>
      <p:sp>
        <p:nvSpPr>
          <p:cNvPr id="83" name="Rectangle : coins arrondis 82">
            <a:extLst>
              <a:ext uri="{FF2B5EF4-FFF2-40B4-BE49-F238E27FC236}">
                <a16:creationId xmlns:a16="http://schemas.microsoft.com/office/drawing/2014/main" id="{FAA4F36D-26AD-683F-0F77-64556786DB31}"/>
              </a:ext>
            </a:extLst>
          </p:cNvPr>
          <p:cNvSpPr/>
          <p:nvPr/>
        </p:nvSpPr>
        <p:spPr>
          <a:xfrm>
            <a:off x="930574" y="5571938"/>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Terrasses accessibles aux étages</a:t>
            </a:r>
          </a:p>
        </p:txBody>
      </p:sp>
      <p:sp>
        <p:nvSpPr>
          <p:cNvPr id="86" name="Rectangle : coins arrondis 85">
            <a:extLst>
              <a:ext uri="{FF2B5EF4-FFF2-40B4-BE49-F238E27FC236}">
                <a16:creationId xmlns:a16="http://schemas.microsoft.com/office/drawing/2014/main" id="{90E560B8-91AA-B253-1AF8-6926D1832AD4}"/>
              </a:ext>
            </a:extLst>
          </p:cNvPr>
          <p:cNvSpPr/>
          <p:nvPr/>
        </p:nvSpPr>
        <p:spPr>
          <a:xfrm>
            <a:off x="3238454" y="5318610"/>
            <a:ext cx="1440760" cy="713243"/>
          </a:xfrm>
          <a:prstGeom prst="roundRect">
            <a:avLst>
              <a:gd name="adj" fmla="val 10117"/>
            </a:avLst>
          </a:prstGeom>
          <a:solidFill>
            <a:srgbClr val="FFC0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87" name="ZoneTexte 64">
            <a:extLst>
              <a:ext uri="{FF2B5EF4-FFF2-40B4-BE49-F238E27FC236}">
                <a16:creationId xmlns:a16="http://schemas.microsoft.com/office/drawing/2014/main" id="{E4B354B8-9986-E121-01BD-6807C15B04C7}"/>
              </a:ext>
            </a:extLst>
          </p:cNvPr>
          <p:cNvSpPr txBox="1"/>
          <p:nvPr/>
        </p:nvSpPr>
        <p:spPr>
          <a:xfrm>
            <a:off x="3113840" y="5320439"/>
            <a:ext cx="812340"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chemeClr val="bg1"/>
                </a:solidFill>
                <a:latin typeface="Arial Nova Cond" panose="020B0506020202020204" pitchFamily="34" charset="0"/>
              </a:rPr>
              <a:t>ACCUEIL</a:t>
            </a:r>
          </a:p>
        </p:txBody>
      </p:sp>
      <p:sp>
        <p:nvSpPr>
          <p:cNvPr id="88" name="Rectangle : coins arrondis 87">
            <a:extLst>
              <a:ext uri="{FF2B5EF4-FFF2-40B4-BE49-F238E27FC236}">
                <a16:creationId xmlns:a16="http://schemas.microsoft.com/office/drawing/2014/main" id="{44E2588F-F879-B308-E16E-53F4B54680BD}"/>
              </a:ext>
            </a:extLst>
          </p:cNvPr>
          <p:cNvSpPr/>
          <p:nvPr/>
        </p:nvSpPr>
        <p:spPr>
          <a:xfrm>
            <a:off x="3486035" y="5562856"/>
            <a:ext cx="1023227" cy="385960"/>
          </a:xfrm>
          <a:prstGeom prst="roundRect">
            <a:avLst>
              <a:gd name="adj" fmla="val 10117"/>
            </a:avLst>
          </a:prstGeom>
          <a:solidFill>
            <a:srgbClr val="FFE389"/>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Hall d’accueil</a:t>
            </a:r>
          </a:p>
        </p:txBody>
      </p:sp>
      <p:cxnSp>
        <p:nvCxnSpPr>
          <p:cNvPr id="146" name="Connecteur droit avec flèche 145">
            <a:extLst>
              <a:ext uri="{FF2B5EF4-FFF2-40B4-BE49-F238E27FC236}">
                <a16:creationId xmlns:a16="http://schemas.microsoft.com/office/drawing/2014/main" id="{EB5C7D71-44C1-9299-3106-77A7DF8D0CF1}"/>
              </a:ext>
            </a:extLst>
          </p:cNvPr>
          <p:cNvCxnSpPr>
            <a:cxnSpLocks/>
            <a:endCxn id="88" idx="0"/>
          </p:cNvCxnSpPr>
          <p:nvPr/>
        </p:nvCxnSpPr>
        <p:spPr>
          <a:xfrm flipH="1">
            <a:off x="3997649" y="4889387"/>
            <a:ext cx="3902" cy="673469"/>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106" name="ZoneTexte 64">
            <a:extLst>
              <a:ext uri="{FF2B5EF4-FFF2-40B4-BE49-F238E27FC236}">
                <a16:creationId xmlns:a16="http://schemas.microsoft.com/office/drawing/2014/main" id="{85FAACB7-61A7-839A-57A3-785C0B232E1B}"/>
              </a:ext>
            </a:extLst>
          </p:cNvPr>
          <p:cNvSpPr txBox="1"/>
          <p:nvPr/>
        </p:nvSpPr>
        <p:spPr>
          <a:xfrm>
            <a:off x="4779369" y="5321090"/>
            <a:ext cx="1380799"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chemeClr val="bg1"/>
                </a:solidFill>
                <a:latin typeface="Arial Nova Cond" panose="020B0506020202020204" pitchFamily="34" charset="0"/>
              </a:rPr>
              <a:t>ESPACES DE REUNION</a:t>
            </a:r>
          </a:p>
        </p:txBody>
      </p:sp>
      <p:sp>
        <p:nvSpPr>
          <p:cNvPr id="108" name="Rectangle : coins arrondis 107">
            <a:extLst>
              <a:ext uri="{FF2B5EF4-FFF2-40B4-BE49-F238E27FC236}">
                <a16:creationId xmlns:a16="http://schemas.microsoft.com/office/drawing/2014/main" id="{59B38985-1FE5-F14E-10A7-2A11CA08547F}"/>
              </a:ext>
            </a:extLst>
          </p:cNvPr>
          <p:cNvSpPr/>
          <p:nvPr/>
        </p:nvSpPr>
        <p:spPr>
          <a:xfrm>
            <a:off x="5916705" y="5550562"/>
            <a:ext cx="1023227" cy="385960"/>
          </a:xfrm>
          <a:prstGeom prst="roundRect">
            <a:avLst>
              <a:gd name="adj" fmla="val 10117"/>
            </a:avLst>
          </a:prstGeom>
          <a:solidFill>
            <a:srgbClr val="FFE59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Espaces technologiques</a:t>
            </a:r>
          </a:p>
        </p:txBody>
      </p:sp>
      <p:cxnSp>
        <p:nvCxnSpPr>
          <p:cNvPr id="114" name="Connecteur : en angle 113">
            <a:extLst>
              <a:ext uri="{FF2B5EF4-FFF2-40B4-BE49-F238E27FC236}">
                <a16:creationId xmlns:a16="http://schemas.microsoft.com/office/drawing/2014/main" id="{8FE1058A-D47E-89A1-CC03-37029F98E8AF}"/>
              </a:ext>
            </a:extLst>
          </p:cNvPr>
          <p:cNvCxnSpPr>
            <a:cxnSpLocks/>
            <a:stCxn id="64" idx="2"/>
            <a:endCxn id="138" idx="3"/>
          </p:cNvCxnSpPr>
          <p:nvPr/>
        </p:nvCxnSpPr>
        <p:spPr>
          <a:xfrm rot="5400000">
            <a:off x="6624800" y="4998633"/>
            <a:ext cx="1082717" cy="270479"/>
          </a:xfrm>
          <a:prstGeom prst="bentConnector2">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ZoneTexte 64">
            <a:extLst>
              <a:ext uri="{FF2B5EF4-FFF2-40B4-BE49-F238E27FC236}">
                <a16:creationId xmlns:a16="http://schemas.microsoft.com/office/drawing/2014/main" id="{70529FC1-080A-A259-3DEA-9455EADAF411}"/>
              </a:ext>
            </a:extLst>
          </p:cNvPr>
          <p:cNvSpPr txBox="1"/>
          <p:nvPr/>
        </p:nvSpPr>
        <p:spPr>
          <a:xfrm>
            <a:off x="3017371" y="1480504"/>
            <a:ext cx="2775935"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chemeClr val="bg1"/>
                </a:solidFill>
                <a:latin typeface="Arial Nova Cond" panose="020B0506020202020204" pitchFamily="34" charset="0"/>
              </a:rPr>
              <a:t>(Hypothèse de répartition à valider avec la CCI)</a:t>
            </a:r>
          </a:p>
        </p:txBody>
      </p:sp>
    </p:spTree>
    <p:extLst>
      <p:ext uri="{BB962C8B-B14F-4D97-AF65-F5344CB8AC3E}">
        <p14:creationId xmlns:p14="http://schemas.microsoft.com/office/powerpoint/2010/main" val="25594535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CF45A-1352-F9CA-FED0-AEF863AD22FE}"/>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B946C0A-0381-BCC0-E4A2-BD4D41D92BD4}"/>
              </a:ext>
            </a:extLst>
          </p:cNvPr>
          <p:cNvSpPr>
            <a:spLocks noGrp="1"/>
          </p:cNvSpPr>
          <p:nvPr>
            <p:ph type="sldNum" sz="quarter" idx="12"/>
          </p:nvPr>
        </p:nvSpPr>
        <p:spPr/>
        <p:txBody>
          <a:bodyPr/>
          <a:lstStyle/>
          <a:p>
            <a:fld id="{C83083A5-E7E5-1A42-9F33-431CAC519282}" type="slidenum">
              <a:rPr lang="fr-FR" smtClean="0"/>
              <a:pPr/>
              <a:t>32</a:t>
            </a:fld>
            <a:endParaRPr lang="fr-FR" dirty="0"/>
          </a:p>
        </p:txBody>
      </p:sp>
      <p:cxnSp>
        <p:nvCxnSpPr>
          <p:cNvPr id="8" name="Connecteur droit 7">
            <a:extLst>
              <a:ext uri="{FF2B5EF4-FFF2-40B4-BE49-F238E27FC236}">
                <a16:creationId xmlns:a16="http://schemas.microsoft.com/office/drawing/2014/main" id="{D5850469-E768-1109-E116-525CF1F080A5}"/>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1AADECEE-931B-F0A9-4446-22BAE807EAC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D63BF41F-A246-AB92-1B6D-141A58279D5A}"/>
              </a:ext>
            </a:extLst>
          </p:cNvPr>
          <p:cNvSpPr txBox="1"/>
          <p:nvPr/>
        </p:nvSpPr>
        <p:spPr>
          <a:xfrm>
            <a:off x="264987" y="1055078"/>
            <a:ext cx="11585195" cy="5711321"/>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sz="1200" dirty="0">
                <a:latin typeface="Arial" panose="020B0604020202020204" pitchFamily="34" charset="0"/>
                <a:cs typeface="Arial" panose="020B0604020202020204" pitchFamily="34" charset="0"/>
              </a:rPr>
              <a:t>Les espaces de </a:t>
            </a:r>
            <a:r>
              <a:rPr lang="fr-FR" dirty="0">
                <a:latin typeface="Arial" panose="020B0604020202020204" pitchFamily="34" charset="0"/>
                <a:cs typeface="Arial" panose="020B0604020202020204" pitchFamily="34" charset="0"/>
              </a:rPr>
              <a:t>travail CCI </a:t>
            </a:r>
            <a:r>
              <a:rPr lang="fr-FR" sz="1200" dirty="0">
                <a:latin typeface="Arial" panose="020B0604020202020204" pitchFamily="34" charset="0"/>
                <a:cs typeface="Arial" panose="020B0604020202020204" pitchFamily="34" charset="0"/>
              </a:rPr>
              <a:t>s’adressent uniquement aux collaborateurs de </a:t>
            </a:r>
            <a:r>
              <a:rPr lang="fr-FR" dirty="0">
                <a:latin typeface="Arial" panose="020B0604020202020204" pitchFamily="34" charset="0"/>
                <a:cs typeface="Arial" panose="020B0604020202020204" pitchFamily="34" charset="0"/>
              </a:rPr>
              <a:t>la CCI.</a:t>
            </a:r>
          </a:p>
          <a:p>
            <a:pPr>
              <a:defRPr/>
            </a:pPr>
            <a:r>
              <a:rPr lang="fr-FR" sz="1200" dirty="0">
                <a:latin typeface="Arial" panose="020B0604020202020204" pitchFamily="34" charset="0"/>
                <a:cs typeface="Arial" panose="020B0604020202020204" pitchFamily="34" charset="0"/>
              </a:rPr>
              <a:t>Implantés dans l’aile A et le corps central, </a:t>
            </a:r>
            <a:r>
              <a:rPr lang="fr-FR" dirty="0">
                <a:latin typeface="Arial" panose="020B0604020202020204" pitchFamily="34" charset="0"/>
                <a:cs typeface="Arial" panose="020B0604020202020204" pitchFamily="34" charset="0"/>
              </a:rPr>
              <a:t>i</a:t>
            </a:r>
            <a:r>
              <a:rPr lang="fr-FR" sz="1200" dirty="0">
                <a:latin typeface="Arial" panose="020B0604020202020204" pitchFamily="34" charset="0"/>
                <a:cs typeface="Arial" panose="020B0604020202020204" pitchFamily="34" charset="0"/>
              </a:rPr>
              <a:t>ls seront répartis entre  R+1 et R+2.</a:t>
            </a:r>
          </a:p>
          <a:p>
            <a:pPr>
              <a:defRPr/>
            </a:pP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5 typologies principales de bureaux sont présentes dans les espaces de travail : </a:t>
            </a:r>
          </a:p>
          <a:p>
            <a:pPr marL="171450" indent="-171450">
              <a:buFontTx/>
              <a:buChar char="-"/>
              <a:defRPr/>
            </a:pPr>
            <a:r>
              <a:rPr lang="fr-FR" sz="1200" b="1" dirty="0">
                <a:latin typeface="Arial" panose="020B0604020202020204" pitchFamily="34" charset="0"/>
                <a:cs typeface="Arial" panose="020B0604020202020204" pitchFamily="34" charset="0"/>
              </a:rPr>
              <a:t>Bureau individuel fermé </a:t>
            </a:r>
            <a:r>
              <a:rPr lang="fr-FR" sz="1200" dirty="0">
                <a:latin typeface="Arial" panose="020B0604020202020204" pitchFamily="34" charset="0"/>
                <a:cs typeface="Arial" panose="020B0604020202020204" pitchFamily="34" charset="0"/>
              </a:rPr>
              <a:t>(bureau DG et bureau Président) : Ce seront des espaces attitrés et représentatifs, aménagés avec un mobilier imposant reflétant leur rôle stratégique au sein de la CCI. Chaque bureau sera conçu pour accueillir des visiteurs, avec un espace de réception comprenant une table et des chaises, offrant ainsi un cadre propice aux réunions confidentielles et aux échanges formels. L’aménagement de ces bureaux visera à équilibrer fonctionnalité et représentation, en créant un environnement de travail confortable et prestigieux. </a:t>
            </a:r>
          </a:p>
          <a:p>
            <a:pPr>
              <a:defRPr/>
            </a:pPr>
            <a:endParaRPr lang="fr-FR" sz="1200" dirty="0">
              <a:latin typeface="Arial" panose="020B0604020202020204" pitchFamily="34" charset="0"/>
              <a:cs typeface="Arial" panose="020B0604020202020204" pitchFamily="34" charset="0"/>
            </a:endParaRPr>
          </a:p>
          <a:p>
            <a:pPr marL="171450" indent="-171450">
              <a:buFontTx/>
              <a:buChar char="-"/>
              <a:defRPr/>
            </a:pPr>
            <a:r>
              <a:rPr lang="fr-FR" b="1" dirty="0">
                <a:latin typeface="Arial" panose="020B0604020202020204" pitchFamily="34" charset="0"/>
                <a:cs typeface="Arial" panose="020B0604020202020204" pitchFamily="34" charset="0"/>
              </a:rPr>
              <a:t>Bureau individuel fermé RH </a:t>
            </a:r>
            <a:r>
              <a:rPr lang="fr-FR" dirty="0">
                <a:latin typeface="Arial" panose="020B0604020202020204" pitchFamily="34" charset="0"/>
                <a:cs typeface="Arial" panose="020B0604020202020204" pitchFamily="34" charset="0"/>
              </a:rPr>
              <a:t>(Bureau RH) : Il sera conçu pour répondre à des exigences de confidentialité absolue. L’aménagement garantira la discrétion nécessaire pour des échanges sensibles, avec une isolation acoustique optimale permettant de préserver la confidentialité des discussions. Le bureau sera positionné hors des regards directs, assurant ainsi que les collaborateurs puissent y accéder en toute discrétion et sécurité, tout en maintenant un lien fonctionnel avec les autres services.</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b="1" dirty="0">
                <a:latin typeface="Arial" panose="020B0604020202020204" pitchFamily="34" charset="0"/>
                <a:cs typeface="Arial" panose="020B0604020202020204" pitchFamily="34" charset="0"/>
              </a:rPr>
              <a:t>Bureau à la journée </a:t>
            </a:r>
            <a:r>
              <a:rPr lang="fr-FR" dirty="0">
                <a:latin typeface="Arial" panose="020B0604020202020204" pitchFamily="34" charset="0"/>
                <a:cs typeface="Arial" panose="020B0604020202020204" pitchFamily="34" charset="0"/>
              </a:rPr>
              <a:t>(bureaux DGA et bureau SG) : Attitrés et clairement identifiés, ces bureaux individuels fermés seront aménagés pour offrir un cadre de travail confortable et représentatif, avec des équipements adaptés aux responsabilités de ces fonctions. En plus de leur usage principal, ces bureaux pourront être mis à disposition des autres utilisateurs lorsque le DGA ou le SG sont absents, garantissant ainsi une utilisation optimale des espaces.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sz="1200" b="1" dirty="0">
                <a:latin typeface="Arial" panose="020B0604020202020204" pitchFamily="34" charset="0"/>
                <a:cs typeface="Arial" panose="020B0604020202020204" pitchFamily="34" charset="0"/>
              </a:rPr>
              <a:t>Bureau attribué </a:t>
            </a:r>
            <a:r>
              <a:rPr lang="fr-FR" sz="1200" dirty="0">
                <a:latin typeface="Arial" panose="020B0604020202020204" pitchFamily="34" charset="0"/>
                <a:cs typeface="Arial" panose="020B0604020202020204" pitchFamily="34" charset="0"/>
              </a:rPr>
              <a:t>(bureau Directeur juridique et bureau Directeur commercial) : Ils seront intégrés au sein des bureaux partagés, tout en étant clairement différenciés par leur aménagement. Bien que non cloisonnés, ces bureaux bénéficieront d’un mobilier spécifique et d’un espace distinct, tel qu’une alcôve, afin de créer un environnement de travail personnalisé et adapté à leurs fonctions. Cette configuration permettra de maintenir une proximité avec les équipes, tout en offrant aux directeurs un espace de travail dédié et reconnaissable.</a:t>
            </a:r>
          </a:p>
          <a:p>
            <a:pPr marL="171450" indent="-171450">
              <a:buFontTx/>
              <a:buChar char="-"/>
              <a:defRPr/>
            </a:pPr>
            <a:endParaRPr lang="fr-FR" sz="1200" dirty="0">
              <a:latin typeface="Arial" panose="020B0604020202020204" pitchFamily="34" charset="0"/>
              <a:cs typeface="Arial" panose="020B0604020202020204" pitchFamily="34" charset="0"/>
            </a:endParaRPr>
          </a:p>
          <a:p>
            <a:pPr marL="171450" indent="-171450">
              <a:buFontTx/>
              <a:buChar char="-"/>
              <a:defRPr/>
            </a:pPr>
            <a:r>
              <a:rPr lang="fr-FR" b="1" dirty="0">
                <a:latin typeface="Arial" panose="020B0604020202020204" pitchFamily="34" charset="0"/>
                <a:cs typeface="Arial" panose="020B0604020202020204" pitchFamily="34" charset="0"/>
              </a:rPr>
              <a:t>Bureau partagé </a:t>
            </a:r>
            <a:r>
              <a:rPr lang="fr-FR" dirty="0">
                <a:latin typeface="Arial" panose="020B0604020202020204" pitchFamily="34" charset="0"/>
                <a:cs typeface="Arial" panose="020B0604020202020204" pitchFamily="34" charset="0"/>
              </a:rPr>
              <a:t>: Les postes de travail dans les bureaux partagés seront destinés aux collaborateurs. Ils seront non attitrés et non cloisonnés, favorisant ainsi une utilisation flexible et collaborative de l’espace. Ces postes offriront un environnement ouvert, permettant une circulation fluide des idées, tout en maintenant un niveau de confort adapté à un usage quotidien. Les bureaux partagés de plusieurs services pourront être réunis en un seul local ouvert selon les proximités fonctionnelles à privilégier. Le mobilier répondra aux besoins fonctionnels des collaborateurs, favorisant un environnement de travail dynamique et polyvalent.</a:t>
            </a:r>
            <a:endParaRPr lang="fr-FR" sz="1200" dirty="0">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Il est souhaité de regrouper les postes de bureaux partagés de plusieurs services au sein d’un même open-space, en respectant les proximités fonctionnelles souhaitées. Ce regroupement permettra d'éviter les bureaux partagés isolés, de favoriser la synergie entre les équipes et d’absorber les éventuels pics de présence d’un service. Les regroupements déjà identifiés sont les suivants :</a:t>
            </a:r>
          </a:p>
          <a:p>
            <a:pPr marL="171450" indent="-171450">
              <a:buFontTx/>
              <a:buChar char="-"/>
              <a:defRPr/>
            </a:pPr>
            <a:r>
              <a:rPr lang="fr-FR" sz="1200" dirty="0">
                <a:latin typeface="Arial" panose="020B0604020202020204" pitchFamily="34" charset="0"/>
                <a:cs typeface="Arial" panose="020B0604020202020204" pitchFamily="34" charset="0"/>
              </a:rPr>
              <a:t>Services Hospitalité, Immobilier, Hygiène sécurité et environnement (HSE)</a:t>
            </a:r>
          </a:p>
          <a:p>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Les autres typologies d’espaces au sein des espaces de travail de la CCI sont : </a:t>
            </a:r>
          </a:p>
          <a:p>
            <a:pPr marL="171450" indent="-171450">
              <a:buFontTx/>
              <a:buChar cha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réserves</a:t>
            </a:r>
            <a:r>
              <a:rPr lang="fr-FR" dirty="0">
                <a:latin typeface="Arial" panose="020B0604020202020204" pitchFamily="34" charset="0"/>
                <a:cs typeface="Arial" panose="020B0604020202020204" pitchFamily="34" charset="0"/>
              </a:rPr>
              <a:t> et espaces de stockages divers. </a:t>
            </a:r>
          </a:p>
          <a:p>
            <a:pPr marL="171450" indent="-171450">
              <a:buFontTx/>
              <a:buChar char="-"/>
            </a:pPr>
            <a:r>
              <a:rPr lang="fr-FR" dirty="0">
                <a:latin typeface="Arial" panose="020B0604020202020204" pitchFamily="34" charset="0"/>
                <a:cs typeface="Arial" panose="020B0604020202020204" pitchFamily="34" charset="0"/>
              </a:rPr>
              <a:t>Un </a:t>
            </a:r>
            <a:r>
              <a:rPr lang="fr-FR" b="1" dirty="0">
                <a:latin typeface="Arial" panose="020B0604020202020204" pitchFamily="34" charset="0"/>
                <a:cs typeface="Arial" panose="020B0604020202020204" pitchFamily="34" charset="0"/>
              </a:rPr>
              <a:t>atelier</a:t>
            </a:r>
            <a:r>
              <a:rPr lang="fr-FR" dirty="0">
                <a:latin typeface="Arial" panose="020B0604020202020204" pitchFamily="34" charset="0"/>
                <a:cs typeface="Arial" panose="020B0604020202020204" pitchFamily="34" charset="0"/>
              </a:rPr>
              <a:t> partagé hospitalité et immobilier.</a:t>
            </a:r>
          </a:p>
          <a:p>
            <a:pPr marL="171450" indent="-171450">
              <a:buFontTx/>
              <a:buChar char="-"/>
            </a:pPr>
            <a:r>
              <a:rPr lang="fr-FR" dirty="0">
                <a:latin typeface="Arial" panose="020B0604020202020204" pitchFamily="34" charset="0"/>
                <a:cs typeface="Arial" panose="020B0604020202020204" pitchFamily="34" charset="0"/>
              </a:rPr>
              <a:t>Le </a:t>
            </a:r>
            <a:r>
              <a:rPr lang="fr-FR" b="1" dirty="0">
                <a:latin typeface="Arial" panose="020B0604020202020204" pitchFamily="34" charset="0"/>
                <a:cs typeface="Arial" panose="020B0604020202020204" pitchFamily="34" charset="0"/>
              </a:rPr>
              <a:t>laboratoire</a:t>
            </a:r>
            <a:r>
              <a:rPr lang="fr-FR" dirty="0">
                <a:latin typeface="Arial" panose="020B0604020202020204" pitchFamily="34" charset="0"/>
                <a:cs typeface="Arial" panose="020B0604020202020204" pitchFamily="34" charset="0"/>
              </a:rPr>
              <a:t> de langues.</a:t>
            </a:r>
          </a:p>
          <a:p>
            <a:pPr marL="171450" indent="-171450">
              <a:buFontTx/>
              <a:buChar char="-"/>
            </a:pPr>
            <a:r>
              <a:rPr lang="fr-FR" dirty="0">
                <a:latin typeface="Arial" panose="020B0604020202020204" pitchFamily="34" charset="0"/>
                <a:cs typeface="Arial" panose="020B0604020202020204" pitchFamily="34" charset="0"/>
              </a:rPr>
              <a:t>L’</a:t>
            </a:r>
            <a:r>
              <a:rPr lang="fr-FR" b="1" dirty="0">
                <a:latin typeface="Arial" panose="020B0604020202020204" pitchFamily="34" charset="0"/>
                <a:cs typeface="Arial" panose="020B0604020202020204" pitchFamily="34" charset="0"/>
              </a:rPr>
              <a:t>espace de cotravail / postes de passage</a:t>
            </a:r>
            <a:r>
              <a:rPr lang="fr-FR" dirty="0">
                <a:latin typeface="Arial" panose="020B0604020202020204" pitchFamily="34" charset="0"/>
                <a:cs typeface="Arial" panose="020B0604020202020204" pitchFamily="34" charset="0"/>
              </a:rPr>
              <a:t>. </a:t>
            </a:r>
          </a:p>
          <a:p>
            <a:r>
              <a:rPr lang="fr-FR" dirty="0">
                <a:latin typeface="Arial" panose="020B0604020202020204" pitchFamily="34" charset="0"/>
                <a:cs typeface="Arial" panose="020B0604020202020204" pitchFamily="34" charset="0"/>
              </a:rPr>
              <a:t>Ces espaces sont décrits au sein des directions et services correspondants dans les slides suivantes. </a:t>
            </a:r>
          </a:p>
        </p:txBody>
      </p:sp>
      <p:sp>
        <p:nvSpPr>
          <p:cNvPr id="5" name="ZoneTexte 4">
            <a:extLst>
              <a:ext uri="{FF2B5EF4-FFF2-40B4-BE49-F238E27FC236}">
                <a16:creationId xmlns:a16="http://schemas.microsoft.com/office/drawing/2014/main" id="{817D051F-2634-63B1-299F-F2C7B629CB94}"/>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(1/4)</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44E2CA22-A1BC-B496-B5BA-F4F6D41EEFBB}"/>
              </a:ext>
            </a:extLst>
          </p:cNvPr>
          <p:cNvSpPr txBox="1"/>
          <p:nvPr/>
        </p:nvSpPr>
        <p:spPr>
          <a:xfrm>
            <a:off x="268448" y="128797"/>
            <a:ext cx="11180602"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DE TRAVAIL CCI</a:t>
            </a:r>
          </a:p>
        </p:txBody>
      </p:sp>
    </p:spTree>
    <p:extLst>
      <p:ext uri="{BB962C8B-B14F-4D97-AF65-F5344CB8AC3E}">
        <p14:creationId xmlns:p14="http://schemas.microsoft.com/office/powerpoint/2010/main" val="36961726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E016A0-6148-B539-7D34-BD1F8E5F26AA}"/>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33ACA13-BAA2-F9DD-09FF-ED51B09656DA}"/>
              </a:ext>
            </a:extLst>
          </p:cNvPr>
          <p:cNvSpPr>
            <a:spLocks noGrp="1"/>
          </p:cNvSpPr>
          <p:nvPr>
            <p:ph type="sldNum" sz="quarter" idx="12"/>
          </p:nvPr>
        </p:nvSpPr>
        <p:spPr>
          <a:xfrm>
            <a:off x="11534016" y="6498431"/>
            <a:ext cx="639256" cy="365125"/>
          </a:xfrm>
        </p:spPr>
        <p:txBody>
          <a:bodyPr/>
          <a:lstStyle/>
          <a:p>
            <a:fld id="{C83083A5-E7E5-1A42-9F33-431CAC519282}" type="slidenum">
              <a:rPr lang="fr-FR" smtClean="0"/>
              <a:pPr/>
              <a:t>33</a:t>
            </a:fld>
            <a:endParaRPr lang="fr-FR" dirty="0"/>
          </a:p>
        </p:txBody>
      </p:sp>
      <p:cxnSp>
        <p:nvCxnSpPr>
          <p:cNvPr id="8" name="Connecteur droit 7">
            <a:extLst>
              <a:ext uri="{FF2B5EF4-FFF2-40B4-BE49-F238E27FC236}">
                <a16:creationId xmlns:a16="http://schemas.microsoft.com/office/drawing/2014/main" id="{000B87F5-B0C3-DC22-2970-A88D00C50E5C}"/>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84FF4C01-0931-FA52-E8A9-6B48376E70ED}"/>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5" name="ZoneTexte 4">
            <a:extLst>
              <a:ext uri="{FF2B5EF4-FFF2-40B4-BE49-F238E27FC236}">
                <a16:creationId xmlns:a16="http://schemas.microsoft.com/office/drawing/2014/main" id="{C0798138-74AC-250F-3175-8C0D6A819354}"/>
              </a:ext>
            </a:extLst>
          </p:cNvPr>
          <p:cNvSpPr txBox="1"/>
          <p:nvPr/>
        </p:nvSpPr>
        <p:spPr>
          <a:xfrm>
            <a:off x="268447" y="799216"/>
            <a:ext cx="6856253"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(2/4) – Organigramme des services de la CCI</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CDD083F4-C14E-ADA0-4CAB-16693CE33879}"/>
              </a:ext>
            </a:extLst>
          </p:cNvPr>
          <p:cNvSpPr txBox="1"/>
          <p:nvPr/>
        </p:nvSpPr>
        <p:spPr>
          <a:xfrm>
            <a:off x="268448" y="128797"/>
            <a:ext cx="11180602"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DE TRAVAIL CCI</a:t>
            </a:r>
          </a:p>
        </p:txBody>
      </p:sp>
      <p:sp>
        <p:nvSpPr>
          <p:cNvPr id="6" name="Rectangle : coins arrondis 5">
            <a:extLst>
              <a:ext uri="{FF2B5EF4-FFF2-40B4-BE49-F238E27FC236}">
                <a16:creationId xmlns:a16="http://schemas.microsoft.com/office/drawing/2014/main" id="{C3043D6B-A536-4B37-5557-813702852036}"/>
              </a:ext>
            </a:extLst>
          </p:cNvPr>
          <p:cNvSpPr/>
          <p:nvPr/>
        </p:nvSpPr>
        <p:spPr>
          <a:xfrm>
            <a:off x="685234" y="1202277"/>
            <a:ext cx="10555539" cy="359433"/>
          </a:xfrm>
          <a:prstGeom prst="roundRect">
            <a:avLst/>
          </a:prstGeom>
          <a:solidFill>
            <a:srgbClr val="7EA1D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solidFill>
                  <a:schemeClr val="bg1"/>
                </a:solidFill>
                <a:latin typeface="Abadi" panose="020B0604020104020204" pitchFamily="34" charset="0"/>
              </a:rPr>
              <a:t>Direction Générale</a:t>
            </a:r>
          </a:p>
        </p:txBody>
      </p:sp>
      <p:sp>
        <p:nvSpPr>
          <p:cNvPr id="9" name="Rectangle 8">
            <a:extLst>
              <a:ext uri="{FF2B5EF4-FFF2-40B4-BE49-F238E27FC236}">
                <a16:creationId xmlns:a16="http://schemas.microsoft.com/office/drawing/2014/main" id="{5779C0BD-9BEF-5262-7D67-246DA15E5416}"/>
              </a:ext>
            </a:extLst>
          </p:cNvPr>
          <p:cNvSpPr/>
          <p:nvPr/>
        </p:nvSpPr>
        <p:spPr>
          <a:xfrm>
            <a:off x="685235" y="2141610"/>
            <a:ext cx="3347049" cy="362660"/>
          </a:xfrm>
          <a:prstGeom prst="rect">
            <a:avLst/>
          </a:prstGeom>
          <a:solidFill>
            <a:srgbClr val="B0D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solidFill>
                <a:latin typeface="Abadi" panose="020B0604020104020204" pitchFamily="34" charset="0"/>
              </a:rPr>
              <a:t>Direction du développement commercial</a:t>
            </a:r>
          </a:p>
        </p:txBody>
      </p:sp>
      <p:sp>
        <p:nvSpPr>
          <p:cNvPr id="10" name="Rectangle 9">
            <a:extLst>
              <a:ext uri="{FF2B5EF4-FFF2-40B4-BE49-F238E27FC236}">
                <a16:creationId xmlns:a16="http://schemas.microsoft.com/office/drawing/2014/main" id="{C29FCEB6-F162-3014-447A-36DDDC2FDB3C}"/>
              </a:ext>
            </a:extLst>
          </p:cNvPr>
          <p:cNvSpPr/>
          <p:nvPr/>
        </p:nvSpPr>
        <p:spPr>
          <a:xfrm>
            <a:off x="4293309" y="2146158"/>
            <a:ext cx="3347049" cy="359434"/>
          </a:xfrm>
          <a:prstGeom prst="rect">
            <a:avLst/>
          </a:prstGeom>
          <a:solidFill>
            <a:srgbClr val="C59E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lumMod val="65000"/>
                    <a:lumOff val="35000"/>
                  </a:schemeClr>
                </a:solidFill>
                <a:latin typeface="Abadi" panose="020B0604020104020204" pitchFamily="34" charset="0"/>
              </a:rPr>
              <a:t>Direction Appui Entreprises &amp; Territoires</a:t>
            </a:r>
          </a:p>
        </p:txBody>
      </p:sp>
      <p:sp>
        <p:nvSpPr>
          <p:cNvPr id="11" name="Rectangle 10">
            <a:extLst>
              <a:ext uri="{FF2B5EF4-FFF2-40B4-BE49-F238E27FC236}">
                <a16:creationId xmlns:a16="http://schemas.microsoft.com/office/drawing/2014/main" id="{A7DF4F30-7217-FD6A-4F31-DC651E104BAB}"/>
              </a:ext>
            </a:extLst>
          </p:cNvPr>
          <p:cNvSpPr/>
          <p:nvPr/>
        </p:nvSpPr>
        <p:spPr>
          <a:xfrm>
            <a:off x="7893724" y="2146159"/>
            <a:ext cx="3347049" cy="359433"/>
          </a:xfrm>
          <a:prstGeom prst="rect">
            <a:avLst/>
          </a:prstGeom>
          <a:solidFill>
            <a:srgbClr val="F99D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lumMod val="65000"/>
                    <a:lumOff val="35000"/>
                  </a:schemeClr>
                </a:solidFill>
                <a:latin typeface="Abadi" panose="020B0604020104020204" pitchFamily="34" charset="0"/>
              </a:rPr>
              <a:t>Direction juridique et conformité</a:t>
            </a:r>
          </a:p>
        </p:txBody>
      </p:sp>
      <p:sp>
        <p:nvSpPr>
          <p:cNvPr id="12" name="Rectangle 11">
            <a:extLst>
              <a:ext uri="{FF2B5EF4-FFF2-40B4-BE49-F238E27FC236}">
                <a16:creationId xmlns:a16="http://schemas.microsoft.com/office/drawing/2014/main" id="{EF113CAF-EEE5-D1CC-5AB1-790312664F49}"/>
              </a:ext>
            </a:extLst>
          </p:cNvPr>
          <p:cNvSpPr/>
          <p:nvPr/>
        </p:nvSpPr>
        <p:spPr>
          <a:xfrm>
            <a:off x="690296" y="2493213"/>
            <a:ext cx="3347049" cy="689368"/>
          </a:xfrm>
          <a:prstGeom prst="rect">
            <a:avLst/>
          </a:prstGeom>
          <a:solidFill>
            <a:srgbClr val="D2E7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lumMod val="65000"/>
                    <a:lumOff val="35000"/>
                  </a:schemeClr>
                </a:solidFill>
                <a:latin typeface="Abadi" panose="020B0604020104020204" pitchFamily="34" charset="0"/>
              </a:rPr>
              <a:t>Marketing direct – commercial</a:t>
            </a:r>
          </a:p>
          <a:p>
            <a:pPr algn="ctr"/>
            <a:r>
              <a:rPr lang="fr-FR" sz="1200" dirty="0">
                <a:solidFill>
                  <a:schemeClr val="tx1">
                    <a:lumMod val="65000"/>
                    <a:lumOff val="35000"/>
                  </a:schemeClr>
                </a:solidFill>
                <a:latin typeface="Abadi" panose="020B0604020104020204" pitchFamily="34" charset="0"/>
              </a:rPr>
              <a:t>Point alternance</a:t>
            </a:r>
          </a:p>
        </p:txBody>
      </p:sp>
      <p:sp>
        <p:nvSpPr>
          <p:cNvPr id="13" name="Rectangle 12">
            <a:extLst>
              <a:ext uri="{FF2B5EF4-FFF2-40B4-BE49-F238E27FC236}">
                <a16:creationId xmlns:a16="http://schemas.microsoft.com/office/drawing/2014/main" id="{790EBEFD-060B-36DC-2AB7-CED016B0C8C0}"/>
              </a:ext>
            </a:extLst>
          </p:cNvPr>
          <p:cNvSpPr/>
          <p:nvPr/>
        </p:nvSpPr>
        <p:spPr>
          <a:xfrm>
            <a:off x="685235" y="1678856"/>
            <a:ext cx="3347049" cy="355755"/>
          </a:xfrm>
          <a:prstGeom prst="rect">
            <a:avLst/>
          </a:prstGeom>
          <a:solidFill>
            <a:srgbClr val="9CC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bg1"/>
                </a:solidFill>
                <a:latin typeface="Abadi" panose="020B0604020104020204" pitchFamily="34" charset="0"/>
              </a:rPr>
              <a:t>Commercial</a:t>
            </a:r>
          </a:p>
        </p:txBody>
      </p:sp>
      <p:sp>
        <p:nvSpPr>
          <p:cNvPr id="14" name="Rectangle 13">
            <a:extLst>
              <a:ext uri="{FF2B5EF4-FFF2-40B4-BE49-F238E27FC236}">
                <a16:creationId xmlns:a16="http://schemas.microsoft.com/office/drawing/2014/main" id="{D16B7456-296C-D919-C976-9414AF3247C6}"/>
              </a:ext>
            </a:extLst>
          </p:cNvPr>
          <p:cNvSpPr/>
          <p:nvPr/>
        </p:nvSpPr>
        <p:spPr>
          <a:xfrm>
            <a:off x="4293309" y="1674220"/>
            <a:ext cx="3347049" cy="359433"/>
          </a:xfrm>
          <a:prstGeom prst="rect">
            <a:avLst/>
          </a:prstGeom>
          <a:solidFill>
            <a:srgbClr val="AA71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bg1"/>
                </a:solidFill>
                <a:latin typeface="Abadi" panose="020B0604020104020204" pitchFamily="34" charset="0"/>
              </a:rPr>
              <a:t>Opérationnel</a:t>
            </a:r>
          </a:p>
        </p:txBody>
      </p:sp>
      <p:sp>
        <p:nvSpPr>
          <p:cNvPr id="15" name="Rectangle 14">
            <a:extLst>
              <a:ext uri="{FF2B5EF4-FFF2-40B4-BE49-F238E27FC236}">
                <a16:creationId xmlns:a16="http://schemas.microsoft.com/office/drawing/2014/main" id="{8DE70353-09A1-9D36-50AB-BE4E69554DDA}"/>
              </a:ext>
            </a:extLst>
          </p:cNvPr>
          <p:cNvSpPr/>
          <p:nvPr/>
        </p:nvSpPr>
        <p:spPr>
          <a:xfrm>
            <a:off x="7893724" y="1674218"/>
            <a:ext cx="3347049" cy="359433"/>
          </a:xfrm>
          <a:prstGeom prst="rect">
            <a:avLst/>
          </a:prstGeom>
          <a:solidFill>
            <a:srgbClr val="F87C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solidFill>
                  <a:schemeClr val="bg1"/>
                </a:solidFill>
                <a:latin typeface="Abadi" panose="020B0604020104020204" pitchFamily="34" charset="0"/>
              </a:rPr>
              <a:t>Support</a:t>
            </a:r>
          </a:p>
        </p:txBody>
      </p:sp>
      <p:sp>
        <p:nvSpPr>
          <p:cNvPr id="16" name="Rectangle 15">
            <a:extLst>
              <a:ext uri="{FF2B5EF4-FFF2-40B4-BE49-F238E27FC236}">
                <a16:creationId xmlns:a16="http://schemas.microsoft.com/office/drawing/2014/main" id="{68C68329-15ED-5351-95A3-D0ADAE2C8D66}"/>
              </a:ext>
            </a:extLst>
          </p:cNvPr>
          <p:cNvSpPr/>
          <p:nvPr/>
        </p:nvSpPr>
        <p:spPr>
          <a:xfrm>
            <a:off x="7893724" y="2631053"/>
            <a:ext cx="3347049" cy="335794"/>
          </a:xfrm>
          <a:prstGeom prst="rect">
            <a:avLst/>
          </a:prstGeom>
          <a:solidFill>
            <a:srgbClr val="F99D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lumMod val="65000"/>
                    <a:lumOff val="35000"/>
                  </a:schemeClr>
                </a:solidFill>
                <a:latin typeface="Abadi" panose="020B0604020104020204" pitchFamily="34" charset="0"/>
              </a:rPr>
              <a:t>Service Ressources humaines</a:t>
            </a:r>
          </a:p>
        </p:txBody>
      </p:sp>
      <p:sp>
        <p:nvSpPr>
          <p:cNvPr id="17" name="Rectangle 16">
            <a:extLst>
              <a:ext uri="{FF2B5EF4-FFF2-40B4-BE49-F238E27FC236}">
                <a16:creationId xmlns:a16="http://schemas.microsoft.com/office/drawing/2014/main" id="{47FC54C1-9796-106A-ED83-714E9694DFE2}"/>
              </a:ext>
            </a:extLst>
          </p:cNvPr>
          <p:cNvSpPr/>
          <p:nvPr/>
        </p:nvSpPr>
        <p:spPr>
          <a:xfrm>
            <a:off x="7893724" y="3092308"/>
            <a:ext cx="3347049" cy="335794"/>
          </a:xfrm>
          <a:prstGeom prst="rect">
            <a:avLst/>
          </a:prstGeom>
          <a:solidFill>
            <a:srgbClr val="F99D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lumMod val="65000"/>
                    <a:lumOff val="35000"/>
                  </a:schemeClr>
                </a:solidFill>
                <a:latin typeface="Abadi" panose="020B0604020104020204" pitchFamily="34" charset="0"/>
              </a:rPr>
              <a:t>Secrétariat General</a:t>
            </a:r>
          </a:p>
        </p:txBody>
      </p:sp>
      <p:sp>
        <p:nvSpPr>
          <p:cNvPr id="18" name="Rectangle 17">
            <a:extLst>
              <a:ext uri="{FF2B5EF4-FFF2-40B4-BE49-F238E27FC236}">
                <a16:creationId xmlns:a16="http://schemas.microsoft.com/office/drawing/2014/main" id="{5D330D87-313D-DBA7-FE1B-55410C937424}"/>
              </a:ext>
            </a:extLst>
          </p:cNvPr>
          <p:cNvSpPr/>
          <p:nvPr/>
        </p:nvSpPr>
        <p:spPr>
          <a:xfrm>
            <a:off x="7893724" y="3417610"/>
            <a:ext cx="3347049" cy="1689744"/>
          </a:xfrm>
          <a:prstGeom prst="rect">
            <a:avLst/>
          </a:prstGeom>
          <a:solidFill>
            <a:srgbClr val="FBB7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lumMod val="65000"/>
                    <a:lumOff val="35000"/>
                  </a:schemeClr>
                </a:solidFill>
                <a:latin typeface="Abadi" panose="020B0604020104020204" pitchFamily="34" charset="0"/>
              </a:rPr>
              <a:t>Administration générale et performance</a:t>
            </a:r>
          </a:p>
          <a:p>
            <a:pPr algn="ctr"/>
            <a:r>
              <a:rPr lang="fr-FR" sz="1200" dirty="0">
                <a:solidFill>
                  <a:schemeClr val="tx1">
                    <a:lumMod val="65000"/>
                    <a:lumOff val="35000"/>
                  </a:schemeClr>
                </a:solidFill>
                <a:latin typeface="Abadi" panose="020B0604020104020204" pitchFamily="34" charset="0"/>
              </a:rPr>
              <a:t>Hospitalité</a:t>
            </a:r>
          </a:p>
          <a:p>
            <a:pPr algn="ctr"/>
            <a:r>
              <a:rPr lang="fr-FR" sz="1200" dirty="0">
                <a:solidFill>
                  <a:schemeClr val="tx1">
                    <a:lumMod val="65000"/>
                    <a:lumOff val="35000"/>
                  </a:schemeClr>
                </a:solidFill>
                <a:latin typeface="Abadi" panose="020B0604020104020204" pitchFamily="34" charset="0"/>
              </a:rPr>
              <a:t>Immobilier </a:t>
            </a:r>
          </a:p>
          <a:p>
            <a:pPr algn="ctr"/>
            <a:r>
              <a:rPr lang="fr-FR" sz="1200" dirty="0">
                <a:solidFill>
                  <a:schemeClr val="tx1">
                    <a:lumMod val="65000"/>
                    <a:lumOff val="35000"/>
                  </a:schemeClr>
                </a:solidFill>
                <a:latin typeface="Abadi" panose="020B0604020104020204" pitchFamily="34" charset="0"/>
              </a:rPr>
              <a:t>Hygiène, sécurité et environnement (HSE)</a:t>
            </a:r>
          </a:p>
          <a:p>
            <a:pPr algn="ctr"/>
            <a:r>
              <a:rPr lang="fr-FR" sz="1200" dirty="0">
                <a:solidFill>
                  <a:schemeClr val="tx1">
                    <a:lumMod val="65000"/>
                    <a:lumOff val="35000"/>
                  </a:schemeClr>
                </a:solidFill>
                <a:latin typeface="Abadi" panose="020B0604020104020204" pitchFamily="34" charset="0"/>
              </a:rPr>
              <a:t>Vie institutionnelle</a:t>
            </a:r>
          </a:p>
          <a:p>
            <a:pPr algn="ctr"/>
            <a:r>
              <a:rPr lang="fr-FR" sz="1200" dirty="0">
                <a:solidFill>
                  <a:schemeClr val="tx1">
                    <a:lumMod val="65000"/>
                    <a:lumOff val="35000"/>
                  </a:schemeClr>
                </a:solidFill>
                <a:latin typeface="Abadi" panose="020B0604020104020204" pitchFamily="34" charset="0"/>
              </a:rPr>
              <a:t>Marketing stratégique / Communication digitale</a:t>
            </a:r>
          </a:p>
        </p:txBody>
      </p:sp>
      <p:sp>
        <p:nvSpPr>
          <p:cNvPr id="19" name="Rectangle 18">
            <a:extLst>
              <a:ext uri="{FF2B5EF4-FFF2-40B4-BE49-F238E27FC236}">
                <a16:creationId xmlns:a16="http://schemas.microsoft.com/office/drawing/2014/main" id="{BF5EAE1E-0696-57E3-C4E1-D2D5B6DF74A9}"/>
              </a:ext>
            </a:extLst>
          </p:cNvPr>
          <p:cNvSpPr/>
          <p:nvPr/>
        </p:nvSpPr>
        <p:spPr>
          <a:xfrm>
            <a:off x="4290712" y="4767212"/>
            <a:ext cx="3347049" cy="355015"/>
          </a:xfrm>
          <a:prstGeom prst="rect">
            <a:avLst/>
          </a:prstGeom>
          <a:solidFill>
            <a:srgbClr val="C59E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Abadi" panose="020B0604020104020204" pitchFamily="34" charset="0"/>
              </a:rPr>
              <a:t>Direction Formation Direction UTEC</a:t>
            </a:r>
          </a:p>
        </p:txBody>
      </p:sp>
      <p:sp>
        <p:nvSpPr>
          <p:cNvPr id="20" name="Rectangle 19">
            <a:extLst>
              <a:ext uri="{FF2B5EF4-FFF2-40B4-BE49-F238E27FC236}">
                <a16:creationId xmlns:a16="http://schemas.microsoft.com/office/drawing/2014/main" id="{24E3D2AC-822D-D1B0-DAE5-AE7E271E60B4}"/>
              </a:ext>
            </a:extLst>
          </p:cNvPr>
          <p:cNvSpPr/>
          <p:nvPr/>
        </p:nvSpPr>
        <p:spPr>
          <a:xfrm>
            <a:off x="4288116" y="2504270"/>
            <a:ext cx="3357303" cy="2153311"/>
          </a:xfrm>
          <a:prstGeom prst="rect">
            <a:avLst/>
          </a:prstGeom>
          <a:solidFill>
            <a:srgbClr val="DCC4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lumMod val="65000"/>
                    <a:lumOff val="35000"/>
                  </a:schemeClr>
                </a:solidFill>
                <a:latin typeface="Abadi" panose="020B0604020104020204" pitchFamily="34" charset="0"/>
              </a:rPr>
              <a:t>Stratégie de territoire et transition écologique </a:t>
            </a:r>
          </a:p>
          <a:p>
            <a:pPr algn="ctr"/>
            <a:r>
              <a:rPr lang="fr-FR" sz="1200" dirty="0">
                <a:solidFill>
                  <a:schemeClr val="tx1">
                    <a:lumMod val="65000"/>
                    <a:lumOff val="35000"/>
                  </a:schemeClr>
                </a:solidFill>
                <a:latin typeface="Abadi" panose="020B0604020104020204" pitchFamily="34" charset="0"/>
              </a:rPr>
              <a:t>Données et analyses territoriales</a:t>
            </a:r>
          </a:p>
          <a:p>
            <a:pPr algn="ctr"/>
            <a:r>
              <a:rPr lang="fr-FR" sz="1200" dirty="0">
                <a:solidFill>
                  <a:schemeClr val="tx1">
                    <a:lumMod val="65000"/>
                    <a:lumOff val="35000"/>
                  </a:schemeClr>
                </a:solidFill>
                <a:latin typeface="Abadi" panose="020B0604020104020204" pitchFamily="34" charset="0"/>
              </a:rPr>
              <a:t>Compétitivité et croissance des PME</a:t>
            </a:r>
          </a:p>
          <a:p>
            <a:pPr algn="ctr"/>
            <a:r>
              <a:rPr lang="fr-FR" sz="1200" dirty="0">
                <a:solidFill>
                  <a:schemeClr val="tx1">
                    <a:lumMod val="65000"/>
                    <a:lumOff val="35000"/>
                  </a:schemeClr>
                </a:solidFill>
                <a:latin typeface="Abadi" panose="020B0604020104020204" pitchFamily="34" charset="0"/>
              </a:rPr>
              <a:t>Opérations - entreprises et territoires</a:t>
            </a:r>
          </a:p>
          <a:p>
            <a:pPr algn="ctr"/>
            <a:r>
              <a:rPr lang="fr-FR" sz="1200" dirty="0">
                <a:solidFill>
                  <a:schemeClr val="tx1">
                    <a:lumMod val="65000"/>
                    <a:lumOff val="35000"/>
                  </a:schemeClr>
                </a:solidFill>
                <a:latin typeface="Abadi" panose="020B0604020104020204" pitchFamily="34" charset="0"/>
              </a:rPr>
              <a:t>Formalités et appui juridique</a:t>
            </a:r>
          </a:p>
          <a:p>
            <a:pPr algn="ctr"/>
            <a:r>
              <a:rPr lang="fr-FR" sz="1200" dirty="0">
                <a:solidFill>
                  <a:schemeClr val="tx1">
                    <a:lumMod val="65000"/>
                    <a:lumOff val="35000"/>
                  </a:schemeClr>
                </a:solidFill>
                <a:latin typeface="Abadi" panose="020B0604020104020204" pitchFamily="34" charset="0"/>
              </a:rPr>
              <a:t>Création / développement jeune entreprise</a:t>
            </a:r>
          </a:p>
          <a:p>
            <a:pPr algn="ctr"/>
            <a:r>
              <a:rPr lang="fr-FR" sz="1200" dirty="0">
                <a:solidFill>
                  <a:schemeClr val="tx1">
                    <a:lumMod val="65000"/>
                    <a:lumOff val="35000"/>
                  </a:schemeClr>
                </a:solidFill>
                <a:latin typeface="Abadi" panose="020B0604020104020204" pitchFamily="34" charset="0"/>
              </a:rPr>
              <a:t>Formation continue</a:t>
            </a:r>
          </a:p>
        </p:txBody>
      </p:sp>
      <p:sp>
        <p:nvSpPr>
          <p:cNvPr id="21" name="Rectangle 20">
            <a:extLst>
              <a:ext uri="{FF2B5EF4-FFF2-40B4-BE49-F238E27FC236}">
                <a16:creationId xmlns:a16="http://schemas.microsoft.com/office/drawing/2014/main" id="{4B4FE955-9452-7B5E-1EC4-01A876AB6EBB}"/>
              </a:ext>
            </a:extLst>
          </p:cNvPr>
          <p:cNvSpPr/>
          <p:nvPr/>
        </p:nvSpPr>
        <p:spPr>
          <a:xfrm>
            <a:off x="4290711" y="5122227"/>
            <a:ext cx="3347049" cy="1198697"/>
          </a:xfrm>
          <a:prstGeom prst="rect">
            <a:avLst/>
          </a:prstGeom>
          <a:solidFill>
            <a:srgbClr val="DCC4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latin typeface="Abadi" panose="020B0604020104020204" pitchFamily="34" charset="0"/>
              </a:rPr>
              <a:t>Administration des formations</a:t>
            </a:r>
          </a:p>
          <a:p>
            <a:pPr algn="ctr"/>
            <a:r>
              <a:rPr lang="fr-FR" sz="1200" dirty="0">
                <a:solidFill>
                  <a:schemeClr val="tx1"/>
                </a:solidFill>
                <a:latin typeface="Abadi" panose="020B0604020104020204" pitchFamily="34" charset="0"/>
              </a:rPr>
              <a:t>Pédagogie / Ingénierie / Innovation</a:t>
            </a:r>
          </a:p>
          <a:p>
            <a:pPr algn="ctr"/>
            <a:r>
              <a:rPr lang="fr-FR" sz="1200" dirty="0">
                <a:solidFill>
                  <a:schemeClr val="tx1"/>
                </a:solidFill>
                <a:latin typeface="Abadi" panose="020B0604020104020204" pitchFamily="34" charset="0"/>
              </a:rPr>
              <a:t>Promotion et Relations Entreprises de l’école</a:t>
            </a:r>
          </a:p>
        </p:txBody>
      </p:sp>
      <p:sp>
        <p:nvSpPr>
          <p:cNvPr id="23" name="Rectangle 22">
            <a:extLst>
              <a:ext uri="{FF2B5EF4-FFF2-40B4-BE49-F238E27FC236}">
                <a16:creationId xmlns:a16="http://schemas.microsoft.com/office/drawing/2014/main" id="{94691A9F-DAC4-717D-5852-762E1B94D915}"/>
              </a:ext>
            </a:extLst>
          </p:cNvPr>
          <p:cNvSpPr/>
          <p:nvPr/>
        </p:nvSpPr>
        <p:spPr>
          <a:xfrm>
            <a:off x="8162310" y="3886029"/>
            <a:ext cx="2809875" cy="561975"/>
          </a:xfrm>
          <a:prstGeom prst="rect">
            <a:avLst/>
          </a:prstGeom>
          <a:noFill/>
          <a:ln>
            <a:solidFill>
              <a:srgbClr val="696065"/>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24" name="Rectangle 23">
            <a:extLst>
              <a:ext uri="{FF2B5EF4-FFF2-40B4-BE49-F238E27FC236}">
                <a16:creationId xmlns:a16="http://schemas.microsoft.com/office/drawing/2014/main" id="{5C7C37FC-817A-96B0-D7EF-E97E2CDB369C}"/>
              </a:ext>
            </a:extLst>
          </p:cNvPr>
          <p:cNvSpPr/>
          <p:nvPr/>
        </p:nvSpPr>
        <p:spPr>
          <a:xfrm>
            <a:off x="4170398" y="4731608"/>
            <a:ext cx="3554377" cy="2069242"/>
          </a:xfrm>
          <a:prstGeom prst="rect">
            <a:avLst/>
          </a:prstGeom>
          <a:noFill/>
          <a:ln>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3" name="ZoneTexte 2">
            <a:extLst>
              <a:ext uri="{FF2B5EF4-FFF2-40B4-BE49-F238E27FC236}">
                <a16:creationId xmlns:a16="http://schemas.microsoft.com/office/drawing/2014/main" id="{C74C4B88-7EE1-4FC4-0B74-2D55320AC529}"/>
              </a:ext>
            </a:extLst>
          </p:cNvPr>
          <p:cNvSpPr txBox="1"/>
          <p:nvPr/>
        </p:nvSpPr>
        <p:spPr>
          <a:xfrm>
            <a:off x="9132660" y="5782680"/>
            <a:ext cx="1992540" cy="355015"/>
          </a:xfrm>
          <a:prstGeom prst="rect">
            <a:avLst/>
          </a:prstGeom>
          <a:noFill/>
        </p:spPr>
        <p:txBody>
          <a:bodyPr wrap="square" numCol="1"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dirty="0">
                <a:latin typeface="Arial" panose="020B0604020202020204" pitchFamily="34" charset="0"/>
                <a:cs typeface="Arial" panose="020B0604020202020204" pitchFamily="34" charset="0"/>
              </a:rPr>
              <a:t>Regroupement identifié</a:t>
            </a:r>
          </a:p>
        </p:txBody>
      </p:sp>
      <p:sp>
        <p:nvSpPr>
          <p:cNvPr id="25" name="Rectangle 24">
            <a:extLst>
              <a:ext uri="{FF2B5EF4-FFF2-40B4-BE49-F238E27FC236}">
                <a16:creationId xmlns:a16="http://schemas.microsoft.com/office/drawing/2014/main" id="{91AB6FB9-0ECD-7AB8-D64E-DC272A5357B0}"/>
              </a:ext>
            </a:extLst>
          </p:cNvPr>
          <p:cNvSpPr/>
          <p:nvPr/>
        </p:nvSpPr>
        <p:spPr>
          <a:xfrm>
            <a:off x="8323509" y="5782680"/>
            <a:ext cx="809152" cy="280987"/>
          </a:xfrm>
          <a:prstGeom prst="rect">
            <a:avLst/>
          </a:prstGeom>
          <a:noFill/>
          <a:ln>
            <a:solidFill>
              <a:srgbClr val="696065"/>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26" name="ZoneTexte 25">
            <a:extLst>
              <a:ext uri="{FF2B5EF4-FFF2-40B4-BE49-F238E27FC236}">
                <a16:creationId xmlns:a16="http://schemas.microsoft.com/office/drawing/2014/main" id="{416C5A69-B7D3-C990-22A1-6A46C500C0BE}"/>
              </a:ext>
            </a:extLst>
          </p:cNvPr>
          <p:cNvSpPr txBox="1"/>
          <p:nvPr/>
        </p:nvSpPr>
        <p:spPr>
          <a:xfrm>
            <a:off x="4288115" y="6356143"/>
            <a:ext cx="3347049" cy="355015"/>
          </a:xfrm>
          <a:prstGeom prst="rect">
            <a:avLst/>
          </a:prstGeom>
          <a:noFill/>
        </p:spPr>
        <p:txBody>
          <a:bodyPr wrap="square" numCol="1"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u="sng" dirty="0">
                <a:latin typeface="Arial" panose="020B0604020202020204" pitchFamily="34" charset="0"/>
                <a:cs typeface="Arial" panose="020B0604020202020204" pitchFamily="34" charset="0"/>
              </a:rPr>
              <a:t>Hors scop</a:t>
            </a:r>
            <a:r>
              <a:rPr lang="fr-FR" dirty="0">
                <a:latin typeface="Arial" panose="020B0604020202020204" pitchFamily="34" charset="0"/>
                <a:cs typeface="Arial" panose="020B0604020202020204" pitchFamily="34" charset="0"/>
              </a:rPr>
              <a:t>, cette direction ne bénéficie pas de postes attribués au siège de la CCI</a:t>
            </a:r>
          </a:p>
        </p:txBody>
      </p:sp>
    </p:spTree>
    <p:extLst>
      <p:ext uri="{BB962C8B-B14F-4D97-AF65-F5344CB8AC3E}">
        <p14:creationId xmlns:p14="http://schemas.microsoft.com/office/powerpoint/2010/main" val="1560117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2738C-97D6-F75C-3AE2-0E703FCD4F6B}"/>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54DA367-C3E3-8375-6290-A4823929F281}"/>
              </a:ext>
            </a:extLst>
          </p:cNvPr>
          <p:cNvSpPr>
            <a:spLocks noGrp="1"/>
          </p:cNvSpPr>
          <p:nvPr>
            <p:ph type="sldNum" sz="quarter" idx="12"/>
          </p:nvPr>
        </p:nvSpPr>
        <p:spPr/>
        <p:txBody>
          <a:bodyPr/>
          <a:lstStyle/>
          <a:p>
            <a:fld id="{C83083A5-E7E5-1A42-9F33-431CAC519282}" type="slidenum">
              <a:rPr lang="fr-FR" smtClean="0"/>
              <a:pPr/>
              <a:t>34</a:t>
            </a:fld>
            <a:endParaRPr lang="fr-FR" dirty="0"/>
          </a:p>
        </p:txBody>
      </p:sp>
      <p:cxnSp>
        <p:nvCxnSpPr>
          <p:cNvPr id="8" name="Connecteur droit 7">
            <a:extLst>
              <a:ext uri="{FF2B5EF4-FFF2-40B4-BE49-F238E27FC236}">
                <a16:creationId xmlns:a16="http://schemas.microsoft.com/office/drawing/2014/main" id="{C64BEC74-C780-8D6B-CE9F-0F39105EEAE4}"/>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9CAE489A-A6E8-DBA4-1882-9C33E842EE0D}"/>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42132768-A075-852E-32BD-142B0685E691}"/>
              </a:ext>
            </a:extLst>
          </p:cNvPr>
          <p:cNvSpPr txBox="1"/>
          <p:nvPr/>
        </p:nvSpPr>
        <p:spPr>
          <a:xfrm>
            <a:off x="264987" y="1055078"/>
            <a:ext cx="11585195" cy="5442591"/>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sz="1200" dirty="0">
                <a:latin typeface="Arial" panose="020B0604020202020204" pitchFamily="34" charset="0"/>
                <a:cs typeface="Arial" panose="020B0604020202020204" pitchFamily="34" charset="0"/>
              </a:rPr>
              <a:t>Les espaces de travail CCI seront répartis par services et direction : </a:t>
            </a:r>
            <a:endParaRPr lang="fr-FR" dirty="0">
              <a:latin typeface="Arial" panose="020B0604020202020204" pitchFamily="34" charset="0"/>
              <a:cs typeface="Arial" panose="020B0604020202020204" pitchFamily="34" charset="0"/>
            </a:endParaRP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La </a:t>
            </a:r>
            <a:r>
              <a:rPr lang="fr-FR" b="1" dirty="0">
                <a:latin typeface="Arial" panose="020B0604020202020204" pitchFamily="34" charset="0"/>
                <a:cs typeface="Arial" panose="020B0604020202020204" pitchFamily="34" charset="0"/>
              </a:rPr>
              <a:t>Présidence</a:t>
            </a:r>
          </a:p>
          <a:p>
            <a:pPr>
              <a:defRPr/>
            </a:pPr>
            <a:r>
              <a:rPr lang="fr-FR" dirty="0">
                <a:latin typeface="Arial" panose="020B0604020202020204" pitchFamily="34" charset="0"/>
                <a:cs typeface="Arial" panose="020B0604020202020204" pitchFamily="34" charset="0"/>
              </a:rPr>
              <a:t>Elle sera implantée à proximité de la Direction générale, et comprend le bureau individuel fermé du Président.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La </a:t>
            </a:r>
            <a:r>
              <a:rPr lang="fr-FR" b="1" dirty="0">
                <a:latin typeface="Arial" panose="020B0604020202020204" pitchFamily="34" charset="0"/>
                <a:cs typeface="Arial" panose="020B0604020202020204" pitchFamily="34" charset="0"/>
              </a:rPr>
              <a:t>Direction générale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Elle sera implantée à proximité de la Présidence et des services supports : </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Le bureau individuel fermé du DG. Il sera implanté à distance des services opérationnels. </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L’antichambre des assistantes DG / SG sera en contiguïté avec le bureau DG et à proximité du bureau SG. Elle comprendra un espace d’attente pour les visiteurs et une tisanerie. </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Le bureau à la journée de la SG. </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Les bureaux à la journée des DGA. </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Le poste de travail de l’assistante DGA, implanté au sein d’un espace de bureaux partagés et à proximité du bureau à la journée du DGA. </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La </a:t>
            </a:r>
            <a:r>
              <a:rPr lang="fr-FR" b="1" dirty="0">
                <a:latin typeface="Arial" panose="020B0604020202020204" pitchFamily="34" charset="0"/>
                <a:cs typeface="Arial" panose="020B0604020202020204" pitchFamily="34" charset="0"/>
              </a:rPr>
              <a:t>Direction du développement commercial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Elle sera implantée à proximité des services opérationnels. Elle regroupera 4 postes de travail au sein d’un espace de bureaux partagés et 1 bureau attribué </a:t>
            </a:r>
            <a:r>
              <a:rPr lang="fr-FR" dirty="0">
                <a:solidFill>
                  <a:schemeClr val="tx1"/>
                </a:solidFill>
                <a:latin typeface="Arial" panose="020B0604020202020204" pitchFamily="34" charset="0"/>
                <a:cs typeface="Arial" panose="020B0604020202020204" pitchFamily="34" charset="0"/>
              </a:rPr>
              <a:t>au directeur commercial.</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a:t>
            </a:r>
            <a:r>
              <a:rPr lang="fr-FR" b="1" dirty="0">
                <a:latin typeface="Arial" panose="020B0604020202020204" pitchFamily="34" charset="0"/>
                <a:cs typeface="Arial" panose="020B0604020202020204" pitchFamily="34" charset="0"/>
              </a:rPr>
              <a:t>Point orientation apprentissage (OA)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Il sera implanté à </a:t>
            </a:r>
            <a:r>
              <a:rPr lang="fr-FR" dirty="0">
                <a:solidFill>
                  <a:schemeClr val="tx1"/>
                </a:solidFill>
                <a:latin typeface="Arial" panose="020B0604020202020204" pitchFamily="34" charset="0"/>
                <a:cs typeface="Arial" panose="020B0604020202020204" pitchFamily="34" charset="0"/>
              </a:rPr>
              <a:t>proximité de des services opérationnels et comprendra 2 postes de travail au sein d’un espace de bureaux partagés. </a:t>
            </a:r>
            <a:r>
              <a:rPr lang="fr-FR" dirty="0">
                <a:latin typeface="Arial" panose="020B0604020202020204" pitchFamily="34" charset="0"/>
                <a:cs typeface="Arial" panose="020B0604020202020204" pitchFamily="34" charset="0"/>
              </a:rPr>
              <a:t>Son besoin d’espace de réunion (le point OA) est inclus dans les espaces communs. </a:t>
            </a: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services opérationnels de la CCI sont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Stratégie de territoire et transition écologique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service opérationnel regroupera 4 postes de travail au sein d’un espace de bureaux partagés.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Données et analyses territoriales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service opérationnel regroupera 5 postes de travail au sein d’un espace de bureaux partagés. En raison de son activité, il ne sera pas nécessairement implanté à proximité des autres services opérationnels.</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Compétitivité et croissance des PME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service opérationnel regroupera 10 postes de travail au sein d’un espace de bureaux partagés, ainsi qu’une réserve destinée aux activités salons et services DET.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Opérations – entreprises et territoires </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Ce service opérationnel regroupera 3 postes au sein de bureaux partagés.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Formalité et appui juridique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service opérationnel regroupera 4 postes au sein de bureaux partagés.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Création et développement jeune entreprise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service opérationnel regroupera 6 postes au sein de bureaux partagés.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Formation continue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service opérationnel comprendra un poste de travail au sein d’un espace de bureaux partagés, complété par des espaces au RDC : un poste de travail supplémentaire et le laboratoire de langue, destiné à accueillir une ou deux personnes ainsi qu’un formateur. </a:t>
            </a:r>
          </a:p>
          <a:p>
            <a:pPr>
              <a:defRPr/>
            </a:pPr>
            <a:endParaRPr lang="fr-FR" dirty="0">
              <a:highlight>
                <a:srgbClr val="FFFF00"/>
              </a:highlight>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F8E5F4FF-1FB5-DEDB-2E21-9CA771D40B03}"/>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(3/4)</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55A16D92-EB49-430C-3326-4A850B48B388}"/>
              </a:ext>
            </a:extLst>
          </p:cNvPr>
          <p:cNvSpPr txBox="1"/>
          <p:nvPr/>
        </p:nvSpPr>
        <p:spPr>
          <a:xfrm>
            <a:off x="268448" y="128797"/>
            <a:ext cx="11180602"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DE TRAVAIL CCI</a:t>
            </a:r>
          </a:p>
        </p:txBody>
      </p:sp>
    </p:spTree>
    <p:extLst>
      <p:ext uri="{BB962C8B-B14F-4D97-AF65-F5344CB8AC3E}">
        <p14:creationId xmlns:p14="http://schemas.microsoft.com/office/powerpoint/2010/main" val="27284975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C3248-4AD0-F2A4-DF1D-6159E1E1C71D}"/>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7B31C79-51AF-CB6C-6C68-6539307F0A7C}"/>
              </a:ext>
            </a:extLst>
          </p:cNvPr>
          <p:cNvSpPr>
            <a:spLocks noGrp="1"/>
          </p:cNvSpPr>
          <p:nvPr>
            <p:ph type="sldNum" sz="quarter" idx="12"/>
          </p:nvPr>
        </p:nvSpPr>
        <p:spPr/>
        <p:txBody>
          <a:bodyPr/>
          <a:lstStyle/>
          <a:p>
            <a:fld id="{C83083A5-E7E5-1A42-9F33-431CAC519282}" type="slidenum">
              <a:rPr lang="fr-FR" smtClean="0"/>
              <a:pPr/>
              <a:t>35</a:t>
            </a:fld>
            <a:endParaRPr lang="fr-FR" dirty="0"/>
          </a:p>
        </p:txBody>
      </p:sp>
      <p:cxnSp>
        <p:nvCxnSpPr>
          <p:cNvPr id="8" name="Connecteur droit 7">
            <a:extLst>
              <a:ext uri="{FF2B5EF4-FFF2-40B4-BE49-F238E27FC236}">
                <a16:creationId xmlns:a16="http://schemas.microsoft.com/office/drawing/2014/main" id="{1901A7D3-C11D-1A1A-EFA0-3C23F78BD75A}"/>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902A3CF5-F0F7-413C-62A8-392BA8B4E94B}"/>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88937B6F-8624-94D8-3DD5-D3E72359A42C}"/>
              </a:ext>
            </a:extLst>
          </p:cNvPr>
          <p:cNvSpPr txBox="1"/>
          <p:nvPr/>
        </p:nvSpPr>
        <p:spPr>
          <a:xfrm>
            <a:off x="264987" y="1055078"/>
            <a:ext cx="11585195" cy="5442589"/>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dirty="0">
                <a:latin typeface="Arial" panose="020B0604020202020204" pitchFamily="34" charset="0"/>
                <a:cs typeface="Arial" panose="020B0604020202020204" pitchFamily="34" charset="0"/>
              </a:rPr>
              <a:t>Les services supports de la CCI sont :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solidFill>
                  <a:schemeClr val="tx1"/>
                </a:solidFill>
                <a:latin typeface="Arial" panose="020B0604020202020204" pitchFamily="34" charset="0"/>
                <a:cs typeface="Arial" panose="020B0604020202020204" pitchFamily="34" charset="0"/>
              </a:rPr>
              <a:t>La </a:t>
            </a:r>
            <a:r>
              <a:rPr lang="fr-FR" b="1" dirty="0">
                <a:solidFill>
                  <a:schemeClr val="tx1"/>
                </a:solidFill>
                <a:latin typeface="Arial" panose="020B0604020202020204" pitchFamily="34" charset="0"/>
                <a:cs typeface="Arial" panose="020B0604020202020204" pitchFamily="34" charset="0"/>
              </a:rPr>
              <a:t>Direction juridique et conformité </a:t>
            </a:r>
            <a:r>
              <a:rPr lang="fr-FR" dirty="0">
                <a:solidFill>
                  <a:schemeClr val="tx1"/>
                </a:solidFill>
                <a:latin typeface="Arial" panose="020B0604020202020204" pitchFamily="34" charset="0"/>
                <a:cs typeface="Arial" panose="020B0604020202020204" pitchFamily="34" charset="0"/>
              </a:rPr>
              <a:t>:</a:t>
            </a:r>
          </a:p>
          <a:p>
            <a:pPr>
              <a:defRPr/>
            </a:pPr>
            <a:r>
              <a:rPr lang="fr-FR" dirty="0">
                <a:solidFill>
                  <a:schemeClr val="tx1"/>
                </a:solidFill>
                <a:latin typeface="Arial" panose="020B0604020202020204" pitchFamily="34" charset="0"/>
                <a:cs typeface="Arial" panose="020B0604020202020204" pitchFamily="34" charset="0"/>
              </a:rPr>
              <a:t>Cette direction support comprendra 1 poste attribué pour le directeur. </a:t>
            </a:r>
          </a:p>
          <a:p>
            <a:pPr marL="171450" indent="-171450">
              <a:buFontTx/>
              <a:buChar cha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a:t>
            </a:r>
            <a:r>
              <a:rPr lang="fr-FR" b="1" dirty="0">
                <a:latin typeface="Arial" panose="020B0604020202020204" pitchFamily="34" charset="0"/>
                <a:cs typeface="Arial" panose="020B0604020202020204" pitchFamily="34" charset="0"/>
              </a:rPr>
              <a:t> Ressources humaines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service support regroupera 2 postes de travail au sein d’un espace de bureaux partagés et 1 bureau individuel fermé. Ce service sera implanté à proximité d’un escalier ou d’un accès afin d’assurer l’anonymat des personnes. Les discussions pourront être anonymes et confidentielles grâce au traitement des vues et de l’acoustique du bureau individuel fermé du directeur RH.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Administration générale et performance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service support regroupera 6 postes de travail au sein de bureaux partagés.</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Hospitalité</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Ce service support regroupera 2 postes de travail au sein d’un espace de bureaux partagés, un atelier partagé avec le service immobilier, une réserve de consommables. Il sera complété plusieurs locaux au RDC : deux postes de travail au sein d’un bureau partagé, une réserve mobilier à proximité des espaces de réunion, et une réserve informatique accueillant le matériel VR (casques, etc.), à proximité du point OA.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immobilier</a:t>
            </a:r>
            <a:r>
              <a:rPr lang="fr-FR" dirty="0">
                <a:latin typeface="Arial" panose="020B0604020202020204" pitchFamily="34" charset="0"/>
                <a:cs typeface="Arial" panose="020B0604020202020204" pitchFamily="34" charset="0"/>
              </a:rPr>
              <a:t> : </a:t>
            </a:r>
          </a:p>
          <a:p>
            <a:pPr>
              <a:defRPr/>
            </a:pPr>
            <a:r>
              <a:rPr lang="fr-FR" dirty="0">
                <a:latin typeface="Arial" panose="020B0604020202020204" pitchFamily="34" charset="0"/>
                <a:cs typeface="Arial" panose="020B0604020202020204" pitchFamily="34" charset="0"/>
              </a:rPr>
              <a:t>Ce service support regroupera 1 postes de travail au sein d’un espace de bureaux partagés, et une réserve pour 3 armoires.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Hygiène, sécurité et environnement (HSE)</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Ce service support comprendra 1 poste de travail au sein de bureau partagé. </a:t>
            </a:r>
          </a:p>
          <a:p>
            <a:pPr>
              <a:defRPr/>
            </a:pPr>
            <a:endParaRPr lang="fr-FR" dirty="0">
              <a:latin typeface="Arial" panose="020B0604020202020204" pitchFamily="34" charset="0"/>
              <a:cs typeface="Arial" panose="020B0604020202020204" pitchFamily="34" charset="0"/>
            </a:endParaRPr>
          </a:p>
          <a:p>
            <a:pPr>
              <a:defRPr/>
            </a:pPr>
            <a:endParaRPr lang="fr-FR" dirty="0">
              <a:latin typeface="Arial" panose="020B0604020202020204" pitchFamily="34" charset="0"/>
              <a:cs typeface="Arial" panose="020B0604020202020204" pitchFamily="34" charset="0"/>
            </a:endParaRP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Vie institutionnel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service support regroupera 2 postes de travail au sein d’un espace de bureaux partagés et une réserve pour le stockage des archives et des fournitures (étagères larges pour stocker du carton).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service </a:t>
            </a:r>
            <a:r>
              <a:rPr lang="fr-FR" b="1" dirty="0">
                <a:latin typeface="Arial" panose="020B0604020202020204" pitchFamily="34" charset="0"/>
                <a:cs typeface="Arial" panose="020B0604020202020204" pitchFamily="34" charset="0"/>
              </a:rPr>
              <a:t>Marketing stratégique / Communication digitale</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Ce service support regroupera 4 postes de travail au sein d’un espace de bureaux partagés et devra être implanté à proximité des services opérationnels. </a:t>
            </a:r>
          </a:p>
          <a:p>
            <a:pPr>
              <a:defRPr/>
            </a:pPr>
            <a:endParaRPr lang="fr-FR" dirty="0">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services de la CCI seront complétés par : </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a:t>
            </a:r>
            <a:r>
              <a:rPr lang="fr-FR" b="1" dirty="0">
                <a:latin typeface="Arial" panose="020B0604020202020204" pitchFamily="34" charset="0"/>
                <a:cs typeface="Arial" panose="020B0604020202020204" pitchFamily="34" charset="0"/>
              </a:rPr>
              <a:t>espace de cotravail / postes de passage </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En libre-service, cet espace interne à la CCI offrira un espace de travail flexible et confortable aux personnes de passage. Il permettra également d’absorber les éventuels pics de présence. La diversité de postures de travail permettra d’offrir la possibilité de travailler en mode projet ou de choisir sa position de travail suivant son envie/besoin. </a:t>
            </a:r>
          </a:p>
          <a:p>
            <a:pPr>
              <a:defRPr/>
            </a:pP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espaces de travail de la CCI présenteront les relations suivantes :</a:t>
            </a:r>
          </a:p>
          <a:p>
            <a:pPr marL="171450" indent="-171450">
              <a:buFontTx/>
              <a:buChar char="-"/>
              <a:defRPr/>
            </a:pPr>
            <a:r>
              <a:rPr lang="fr-FR" dirty="0">
                <a:latin typeface="Arial" panose="020B0604020202020204" pitchFamily="34" charset="0"/>
                <a:cs typeface="Arial" panose="020B0604020202020204" pitchFamily="34" charset="0"/>
              </a:rPr>
              <a:t>Les espaces collaboratifs et des espaces supports et détente de la CCI seront implantés au sein des espaces de travail de la CCI. </a:t>
            </a:r>
          </a:p>
          <a:p>
            <a:pPr marL="171450" indent="-171450">
              <a:buFontTx/>
              <a:buChar char="-"/>
              <a:defRPr/>
            </a:pPr>
            <a:r>
              <a:rPr lang="fr-FR" dirty="0">
                <a:latin typeface="Arial" panose="020B0604020202020204" pitchFamily="34" charset="0"/>
                <a:cs typeface="Arial" panose="020B0604020202020204" pitchFamily="34" charset="0"/>
              </a:rPr>
              <a:t>L’implantation des services respectera les logiques de proximité. Les responsables de service seront implantés à proximité des services concernés.  </a:t>
            </a:r>
          </a:p>
          <a:p>
            <a:pPr marL="171450" indent="-171450">
              <a:buFontTx/>
              <a:buChar char="-"/>
              <a:defRPr/>
            </a:pPr>
            <a:r>
              <a:rPr lang="fr-FR" dirty="0">
                <a:latin typeface="Arial" panose="020B0604020202020204" pitchFamily="34" charset="0"/>
                <a:cs typeface="Arial" panose="020B0604020202020204" pitchFamily="34" charset="0"/>
              </a:rPr>
              <a:t>Les services seront implantés en deux groupes selon les proximités fonctionnelles souhaitées (à valider avec CCI) :</a:t>
            </a:r>
          </a:p>
          <a:p>
            <a:pPr marL="628650" lvl="1" indent="-171450">
              <a:buFont typeface="Courier New" panose="02070309020205020404" pitchFamily="49" charset="0"/>
              <a:buChar char="o"/>
              <a:defRPr/>
            </a:pPr>
            <a:r>
              <a:rPr lang="fr-FR" sz="1200" dirty="0">
                <a:latin typeface="Arial" panose="020B0604020202020204" pitchFamily="34" charset="0"/>
                <a:cs typeface="Arial" panose="020B0604020202020204" pitchFamily="34" charset="0"/>
              </a:rPr>
              <a:t>Groupe 1 : majorités services opérationnels, direction dév. commercial, point orientation apprentissage, marketing</a:t>
            </a:r>
          </a:p>
          <a:p>
            <a:pPr marL="628650" lvl="1" indent="-171450">
              <a:buFont typeface="Courier New" panose="02070309020205020404" pitchFamily="49" charset="0"/>
              <a:buChar char="o"/>
              <a:defRPr/>
            </a:pPr>
            <a:r>
              <a:rPr lang="fr-FR" sz="1200" dirty="0">
                <a:latin typeface="Arial" panose="020B0604020202020204" pitchFamily="34" charset="0"/>
                <a:cs typeface="Arial" panose="020B0604020202020204" pitchFamily="34" charset="0"/>
              </a:rPr>
              <a:t>Groupe 2 : présidence, direction générale, majorité des services supports, etc. </a:t>
            </a:r>
          </a:p>
          <a:p>
            <a:pPr>
              <a:defRPr/>
            </a:pPr>
            <a:r>
              <a:rPr lang="fr-FR" dirty="0">
                <a:latin typeface="Arial" panose="020B0604020202020204" pitchFamily="34" charset="0"/>
                <a:cs typeface="Arial" panose="020B0604020202020204" pitchFamily="34" charset="0"/>
              </a:rPr>
              <a:t>- La Direction générale sera implantée à proximité de sanitaires existants. </a:t>
            </a:r>
          </a:p>
          <a:p>
            <a:pPr>
              <a:defRPr/>
            </a:pPr>
            <a:endParaRPr lang="fr-FR" sz="600" dirty="0">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19ADF75F-A66F-5D29-A50A-5CCB405BA829}"/>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(4/4)</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87D1E610-C0D0-FB3B-C75A-9198CA526146}"/>
              </a:ext>
            </a:extLst>
          </p:cNvPr>
          <p:cNvSpPr txBox="1"/>
          <p:nvPr/>
        </p:nvSpPr>
        <p:spPr>
          <a:xfrm>
            <a:off x="268448" y="128797"/>
            <a:ext cx="11180602"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DE TRAVAIL CCI</a:t>
            </a:r>
          </a:p>
        </p:txBody>
      </p:sp>
    </p:spTree>
    <p:extLst>
      <p:ext uri="{BB962C8B-B14F-4D97-AF65-F5344CB8AC3E}">
        <p14:creationId xmlns:p14="http://schemas.microsoft.com/office/powerpoint/2010/main" val="2754253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FEB20-152D-68DE-A31B-1BF3F3A2F6AF}"/>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404E6A12-E9E6-B912-99C9-61CD7C5C7E4E}"/>
              </a:ext>
            </a:extLst>
          </p:cNvPr>
          <p:cNvSpPr>
            <a:spLocks noGrp="1"/>
          </p:cNvSpPr>
          <p:nvPr>
            <p:ph type="sldNum" sz="quarter" idx="12"/>
          </p:nvPr>
        </p:nvSpPr>
        <p:spPr/>
        <p:txBody>
          <a:bodyPr/>
          <a:lstStyle/>
          <a:p>
            <a:fld id="{C83083A5-E7E5-1A42-9F33-431CAC519282}" type="slidenum">
              <a:rPr lang="fr-FR" smtClean="0"/>
              <a:pPr/>
              <a:t>36</a:t>
            </a:fld>
            <a:endParaRPr lang="fr-FR" dirty="0"/>
          </a:p>
        </p:txBody>
      </p:sp>
      <p:cxnSp>
        <p:nvCxnSpPr>
          <p:cNvPr id="8" name="Connecteur droit 7">
            <a:extLst>
              <a:ext uri="{FF2B5EF4-FFF2-40B4-BE49-F238E27FC236}">
                <a16:creationId xmlns:a16="http://schemas.microsoft.com/office/drawing/2014/main" id="{7E4B4DE1-46C6-C68E-1FE3-2B342B894667}"/>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9363CF98-9586-65CD-7FC5-4AC84A4DA516}"/>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5" name="ZoneTexte 4">
            <a:extLst>
              <a:ext uri="{FF2B5EF4-FFF2-40B4-BE49-F238E27FC236}">
                <a16:creationId xmlns:a16="http://schemas.microsoft.com/office/drawing/2014/main" id="{877CA630-49F1-2059-DA6A-DB536F8DBBDE}"/>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Tableau de surface (1/4)</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64DCB3A7-0C45-960A-8438-1AD0FF0E9F00}"/>
              </a:ext>
            </a:extLst>
          </p:cNvPr>
          <p:cNvSpPr txBox="1"/>
          <p:nvPr/>
        </p:nvSpPr>
        <p:spPr>
          <a:xfrm>
            <a:off x="268448" y="128797"/>
            <a:ext cx="11180602"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DE TRAVAIL CCI</a:t>
            </a:r>
          </a:p>
        </p:txBody>
      </p:sp>
      <p:pic>
        <p:nvPicPr>
          <p:cNvPr id="10" name="Image 9">
            <a:extLst>
              <a:ext uri="{FF2B5EF4-FFF2-40B4-BE49-F238E27FC236}">
                <a16:creationId xmlns:a16="http://schemas.microsoft.com/office/drawing/2014/main" id="{DD33846B-3ACB-D088-71FC-807C91944CA4}"/>
              </a:ext>
            </a:extLst>
          </p:cNvPr>
          <p:cNvPicPr>
            <a:picLocks noChangeAspect="1"/>
          </p:cNvPicPr>
          <p:nvPr/>
        </p:nvPicPr>
        <p:blipFill>
          <a:blip r:embed="rId3"/>
          <a:stretch>
            <a:fillRect/>
          </a:stretch>
        </p:blipFill>
        <p:spPr>
          <a:xfrm>
            <a:off x="268447" y="1128364"/>
            <a:ext cx="11585196" cy="5442783"/>
          </a:xfrm>
          <a:prstGeom prst="rect">
            <a:avLst/>
          </a:prstGeom>
        </p:spPr>
      </p:pic>
    </p:spTree>
    <p:extLst>
      <p:ext uri="{BB962C8B-B14F-4D97-AF65-F5344CB8AC3E}">
        <p14:creationId xmlns:p14="http://schemas.microsoft.com/office/powerpoint/2010/main" val="12782086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DC1BF-AF20-9999-8423-B57B2D3FD589}"/>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4D4DD91-47C9-7CEA-ECE3-377964F342E4}"/>
              </a:ext>
            </a:extLst>
          </p:cNvPr>
          <p:cNvSpPr>
            <a:spLocks noGrp="1"/>
          </p:cNvSpPr>
          <p:nvPr>
            <p:ph type="sldNum" sz="quarter" idx="12"/>
          </p:nvPr>
        </p:nvSpPr>
        <p:spPr/>
        <p:txBody>
          <a:bodyPr/>
          <a:lstStyle/>
          <a:p>
            <a:fld id="{C83083A5-E7E5-1A42-9F33-431CAC519282}" type="slidenum">
              <a:rPr lang="fr-FR" smtClean="0"/>
              <a:pPr/>
              <a:t>37</a:t>
            </a:fld>
            <a:endParaRPr lang="fr-FR" dirty="0"/>
          </a:p>
        </p:txBody>
      </p:sp>
      <p:cxnSp>
        <p:nvCxnSpPr>
          <p:cNvPr id="8" name="Connecteur droit 7">
            <a:extLst>
              <a:ext uri="{FF2B5EF4-FFF2-40B4-BE49-F238E27FC236}">
                <a16:creationId xmlns:a16="http://schemas.microsoft.com/office/drawing/2014/main" id="{DC98B286-BC4B-3209-0F56-1085E2A834D5}"/>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2937E756-9C51-75FB-17A9-478481B4045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5" name="ZoneTexte 4">
            <a:extLst>
              <a:ext uri="{FF2B5EF4-FFF2-40B4-BE49-F238E27FC236}">
                <a16:creationId xmlns:a16="http://schemas.microsoft.com/office/drawing/2014/main" id="{19BCF364-896F-E988-6494-B87CFD89C47A}"/>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Tableau de surface (2/4)</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CB6A5FE3-7116-4699-07F2-9D242FEF59E1}"/>
              </a:ext>
            </a:extLst>
          </p:cNvPr>
          <p:cNvSpPr txBox="1"/>
          <p:nvPr/>
        </p:nvSpPr>
        <p:spPr>
          <a:xfrm>
            <a:off x="268448" y="128797"/>
            <a:ext cx="11180602"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DE TRAVAIL CCI</a:t>
            </a:r>
          </a:p>
        </p:txBody>
      </p:sp>
      <p:pic>
        <p:nvPicPr>
          <p:cNvPr id="15" name="Image 14">
            <a:extLst>
              <a:ext uri="{FF2B5EF4-FFF2-40B4-BE49-F238E27FC236}">
                <a16:creationId xmlns:a16="http://schemas.microsoft.com/office/drawing/2014/main" id="{1B4B0CAB-4466-C998-25C8-98000A75C19B}"/>
              </a:ext>
            </a:extLst>
          </p:cNvPr>
          <p:cNvPicPr>
            <a:picLocks noChangeAspect="1"/>
          </p:cNvPicPr>
          <p:nvPr/>
        </p:nvPicPr>
        <p:blipFill>
          <a:blip r:embed="rId3"/>
          <a:stretch>
            <a:fillRect/>
          </a:stretch>
        </p:blipFill>
        <p:spPr>
          <a:xfrm>
            <a:off x="268447" y="1202277"/>
            <a:ext cx="11585196" cy="5277517"/>
          </a:xfrm>
          <a:prstGeom prst="rect">
            <a:avLst/>
          </a:prstGeom>
        </p:spPr>
      </p:pic>
    </p:spTree>
    <p:extLst>
      <p:ext uri="{BB962C8B-B14F-4D97-AF65-F5344CB8AC3E}">
        <p14:creationId xmlns:p14="http://schemas.microsoft.com/office/powerpoint/2010/main" val="31539200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39B0F-0872-9B92-A21F-1E0DFB315EDD}"/>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A7C29EE-91B3-D5B6-4278-3D1D1BB292C8}"/>
              </a:ext>
            </a:extLst>
          </p:cNvPr>
          <p:cNvSpPr>
            <a:spLocks noGrp="1"/>
          </p:cNvSpPr>
          <p:nvPr>
            <p:ph type="sldNum" sz="quarter" idx="12"/>
          </p:nvPr>
        </p:nvSpPr>
        <p:spPr/>
        <p:txBody>
          <a:bodyPr/>
          <a:lstStyle/>
          <a:p>
            <a:fld id="{C83083A5-E7E5-1A42-9F33-431CAC519282}" type="slidenum">
              <a:rPr lang="fr-FR" smtClean="0"/>
              <a:pPr/>
              <a:t>38</a:t>
            </a:fld>
            <a:endParaRPr lang="fr-FR" dirty="0"/>
          </a:p>
        </p:txBody>
      </p:sp>
      <p:cxnSp>
        <p:nvCxnSpPr>
          <p:cNvPr id="8" name="Connecteur droit 7">
            <a:extLst>
              <a:ext uri="{FF2B5EF4-FFF2-40B4-BE49-F238E27FC236}">
                <a16:creationId xmlns:a16="http://schemas.microsoft.com/office/drawing/2014/main" id="{52F95ACE-3031-E3C5-090F-5E89FC907241}"/>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61A96DA9-BCAC-266C-08E7-5CAD0DC654B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5" name="ZoneTexte 4">
            <a:extLst>
              <a:ext uri="{FF2B5EF4-FFF2-40B4-BE49-F238E27FC236}">
                <a16:creationId xmlns:a16="http://schemas.microsoft.com/office/drawing/2014/main" id="{5D778DCE-1886-8D79-3B31-DAC54207CC55}"/>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Tableau de surface (3/4)</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765F1EF5-442D-BD68-A84C-C80A657FC191}"/>
              </a:ext>
            </a:extLst>
          </p:cNvPr>
          <p:cNvSpPr txBox="1"/>
          <p:nvPr/>
        </p:nvSpPr>
        <p:spPr>
          <a:xfrm>
            <a:off x="268448" y="128797"/>
            <a:ext cx="11180602"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DE TRAVAIL CCI</a:t>
            </a:r>
          </a:p>
        </p:txBody>
      </p:sp>
      <p:pic>
        <p:nvPicPr>
          <p:cNvPr id="12" name="Image 11">
            <a:extLst>
              <a:ext uri="{FF2B5EF4-FFF2-40B4-BE49-F238E27FC236}">
                <a16:creationId xmlns:a16="http://schemas.microsoft.com/office/drawing/2014/main" id="{A7FDA42B-1A4A-5E7D-4E49-B5CD9B538E44}"/>
              </a:ext>
            </a:extLst>
          </p:cNvPr>
          <p:cNvPicPr>
            <a:picLocks noChangeAspect="1"/>
          </p:cNvPicPr>
          <p:nvPr/>
        </p:nvPicPr>
        <p:blipFill>
          <a:blip r:embed="rId3"/>
          <a:stretch>
            <a:fillRect/>
          </a:stretch>
        </p:blipFill>
        <p:spPr>
          <a:xfrm>
            <a:off x="268447" y="1147028"/>
            <a:ext cx="11585196" cy="4781716"/>
          </a:xfrm>
          <a:prstGeom prst="rect">
            <a:avLst/>
          </a:prstGeom>
        </p:spPr>
      </p:pic>
    </p:spTree>
    <p:extLst>
      <p:ext uri="{BB962C8B-B14F-4D97-AF65-F5344CB8AC3E}">
        <p14:creationId xmlns:p14="http://schemas.microsoft.com/office/powerpoint/2010/main" val="6172556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1BAD7-D283-9C87-9BA0-494882CBFF23}"/>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E5439350-9F83-E912-584D-BBA761888770}"/>
              </a:ext>
            </a:extLst>
          </p:cNvPr>
          <p:cNvSpPr>
            <a:spLocks noGrp="1"/>
          </p:cNvSpPr>
          <p:nvPr>
            <p:ph type="sldNum" sz="quarter" idx="12"/>
          </p:nvPr>
        </p:nvSpPr>
        <p:spPr/>
        <p:txBody>
          <a:bodyPr/>
          <a:lstStyle/>
          <a:p>
            <a:fld id="{C83083A5-E7E5-1A42-9F33-431CAC519282}" type="slidenum">
              <a:rPr lang="fr-FR" smtClean="0"/>
              <a:pPr/>
              <a:t>39</a:t>
            </a:fld>
            <a:endParaRPr lang="fr-FR" dirty="0"/>
          </a:p>
        </p:txBody>
      </p:sp>
      <p:cxnSp>
        <p:nvCxnSpPr>
          <p:cNvPr id="8" name="Connecteur droit 7">
            <a:extLst>
              <a:ext uri="{FF2B5EF4-FFF2-40B4-BE49-F238E27FC236}">
                <a16:creationId xmlns:a16="http://schemas.microsoft.com/office/drawing/2014/main" id="{950B4F19-5CD7-CFDF-878D-7612BE7641D3}"/>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F7B4B528-1C37-4CCD-03E6-2F851721F95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5" name="ZoneTexte 4">
            <a:extLst>
              <a:ext uri="{FF2B5EF4-FFF2-40B4-BE49-F238E27FC236}">
                <a16:creationId xmlns:a16="http://schemas.microsoft.com/office/drawing/2014/main" id="{3783C663-EF2D-B20D-9778-F11093DCF065}"/>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Tableau de surface (4/4)</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626EACD8-5FDE-419D-0E37-3EBFAD8277AF}"/>
              </a:ext>
            </a:extLst>
          </p:cNvPr>
          <p:cNvSpPr txBox="1"/>
          <p:nvPr/>
        </p:nvSpPr>
        <p:spPr>
          <a:xfrm>
            <a:off x="268448" y="128797"/>
            <a:ext cx="11180602"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DE TRAVAIL CCI</a:t>
            </a:r>
          </a:p>
        </p:txBody>
      </p:sp>
      <p:pic>
        <p:nvPicPr>
          <p:cNvPr id="11" name="Image 10">
            <a:extLst>
              <a:ext uri="{FF2B5EF4-FFF2-40B4-BE49-F238E27FC236}">
                <a16:creationId xmlns:a16="http://schemas.microsoft.com/office/drawing/2014/main" id="{F6CA2859-003C-6FB2-2071-EE4498510CF9}"/>
              </a:ext>
            </a:extLst>
          </p:cNvPr>
          <p:cNvPicPr>
            <a:picLocks noChangeAspect="1"/>
          </p:cNvPicPr>
          <p:nvPr/>
        </p:nvPicPr>
        <p:blipFill>
          <a:blip r:embed="rId3"/>
          <a:stretch>
            <a:fillRect/>
          </a:stretch>
        </p:blipFill>
        <p:spPr>
          <a:xfrm>
            <a:off x="268447" y="1128364"/>
            <a:ext cx="11585196" cy="3977419"/>
          </a:xfrm>
          <a:prstGeom prst="rect">
            <a:avLst/>
          </a:prstGeom>
        </p:spPr>
      </p:pic>
    </p:spTree>
    <p:extLst>
      <p:ext uri="{BB962C8B-B14F-4D97-AF65-F5344CB8AC3E}">
        <p14:creationId xmlns:p14="http://schemas.microsoft.com/office/powerpoint/2010/main" val="413434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A2AE6-6B5D-B621-4980-6308B9010C12}"/>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C293B95-1FEC-14EF-8A57-ADF5CB76B647}"/>
              </a:ext>
            </a:extLst>
          </p:cNvPr>
          <p:cNvSpPr>
            <a:spLocks noGrp="1"/>
          </p:cNvSpPr>
          <p:nvPr>
            <p:ph type="sldNum" sz="quarter" idx="12"/>
          </p:nvPr>
        </p:nvSpPr>
        <p:spPr/>
        <p:txBody>
          <a:bodyPr/>
          <a:lstStyle/>
          <a:p>
            <a:fld id="{C83083A5-E7E5-1A42-9F33-431CAC519282}" type="slidenum">
              <a:rPr lang="fr-FR" smtClean="0"/>
              <a:pPr/>
              <a:t>4</a:t>
            </a:fld>
            <a:endParaRPr lang="fr-FR" dirty="0"/>
          </a:p>
        </p:txBody>
      </p:sp>
      <p:sp>
        <p:nvSpPr>
          <p:cNvPr id="7" name="ZoneTexte 6">
            <a:extLst>
              <a:ext uri="{FF2B5EF4-FFF2-40B4-BE49-F238E27FC236}">
                <a16:creationId xmlns:a16="http://schemas.microsoft.com/office/drawing/2014/main" id="{782E2304-0859-D062-D96C-FFD05746000C}"/>
              </a:ext>
            </a:extLst>
          </p:cNvPr>
          <p:cNvSpPr txBox="1"/>
          <p:nvPr/>
        </p:nvSpPr>
        <p:spPr>
          <a:xfrm>
            <a:off x="159600" y="141154"/>
            <a:ext cx="7085641"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Préambule</a:t>
            </a:r>
            <a:endParaRPr lang="fr-FR" sz="2800" b="1" cap="all" dirty="0">
              <a:solidFill>
                <a:srgbClr val="98AE23"/>
              </a:solidFill>
              <a:latin typeface="Arial" panose="020B0604020202020204" pitchFamily="34" charset="0"/>
              <a:ea typeface="+mj-ea"/>
              <a:cs typeface="Arial" panose="020B0604020202020204" pitchFamily="34" charset="0"/>
            </a:endParaRPr>
          </a:p>
        </p:txBody>
      </p:sp>
      <p:cxnSp>
        <p:nvCxnSpPr>
          <p:cNvPr id="8" name="Connecteur droit 7">
            <a:extLst>
              <a:ext uri="{FF2B5EF4-FFF2-40B4-BE49-F238E27FC236}">
                <a16:creationId xmlns:a16="http://schemas.microsoft.com/office/drawing/2014/main" id="{C80DF8E6-1D85-A144-181B-FB6377AFEE30}"/>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3" name="ZoneTexte 2">
            <a:extLst>
              <a:ext uri="{FF2B5EF4-FFF2-40B4-BE49-F238E27FC236}">
                <a16:creationId xmlns:a16="http://schemas.microsoft.com/office/drawing/2014/main" id="{81F449D3-19CB-D2FA-0AFF-B5FF0E867285}"/>
              </a:ext>
            </a:extLst>
          </p:cNvPr>
          <p:cNvSpPr txBox="1"/>
          <p:nvPr/>
        </p:nvSpPr>
        <p:spPr>
          <a:xfrm>
            <a:off x="268448" y="819992"/>
            <a:ext cx="11585196" cy="5532682"/>
          </a:xfrm>
          <a:prstGeom prst="rect">
            <a:avLst/>
          </a:prstGeom>
          <a:noFill/>
        </p:spPr>
        <p:txBody>
          <a:bodyPr wrap="square" numCol="2" spcCol="360000" rtlCol="0">
            <a:noAutofit/>
          </a:bodyPr>
          <a:lstStyle/>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Ce document constitue le programme général de l’opération (PGO). Il fait partie d’un ensemble de documents destiné à la consultation des équipes de maîtrise d’œuvre. Il a pour vocation de fournir toutes les informations nécessaires aux concepteurs lors des phases de consultation et d’études.</a:t>
            </a:r>
          </a:p>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Les différents documents sont :</a:t>
            </a:r>
          </a:p>
          <a:p>
            <a:pPr marL="342900" indent="-342900" algn="just" eaLnBrk="1" fontAlgn="auto" hangingPunct="1">
              <a:spcBef>
                <a:spcPts val="0"/>
              </a:spcBef>
              <a:spcAft>
                <a:spcPts val="0"/>
              </a:spcAft>
              <a:buFont typeface="Calibri" panose="020F0502020204030204" pitchFamily="34" charset="0"/>
              <a:buChar char="-"/>
              <a:defRPr/>
            </a:pPr>
            <a:r>
              <a:rPr lang="fr-FR" sz="1200" b="1" dirty="0">
                <a:solidFill>
                  <a:srgbClr val="000000"/>
                </a:solidFill>
                <a:latin typeface="Arial" panose="020B0604020202020204" pitchFamily="34" charset="0"/>
                <a:ea typeface="Times New Roman" panose="02020603050405020304" pitchFamily="18" charset="0"/>
                <a:cs typeface="Arial" panose="020B0604020202020204" pitchFamily="34" charset="0"/>
              </a:rPr>
              <a:t>Le Programme Général de l’Opération (PGO), qui est le présent document</a:t>
            </a:r>
            <a:endPar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just" eaLnBrk="1" fontAlgn="auto" hangingPunct="1">
              <a:spcBef>
                <a:spcPts val="0"/>
              </a:spcBef>
              <a:spcAft>
                <a:spcPts val="0"/>
              </a:spcAft>
              <a:buFont typeface="Calibri" panose="020F0502020204030204" pitchFamily="34" charset="0"/>
              <a:buChar char="-"/>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Le Programme technique et environnemental détaillé (PTD)</a:t>
            </a:r>
          </a:p>
          <a:p>
            <a:pPr marL="342900" indent="-342900" algn="just" eaLnBrk="1" fontAlgn="auto" hangingPunct="1">
              <a:spcBef>
                <a:spcPts val="0"/>
              </a:spcBef>
              <a:spcAft>
                <a:spcPts val="600"/>
              </a:spcAft>
              <a:buFont typeface="Calibri" panose="020F0502020204030204" pitchFamily="34" charset="0"/>
              <a:buChar char="-"/>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Les Fiches Espaces </a:t>
            </a:r>
          </a:p>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Ces documents se complètent et sont indissociables les uns des autres. </a:t>
            </a:r>
          </a:p>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Sur la base de ce programme, le maître d’œuvre aura en charge la conception et le suivi de la réalisation du projet de rénovation du siège de la CCI 77 à Serris.</a:t>
            </a:r>
          </a:p>
          <a:p>
            <a:pPr algn="just" eaLnBrk="1" fontAlgn="auto" hangingPunct="1">
              <a:spcBef>
                <a:spcPts val="0"/>
              </a:spcBef>
              <a:spcAft>
                <a:spcPts val="600"/>
              </a:spcAft>
              <a:defRPr/>
            </a:pPr>
            <a:r>
              <a:rPr lang="fr-FR"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Le concepteur devra s’assurer de la pérennité des matériaux, procédés et techniques de construction utilisés, de façon à disposer de bâtiments et d’environnements de travail de qualité. </a:t>
            </a:r>
          </a:p>
        </p:txBody>
      </p:sp>
    </p:spTree>
    <p:extLst>
      <p:ext uri="{BB962C8B-B14F-4D97-AF65-F5344CB8AC3E}">
        <p14:creationId xmlns:p14="http://schemas.microsoft.com/office/powerpoint/2010/main" val="19218654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72BE5-9A52-4174-7620-DC848EACA2B3}"/>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EBB95B97-718C-ADB4-F10B-384C3092C3CB}"/>
              </a:ext>
            </a:extLst>
          </p:cNvPr>
          <p:cNvSpPr>
            <a:spLocks noGrp="1"/>
          </p:cNvSpPr>
          <p:nvPr>
            <p:ph type="sldNum" sz="quarter" idx="12"/>
          </p:nvPr>
        </p:nvSpPr>
        <p:spPr/>
        <p:txBody>
          <a:bodyPr/>
          <a:lstStyle/>
          <a:p>
            <a:fld id="{C83083A5-E7E5-1A42-9F33-431CAC519282}" type="slidenum">
              <a:rPr lang="fr-FR" smtClean="0"/>
              <a:pPr/>
              <a:t>40</a:t>
            </a:fld>
            <a:endParaRPr lang="fr-FR" dirty="0"/>
          </a:p>
        </p:txBody>
      </p:sp>
      <p:cxnSp>
        <p:nvCxnSpPr>
          <p:cNvPr id="8" name="Connecteur droit 7">
            <a:extLst>
              <a:ext uri="{FF2B5EF4-FFF2-40B4-BE49-F238E27FC236}">
                <a16:creationId xmlns:a16="http://schemas.microsoft.com/office/drawing/2014/main" id="{8BE05DBA-D75C-063D-F904-53E98AE0CAB0}"/>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78A52919-8BAA-B563-1314-B2E95471203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3419A2D1-D46E-4C06-E923-E88448E8F3E2}"/>
              </a:ext>
            </a:extLst>
          </p:cNvPr>
          <p:cNvSpPr txBox="1"/>
          <p:nvPr/>
        </p:nvSpPr>
        <p:spPr>
          <a:xfrm>
            <a:off x="264987" y="1055078"/>
            <a:ext cx="11585195" cy="3716946"/>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sz="1200" dirty="0">
                <a:latin typeface="Arial" panose="020B0604020202020204" pitchFamily="34" charset="0"/>
                <a:cs typeface="Arial" panose="020B0604020202020204" pitchFamily="34" charset="0"/>
              </a:rPr>
              <a:t>Les espaces collaboratifs s’adressent uniquement aux collaborateurs de </a:t>
            </a:r>
            <a:r>
              <a:rPr lang="fr-FR" dirty="0">
                <a:latin typeface="Arial" panose="020B0604020202020204" pitchFamily="34" charset="0"/>
                <a:cs typeface="Arial" panose="020B0604020202020204" pitchFamily="34" charset="0"/>
              </a:rPr>
              <a:t>la CCI. Ils répondront notamment aux éventuels besoins de confidentialité. </a:t>
            </a:r>
          </a:p>
          <a:p>
            <a:pPr>
              <a:defRPr/>
            </a:pPr>
            <a:r>
              <a:rPr lang="fr-FR" sz="1200" dirty="0">
                <a:latin typeface="Arial" panose="020B0604020202020204" pitchFamily="34" charset="0"/>
                <a:cs typeface="Arial" panose="020B0604020202020204" pitchFamily="34" charset="0"/>
              </a:rPr>
              <a:t>Ils seront implantés dans l’aile A et le corps central, et répartis entre le R+1 et le R+2.</a:t>
            </a:r>
          </a:p>
          <a:p>
            <a:pPr>
              <a:defRPr/>
            </a:pPr>
            <a:endParaRPr lang="fr-FR" sz="1200" dirty="0">
              <a:latin typeface="Arial" panose="020B0604020202020204" pitchFamily="34" charset="0"/>
              <a:cs typeface="Arial" panose="020B0604020202020204" pitchFamily="34" charset="0"/>
            </a:endParaRPr>
          </a:p>
          <a:p>
            <a:pPr>
              <a:defRPr/>
            </a:pPr>
            <a:endParaRPr lang="fr-FR" sz="1200" dirty="0">
              <a:latin typeface="Arial" panose="020B0604020202020204" pitchFamily="34" charset="0"/>
              <a:cs typeface="Arial" panose="020B0604020202020204" pitchFamily="34" charset="0"/>
            </a:endParaRPr>
          </a:p>
          <a:p>
            <a:pPr>
              <a:defRPr/>
            </a:pPr>
            <a:r>
              <a:rPr lang="fr-FR" sz="1200" dirty="0">
                <a:latin typeface="Arial" panose="020B0604020202020204" pitchFamily="34" charset="0"/>
                <a:cs typeface="Arial" panose="020B0604020202020204" pitchFamily="34" charset="0"/>
              </a:rPr>
              <a:t>Les espaces </a:t>
            </a:r>
            <a:r>
              <a:rPr lang="fr-FR" dirty="0">
                <a:latin typeface="Arial" panose="020B0604020202020204" pitchFamily="34" charset="0"/>
                <a:cs typeface="Arial" panose="020B0604020202020204" pitchFamily="34" charset="0"/>
              </a:rPr>
              <a:t>collaboratifs CCI </a:t>
            </a:r>
            <a:r>
              <a:rPr lang="fr-FR" sz="1200" dirty="0">
                <a:latin typeface="Arial" panose="020B0604020202020204" pitchFamily="34" charset="0"/>
                <a:cs typeface="Arial" panose="020B0604020202020204" pitchFamily="34" charset="0"/>
              </a:rPr>
              <a:t>comprendront :</a:t>
            </a:r>
            <a:endParaRPr lang="fr-FR" dirty="0">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salles de réunions CCI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En complément des espaces réunion implantés au RDC, les collaborateurs de la CCI disposeront de salles de réunion qui leur seront réservées. Ces salles de 8 ou 10p seront réservables et adaptées aux réunions traditionnelles. Elles seront équipées de mobilier standard et de technologies audiovisuelles classiques, avec des configurations ajustables pour s'adapter à divers formats de rencontre. Une vitrophanie adaptée permettra d’assurer la confidentialité de cet espace tout en laissant passer un maximum de lumière naturelle. </a:t>
            </a:r>
          </a:p>
          <a:p>
            <a:pPr>
              <a:defRPr/>
            </a:pPr>
            <a:r>
              <a:rPr lang="fr-FR" dirty="0">
                <a:latin typeface="Arial" panose="020B0604020202020204" pitchFamily="34" charset="0"/>
                <a:cs typeface="Arial" panose="020B0604020202020204" pitchFamily="34" charset="0"/>
              </a:rPr>
              <a:t>Elles seront judicieusement réparties au sein des locaux propres de la CCI, afin que chaque étage bénéficie au moins d’une salle. </a:t>
            </a: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bulles CCI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Les bulles de travail seront des espaces fermés et intimistes, conçus pour offrir un environnement calme et isolé au sein d’un espace plus vaste, tel que les espaces de bureaux partagés. Destinées aux discussions privées, aux appels téléphoniques, ou aux sessions de travail en petit comité (2 ou 4p.), ces bulles permettront aux utilisateurs de s'isoler ponctuellement sans quitter leur environnement de travail. </a:t>
            </a:r>
          </a:p>
          <a:p>
            <a:pPr>
              <a:defRPr/>
            </a:pPr>
            <a:r>
              <a:rPr lang="fr-FR" dirty="0">
                <a:latin typeface="Arial" panose="020B0604020202020204" pitchFamily="34" charset="0"/>
                <a:cs typeface="Arial" panose="020B0604020202020204" pitchFamily="34" charset="0"/>
              </a:rPr>
              <a:t>Chaque bulle sera équipée de manière ergonomique, avec des assises confortables, des surfaces de travail pratiques et un éclairage adapté pour des sessions courtes ou prolongées. L’acoustique sera optimisée afin de garantir une parfaite confidentialité, tant pour les personnes à l’intérieur que pour l’extérieur.</a:t>
            </a:r>
          </a:p>
          <a:p>
            <a:pPr>
              <a:defRPr/>
            </a:pPr>
            <a:r>
              <a:rPr lang="fr-FR" dirty="0">
                <a:latin typeface="Arial" panose="020B0604020202020204" pitchFamily="34" charset="0"/>
                <a:cs typeface="Arial" panose="020B0604020202020204" pitchFamily="34" charset="0"/>
              </a:rPr>
              <a:t>Une vitrophanie adaptée permettra d’assurer la confidentialité de cet espace tout en laissant passer un maximum de lumière naturelle</a:t>
            </a:r>
          </a:p>
          <a:p>
            <a:pPr>
              <a:defRPr/>
            </a:pPr>
            <a:r>
              <a:rPr lang="fr-FR" dirty="0">
                <a:latin typeface="Arial" panose="020B0604020202020204" pitchFamily="34" charset="0"/>
                <a:cs typeface="Arial" panose="020B0604020202020204" pitchFamily="34" charset="0"/>
              </a:rPr>
              <a:t>Les bulles seront judicieusement réparties au sein des locaux propres à la CCI. </a:t>
            </a:r>
          </a:p>
          <a:p>
            <a:pPr>
              <a:defRPr/>
            </a:pPr>
            <a:endParaRPr lang="fr-FR" dirty="0">
              <a:highlight>
                <a:srgbClr val="FFFF00"/>
              </a:highlight>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espaces collaboratifs de la CCI présenteront les relations suivantes :</a:t>
            </a:r>
          </a:p>
          <a:p>
            <a:pPr marL="171450" indent="-171450">
              <a:buFontTx/>
              <a:buChar char="-"/>
              <a:defRPr/>
            </a:pPr>
            <a:r>
              <a:rPr lang="fr-FR" dirty="0">
                <a:latin typeface="Arial" panose="020B0604020202020204" pitchFamily="34" charset="0"/>
                <a:cs typeface="Arial" panose="020B0604020202020204" pitchFamily="34" charset="0"/>
              </a:rPr>
              <a:t>Ils seront implantés au sein des espaces de travail de la CCI, et judicieusement répartis dans les étages.  </a:t>
            </a:r>
            <a:endParaRPr lang="fr-FR" dirty="0">
              <a:highlight>
                <a:srgbClr val="FFFF00"/>
              </a:highlight>
              <a:latin typeface="Arial" panose="020B0604020202020204" pitchFamily="34" charset="0"/>
              <a:cs typeface="Arial" panose="020B0604020202020204" pitchFamily="34" charset="0"/>
            </a:endParaRPr>
          </a:p>
          <a:p>
            <a:pPr>
              <a:defRPr/>
            </a:pPr>
            <a:endParaRPr lang="fr-FR" sz="1200" dirty="0">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BBCF064E-CAD5-C63B-179B-9F1E50543EA1}"/>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et tableau de surface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D26B490F-40B0-6934-8B37-96D2D23A91CA}"/>
              </a:ext>
            </a:extLst>
          </p:cNvPr>
          <p:cNvSpPr txBox="1"/>
          <p:nvPr/>
        </p:nvSpPr>
        <p:spPr>
          <a:xfrm>
            <a:off x="268448" y="128797"/>
            <a:ext cx="11180602"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COLLABORATIFS CCI</a:t>
            </a:r>
          </a:p>
        </p:txBody>
      </p:sp>
      <p:pic>
        <p:nvPicPr>
          <p:cNvPr id="9" name="Image 8">
            <a:extLst>
              <a:ext uri="{FF2B5EF4-FFF2-40B4-BE49-F238E27FC236}">
                <a16:creationId xmlns:a16="http://schemas.microsoft.com/office/drawing/2014/main" id="{43C141C0-F676-091A-9423-97F56A531C7B}"/>
              </a:ext>
            </a:extLst>
          </p:cNvPr>
          <p:cNvPicPr>
            <a:picLocks noChangeAspect="1"/>
          </p:cNvPicPr>
          <p:nvPr/>
        </p:nvPicPr>
        <p:blipFill>
          <a:blip r:embed="rId3"/>
          <a:stretch>
            <a:fillRect/>
          </a:stretch>
        </p:blipFill>
        <p:spPr>
          <a:xfrm>
            <a:off x="264987" y="4743342"/>
            <a:ext cx="11585195" cy="1768354"/>
          </a:xfrm>
          <a:prstGeom prst="rect">
            <a:avLst/>
          </a:prstGeom>
        </p:spPr>
      </p:pic>
    </p:spTree>
    <p:extLst>
      <p:ext uri="{BB962C8B-B14F-4D97-AF65-F5344CB8AC3E}">
        <p14:creationId xmlns:p14="http://schemas.microsoft.com/office/powerpoint/2010/main" val="32009661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31E96-E0B1-F5A8-080A-06B85C957BE8}"/>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8615308-24C1-BD51-2C6C-E36A92ECC5A2}"/>
              </a:ext>
            </a:extLst>
          </p:cNvPr>
          <p:cNvSpPr>
            <a:spLocks noGrp="1"/>
          </p:cNvSpPr>
          <p:nvPr>
            <p:ph type="sldNum" sz="quarter" idx="12"/>
          </p:nvPr>
        </p:nvSpPr>
        <p:spPr/>
        <p:txBody>
          <a:bodyPr/>
          <a:lstStyle/>
          <a:p>
            <a:fld id="{C83083A5-E7E5-1A42-9F33-431CAC519282}" type="slidenum">
              <a:rPr lang="fr-FR" smtClean="0"/>
              <a:pPr/>
              <a:t>41</a:t>
            </a:fld>
            <a:endParaRPr lang="fr-FR" dirty="0"/>
          </a:p>
        </p:txBody>
      </p:sp>
      <p:cxnSp>
        <p:nvCxnSpPr>
          <p:cNvPr id="8" name="Connecteur droit 7">
            <a:extLst>
              <a:ext uri="{FF2B5EF4-FFF2-40B4-BE49-F238E27FC236}">
                <a16:creationId xmlns:a16="http://schemas.microsoft.com/office/drawing/2014/main" id="{96F4FBEA-4249-59E3-65F9-EB83F5D6BE5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1E6CA260-8340-D077-EA05-E09C4F37AE2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2710DDD8-718B-5AFE-F704-1C7548C3C462}"/>
              </a:ext>
            </a:extLst>
          </p:cNvPr>
          <p:cNvSpPr txBox="1"/>
          <p:nvPr/>
        </p:nvSpPr>
        <p:spPr>
          <a:xfrm>
            <a:off x="264987" y="1055078"/>
            <a:ext cx="11585195" cy="3578757"/>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sz="1200" dirty="0">
                <a:latin typeface="Arial" panose="020B0604020202020204" pitchFamily="34" charset="0"/>
                <a:cs typeface="Arial" panose="020B0604020202020204" pitchFamily="34" charset="0"/>
              </a:rPr>
              <a:t>Les espaces supports et détente CCI s’adressent uniquement aux collaborateurs de </a:t>
            </a:r>
            <a:r>
              <a:rPr lang="fr-FR" dirty="0">
                <a:latin typeface="Arial" panose="020B0604020202020204" pitchFamily="34" charset="0"/>
                <a:cs typeface="Arial" panose="020B0604020202020204" pitchFamily="34" charset="0"/>
              </a:rPr>
              <a:t>la CCI. </a:t>
            </a:r>
            <a:r>
              <a:rPr lang="fr-FR" sz="1200" dirty="0">
                <a:latin typeface="Arial" panose="020B0604020202020204" pitchFamily="34" charset="0"/>
                <a:cs typeface="Arial" panose="020B0604020202020204" pitchFamily="34" charset="0"/>
              </a:rPr>
              <a:t>Ils seront implantés dans l’aile A et le corps central, et répartis entre le R+1 et le R+2.</a:t>
            </a:r>
          </a:p>
          <a:p>
            <a:pPr>
              <a:defRPr/>
            </a:pPr>
            <a:endParaRPr lang="fr-FR" sz="1200" dirty="0">
              <a:latin typeface="Arial" panose="020B0604020202020204" pitchFamily="34" charset="0"/>
              <a:cs typeface="Arial" panose="020B0604020202020204" pitchFamily="34" charset="0"/>
            </a:endParaRPr>
          </a:p>
          <a:p>
            <a:pPr>
              <a:defRPr/>
            </a:pPr>
            <a:r>
              <a:rPr lang="fr-FR" sz="1200" dirty="0">
                <a:latin typeface="Arial" panose="020B0604020202020204" pitchFamily="34" charset="0"/>
                <a:cs typeface="Arial" panose="020B0604020202020204" pitchFamily="34" charset="0"/>
              </a:rPr>
              <a:t>Les espaces </a:t>
            </a:r>
            <a:r>
              <a:rPr lang="fr-FR" dirty="0">
                <a:latin typeface="Arial" panose="020B0604020202020204" pitchFamily="34" charset="0"/>
                <a:cs typeface="Arial" panose="020B0604020202020204" pitchFamily="34" charset="0"/>
              </a:rPr>
              <a:t>support et détente CCI </a:t>
            </a:r>
            <a:r>
              <a:rPr lang="fr-FR" sz="1200" dirty="0">
                <a:latin typeface="Arial" panose="020B0604020202020204" pitchFamily="34" charset="0"/>
                <a:cs typeface="Arial" panose="020B0604020202020204" pitchFamily="34" charset="0"/>
              </a:rPr>
              <a:t>comprendront :</a:t>
            </a:r>
            <a:endParaRPr lang="fr-FR" dirty="0">
              <a:latin typeface="Arial" panose="020B0604020202020204" pitchFamily="34" charset="0"/>
              <a:cs typeface="Arial" panose="020B0604020202020204" pitchFamily="34" charset="0"/>
            </a:endParaRP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casiers</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Chaque collaborateur disposera d’un casier à code, badge ou clé. Ils seront dispersés dans les étages des locaux de la CCI (R+1 et R+2 de l’aile A), à proximité des espaces de travail.  </a:t>
            </a:r>
          </a:p>
          <a:p>
            <a:pPr marL="171450" indent="-171450">
              <a:buFontTx/>
              <a:buChar cha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b="1" dirty="0">
                <a:latin typeface="Arial" panose="020B0604020202020204" pitchFamily="34" charset="0"/>
                <a:cs typeface="Arial" panose="020B0604020202020204" pitchFamily="34" charset="0"/>
              </a:rPr>
              <a:t>Les espaces reprographie CCI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Ils seront judicieusement répartis dans les locaux propres à la CCI afin d’être facilement accessibles depuis l’ensemble des espaces. Ils seront équipés d’un photocopieur et d’une armoire basse.</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b="1" dirty="0">
                <a:latin typeface="Arial" panose="020B0604020202020204" pitchFamily="34" charset="0"/>
                <a:cs typeface="Arial" panose="020B0604020202020204" pitchFamily="34" charset="0"/>
              </a:rPr>
              <a:t>Les locaux serveurs </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Ils sont à implanter dans les étages de la CCI. Ils peuvent être combinés pour ne former qu’un seul espace. </a:t>
            </a:r>
          </a:p>
          <a:p>
            <a:pPr marL="171450" indent="-171450">
              <a:buFontTx/>
              <a:buChar char="-"/>
              <a:defRPr/>
            </a:pPr>
            <a:r>
              <a:rPr lang="fr-FR" dirty="0">
                <a:latin typeface="Arial" panose="020B0604020202020204" pitchFamily="34" charset="0"/>
                <a:cs typeface="Arial" panose="020B0604020202020204" pitchFamily="34" charset="0"/>
              </a:rPr>
              <a:t>Le </a:t>
            </a:r>
            <a:r>
              <a:rPr lang="fr-FR" b="1" dirty="0">
                <a:latin typeface="Arial" panose="020B0604020202020204" pitchFamily="34" charset="0"/>
                <a:cs typeface="Arial" panose="020B0604020202020204" pitchFamily="34" charset="0"/>
              </a:rPr>
              <a:t>local syndical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Le local syndical sera implanté dans un endroit discret. Il comprend 2 postes de travail.</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La </a:t>
            </a:r>
            <a:r>
              <a:rPr lang="fr-FR" b="1" dirty="0">
                <a:latin typeface="Arial" panose="020B0604020202020204" pitchFamily="34" charset="0"/>
                <a:cs typeface="Arial" panose="020B0604020202020204" pitchFamily="34" charset="0"/>
              </a:rPr>
              <a:t>salle de repos </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La salle de repos, en libre-service, sera un espace calme et apaisant, spécialement conçu pour offrir aux collaborateurs de la CCI un lieu où se ressourcer. Ils pourront s’y détendre, écouter de la musique ou lire confortablement dans une position semi-allongée grâce à un mobilier ergonomique adapté. Cet espace, cloisonné pour une meilleure isolation, offrira une ambiance propice à la relaxation, idéale pour des micro-siestes ou des moments de déconnexion.</a:t>
            </a:r>
          </a:p>
          <a:p>
            <a:pPr>
              <a:defRPr/>
            </a:pPr>
            <a:endParaRPr lang="fr-FR" dirty="0">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espaces supports et détente de la CCI présenteront les relations suivantes :</a:t>
            </a:r>
          </a:p>
          <a:p>
            <a:pPr marL="171450" indent="-171450">
              <a:buFontTx/>
              <a:buChar char="-"/>
              <a:defRPr/>
            </a:pPr>
            <a:r>
              <a:rPr lang="fr-FR" dirty="0">
                <a:latin typeface="Arial" panose="020B0604020202020204" pitchFamily="34" charset="0"/>
                <a:cs typeface="Arial" panose="020B0604020202020204" pitchFamily="34" charset="0"/>
              </a:rPr>
              <a:t>Ils seront implantés au sein des espaces de travail de la CCI, et judicieusement répartis dans les étages.  </a:t>
            </a:r>
          </a:p>
        </p:txBody>
      </p:sp>
      <p:sp>
        <p:nvSpPr>
          <p:cNvPr id="5" name="ZoneTexte 4">
            <a:extLst>
              <a:ext uri="{FF2B5EF4-FFF2-40B4-BE49-F238E27FC236}">
                <a16:creationId xmlns:a16="http://schemas.microsoft.com/office/drawing/2014/main" id="{6E18659B-2C41-58BB-827B-63B55E7D8899}"/>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et tableau de surface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BEA02CFE-A1DB-7661-F282-3699F4C92415}"/>
              </a:ext>
            </a:extLst>
          </p:cNvPr>
          <p:cNvSpPr txBox="1"/>
          <p:nvPr/>
        </p:nvSpPr>
        <p:spPr>
          <a:xfrm>
            <a:off x="268448" y="128797"/>
            <a:ext cx="11581734"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 LA CCI – ESPACES SUPPORT ET DETENTE</a:t>
            </a:r>
          </a:p>
        </p:txBody>
      </p:sp>
      <p:pic>
        <p:nvPicPr>
          <p:cNvPr id="9" name="Image 8">
            <a:extLst>
              <a:ext uri="{FF2B5EF4-FFF2-40B4-BE49-F238E27FC236}">
                <a16:creationId xmlns:a16="http://schemas.microsoft.com/office/drawing/2014/main" id="{F4C698B7-AA1A-FDBF-BBB3-C600C73D1079}"/>
              </a:ext>
            </a:extLst>
          </p:cNvPr>
          <p:cNvPicPr>
            <a:picLocks noChangeAspect="1"/>
          </p:cNvPicPr>
          <p:nvPr/>
        </p:nvPicPr>
        <p:blipFill>
          <a:blip r:embed="rId3"/>
          <a:stretch>
            <a:fillRect/>
          </a:stretch>
        </p:blipFill>
        <p:spPr>
          <a:xfrm>
            <a:off x="264987" y="4730906"/>
            <a:ext cx="11585195" cy="1608596"/>
          </a:xfrm>
          <a:prstGeom prst="rect">
            <a:avLst/>
          </a:prstGeom>
        </p:spPr>
      </p:pic>
    </p:spTree>
    <p:extLst>
      <p:ext uri="{BB962C8B-B14F-4D97-AF65-F5344CB8AC3E}">
        <p14:creationId xmlns:p14="http://schemas.microsoft.com/office/powerpoint/2010/main" val="25671130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0CE3A-85D8-237D-AF6E-96A662684687}"/>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4388C1D8-7D6C-C247-92B5-F1F02F0CE3D0}"/>
              </a:ext>
            </a:extLst>
          </p:cNvPr>
          <p:cNvSpPr>
            <a:spLocks noGrp="1"/>
          </p:cNvSpPr>
          <p:nvPr>
            <p:ph type="sldNum" sz="quarter" idx="12"/>
          </p:nvPr>
        </p:nvSpPr>
        <p:spPr/>
        <p:txBody>
          <a:bodyPr/>
          <a:lstStyle/>
          <a:p>
            <a:fld id="{C83083A5-E7E5-1A42-9F33-431CAC519282}" type="slidenum">
              <a:rPr lang="fr-FR" smtClean="0"/>
              <a:pPr/>
              <a:t>42</a:t>
            </a:fld>
            <a:endParaRPr lang="fr-FR" dirty="0"/>
          </a:p>
        </p:txBody>
      </p:sp>
      <p:cxnSp>
        <p:nvCxnSpPr>
          <p:cNvPr id="8" name="Connecteur droit 7">
            <a:extLst>
              <a:ext uri="{FF2B5EF4-FFF2-40B4-BE49-F238E27FC236}">
                <a16:creationId xmlns:a16="http://schemas.microsoft.com/office/drawing/2014/main" id="{6ACBC3F7-8AE8-C27C-A0C3-A56AB2C26F33}"/>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9869CA07-38F6-F540-3B91-63D55962ACA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BE1D0860-DEC1-1954-425D-9F29BEFB5F69}"/>
              </a:ext>
            </a:extLst>
          </p:cNvPr>
          <p:cNvSpPr txBox="1"/>
          <p:nvPr/>
        </p:nvSpPr>
        <p:spPr>
          <a:xfrm>
            <a:off x="264987" y="1055078"/>
            <a:ext cx="11585195" cy="3348480"/>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sz="1200" dirty="0">
                <a:latin typeface="Arial" panose="020B0604020202020204" pitchFamily="34" charset="0"/>
                <a:cs typeface="Arial" panose="020B0604020202020204" pitchFamily="34" charset="0"/>
              </a:rPr>
              <a:t>Les locaux </a:t>
            </a:r>
            <a:r>
              <a:rPr lang="fr-FR" dirty="0">
                <a:latin typeface="Arial" panose="020B0604020202020204" pitchFamily="34" charset="0"/>
                <a:cs typeface="Arial" panose="020B0604020202020204" pitchFamily="34" charset="0"/>
              </a:rPr>
              <a:t>propres aux locataires </a:t>
            </a:r>
            <a:r>
              <a:rPr lang="fr-FR" sz="1200" dirty="0">
                <a:latin typeface="Arial" panose="020B0604020202020204" pitchFamily="34" charset="0"/>
                <a:cs typeface="Arial" panose="020B0604020202020204" pitchFamily="34" charset="0"/>
              </a:rPr>
              <a:t>s’adressent aux usagers des locataires (collaborateurs et public extérieur).</a:t>
            </a:r>
          </a:p>
          <a:p>
            <a:pPr>
              <a:defRPr/>
            </a:pPr>
            <a:r>
              <a:rPr lang="fr-FR" dirty="0">
                <a:latin typeface="Arial" panose="020B0604020202020204" pitchFamily="34" charset="0"/>
                <a:cs typeface="Arial" panose="020B0604020202020204" pitchFamily="34" charset="0"/>
              </a:rPr>
              <a:t>Ils seront implantés au R+1 et au R+2 de l’aile B et, si besoin, du corps central.</a:t>
            </a:r>
          </a:p>
          <a:p>
            <a:pPr>
              <a:defRPr/>
            </a:pPr>
            <a:r>
              <a:rPr lang="fr-FR" dirty="0">
                <a:latin typeface="Arial" panose="020B0604020202020204" pitchFamily="34" charset="0"/>
                <a:cs typeface="Arial" panose="020B0604020202020204" pitchFamily="34" charset="0"/>
              </a:rPr>
              <a:t>Les locaux des deux locataires ne seront pas implantés au milieu des plateaux de location ni au sein des locaux de la CCI. </a:t>
            </a:r>
          </a:p>
          <a:p>
            <a:pPr>
              <a:defRPr/>
            </a:pPr>
            <a:endParaRPr lang="fr-FR" sz="1200" dirty="0">
              <a:latin typeface="Arial" panose="020B0604020202020204" pitchFamily="34" charset="0"/>
              <a:cs typeface="Arial" panose="020B0604020202020204" pitchFamily="34" charset="0"/>
            </a:endParaRPr>
          </a:p>
          <a:p>
            <a:pPr>
              <a:defRPr/>
            </a:pPr>
            <a:r>
              <a:rPr lang="fr-FR" sz="1200" dirty="0">
                <a:latin typeface="Arial" panose="020B0604020202020204" pitchFamily="34" charset="0"/>
                <a:cs typeface="Arial" panose="020B0604020202020204" pitchFamily="34" charset="0"/>
              </a:rPr>
              <a:t>Les espaces </a:t>
            </a:r>
            <a:r>
              <a:rPr lang="fr-FR" dirty="0">
                <a:latin typeface="Arial" panose="020B0604020202020204" pitchFamily="34" charset="0"/>
                <a:cs typeface="Arial" panose="020B0604020202020204" pitchFamily="34" charset="0"/>
              </a:rPr>
              <a:t>propres aux locataires </a:t>
            </a:r>
            <a:r>
              <a:rPr lang="fr-FR" sz="1200" dirty="0">
                <a:latin typeface="Arial" panose="020B0604020202020204" pitchFamily="34" charset="0"/>
                <a:cs typeface="Arial" panose="020B0604020202020204" pitchFamily="34" charset="0"/>
              </a:rPr>
              <a:t>comprendront :</a:t>
            </a:r>
          </a:p>
          <a:p>
            <a:pPr>
              <a:defRPr/>
            </a:pPr>
            <a:endParaRPr lang="fr-FR" sz="1200"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Des </a:t>
            </a:r>
            <a:r>
              <a:rPr lang="fr-FR" b="1" dirty="0">
                <a:latin typeface="Arial" panose="020B0604020202020204" pitchFamily="34" charset="0"/>
                <a:cs typeface="Arial" panose="020B0604020202020204" pitchFamily="34" charset="0"/>
              </a:rPr>
              <a:t>plateaux de location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Les plateaux de location destinés aux entreprises locataires, livrés non aménagés, seront conçus pour s'adapter aux besoins diversifiés des occupants, tout en optimisant l’utilisation de l’espace. Chaque plateau offrira une modularité permettant de répondre aux exigences spécifiques des entreprises, avec une grande liberté d’agencement et la possibilité d'accueillir différentes configurations de bureaux. À chaque niveau, les plateaux seront aménagés d’un seul tenant, sans subdivision en plusieurs espaces, afin de garantir une flexibilité maximale.</a:t>
            </a:r>
          </a:p>
          <a:p>
            <a:pPr>
              <a:defRPr/>
            </a:pPr>
            <a:endParaRPr lang="fr-FR" dirty="0">
              <a:latin typeface="Arial" panose="020B0604020202020204" pitchFamily="34" charset="0"/>
              <a:cs typeface="Arial" panose="020B0604020202020204" pitchFamily="34" charset="0"/>
            </a:endParaRP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locaux du locataire 1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sont des espaces de type bureaux individuels.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locaux du locataire 2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 sont des espaces de type bureaux partagés. </a:t>
            </a:r>
          </a:p>
          <a:p>
            <a:pPr>
              <a:defRPr/>
            </a:pPr>
            <a:endParaRPr lang="fr-FR" dirty="0">
              <a:latin typeface="Arial" panose="020B0604020202020204" pitchFamily="34" charset="0"/>
              <a:cs typeface="Arial" panose="020B0604020202020204" pitchFamily="34" charset="0"/>
            </a:endParaRPr>
          </a:p>
          <a:p>
            <a:pPr>
              <a:defRPr/>
            </a:pPr>
            <a:endParaRPr lang="fr-FR" dirty="0">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locaux propres aux locataires seront judicieusement répartis afin de bénéficier des sanitaires existants et d’y accéder sans traverser les espaces de travail des autres entreprises, y compris ceux de la CCI. </a:t>
            </a:r>
          </a:p>
          <a:p>
            <a:pPr>
              <a:defRPr/>
            </a:pPr>
            <a:endParaRPr lang="fr-FR" dirty="0">
              <a:latin typeface="Arial" panose="020B0604020202020204" pitchFamily="34" charset="0"/>
              <a:cs typeface="Arial" panose="020B0604020202020204" pitchFamily="34" charset="0"/>
            </a:endParaRPr>
          </a:p>
          <a:p>
            <a:pPr>
              <a:defRPr/>
            </a:pPr>
            <a:endParaRPr lang="fr-FR" dirty="0">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Ces espaces présenteront les relations suivantes :</a:t>
            </a:r>
          </a:p>
          <a:p>
            <a:pPr marL="171450" indent="-171450">
              <a:buFontTx/>
              <a:buChar char="-"/>
              <a:defRPr/>
            </a:pPr>
            <a:r>
              <a:rPr lang="fr-FR" dirty="0">
                <a:latin typeface="Arial" panose="020B0604020202020204" pitchFamily="34" charset="0"/>
                <a:cs typeface="Arial" panose="020B0604020202020204" pitchFamily="34" charset="0"/>
              </a:rPr>
              <a:t>Ils bénéficieront d’une proximité fonctionnelle forte avec des terrasses accessibles dans les étages espace extérieur. </a:t>
            </a:r>
          </a:p>
          <a:p>
            <a:pPr>
              <a:defRPr/>
            </a:pPr>
            <a:endParaRPr lang="fr-FR" dirty="0">
              <a:latin typeface="Arial" panose="020B0604020202020204" pitchFamily="34" charset="0"/>
              <a:cs typeface="Arial" panose="020B0604020202020204" pitchFamily="34" charset="0"/>
            </a:endParaRPr>
          </a:p>
          <a:p>
            <a:pPr>
              <a:defRPr/>
            </a:pPr>
            <a:endParaRPr lang="fr-FR" sz="1200"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6F802316-546D-9C90-9124-1CA6C3F24540}"/>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et tableau de surface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9" name="ZoneTexte 8">
            <a:extLst>
              <a:ext uri="{FF2B5EF4-FFF2-40B4-BE49-F238E27FC236}">
                <a16:creationId xmlns:a16="http://schemas.microsoft.com/office/drawing/2014/main" id="{0A3A9ACE-A905-E446-B4C3-E7A35615F843}"/>
              </a:ext>
            </a:extLst>
          </p:cNvPr>
          <p:cNvSpPr txBox="1"/>
          <p:nvPr/>
        </p:nvSpPr>
        <p:spPr>
          <a:xfrm>
            <a:off x="268448" y="128797"/>
            <a:ext cx="10215068"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PROPRES AUX LOCATAIRE</a:t>
            </a:r>
          </a:p>
        </p:txBody>
      </p:sp>
      <p:pic>
        <p:nvPicPr>
          <p:cNvPr id="12" name="Image 11">
            <a:extLst>
              <a:ext uri="{FF2B5EF4-FFF2-40B4-BE49-F238E27FC236}">
                <a16:creationId xmlns:a16="http://schemas.microsoft.com/office/drawing/2014/main" id="{08F7F4B0-CB42-88D7-4841-69041E6D19D4}"/>
              </a:ext>
            </a:extLst>
          </p:cNvPr>
          <p:cNvPicPr>
            <a:picLocks noChangeAspect="1"/>
          </p:cNvPicPr>
          <p:nvPr/>
        </p:nvPicPr>
        <p:blipFill>
          <a:blip r:embed="rId3"/>
          <a:stretch>
            <a:fillRect/>
          </a:stretch>
        </p:blipFill>
        <p:spPr>
          <a:xfrm>
            <a:off x="264987" y="4403558"/>
            <a:ext cx="11585195" cy="1768354"/>
          </a:xfrm>
          <a:prstGeom prst="rect">
            <a:avLst/>
          </a:prstGeom>
        </p:spPr>
      </p:pic>
    </p:spTree>
    <p:extLst>
      <p:ext uri="{BB962C8B-B14F-4D97-AF65-F5344CB8AC3E}">
        <p14:creationId xmlns:p14="http://schemas.microsoft.com/office/powerpoint/2010/main" val="32922944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B4F4B-2DAF-E48C-933B-826A7F4881EE}"/>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8B7BDC7-FC70-7E61-484F-9838EE31B1B2}"/>
              </a:ext>
            </a:extLst>
          </p:cNvPr>
          <p:cNvSpPr>
            <a:spLocks noGrp="1"/>
          </p:cNvSpPr>
          <p:nvPr>
            <p:ph type="sldNum" sz="quarter" idx="12"/>
          </p:nvPr>
        </p:nvSpPr>
        <p:spPr/>
        <p:txBody>
          <a:bodyPr/>
          <a:lstStyle/>
          <a:p>
            <a:fld id="{C83083A5-E7E5-1A42-9F33-431CAC519282}" type="slidenum">
              <a:rPr lang="fr-FR" smtClean="0"/>
              <a:pPr/>
              <a:t>43</a:t>
            </a:fld>
            <a:endParaRPr lang="fr-FR" dirty="0"/>
          </a:p>
        </p:txBody>
      </p:sp>
      <p:cxnSp>
        <p:nvCxnSpPr>
          <p:cNvPr id="8" name="Connecteur droit 7">
            <a:extLst>
              <a:ext uri="{FF2B5EF4-FFF2-40B4-BE49-F238E27FC236}">
                <a16:creationId xmlns:a16="http://schemas.microsoft.com/office/drawing/2014/main" id="{B0EE4EBE-3720-AEC5-3828-6251AD9DD887}"/>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3FC964DC-2935-1017-020A-6A67BBD1D7F1}"/>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AD66E26C-E75F-58D9-CCB0-4DB850525D01}"/>
              </a:ext>
            </a:extLst>
          </p:cNvPr>
          <p:cNvSpPr txBox="1"/>
          <p:nvPr/>
        </p:nvSpPr>
        <p:spPr>
          <a:xfrm>
            <a:off x="264987" y="1055078"/>
            <a:ext cx="11585195" cy="2286971"/>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marL="171450" indent="-171450">
              <a:buFontTx/>
              <a:buChar char="-"/>
              <a:defRPr/>
            </a:pPr>
            <a:r>
              <a:rPr lang="fr-FR" dirty="0">
                <a:latin typeface="Arial" panose="020B0604020202020204" pitchFamily="34" charset="0"/>
                <a:cs typeface="Arial" panose="020B0604020202020204" pitchFamily="34" charset="0"/>
              </a:rPr>
              <a:t>Des </a:t>
            </a:r>
            <a:r>
              <a:rPr lang="fr-FR" b="1" dirty="0">
                <a:latin typeface="Arial" panose="020B0604020202020204" pitchFamily="34" charset="0"/>
                <a:cs typeface="Arial" panose="020B0604020202020204" pitchFamily="34" charset="0"/>
              </a:rPr>
              <a:t>sanitaires</a:t>
            </a:r>
            <a:r>
              <a:rPr lang="fr-FR" dirty="0">
                <a:latin typeface="Arial" panose="020B0604020202020204" pitchFamily="34" charset="0"/>
                <a:cs typeface="Arial" panose="020B0604020202020204" pitchFamily="34" charset="0"/>
              </a:rPr>
              <a:t> :</a:t>
            </a:r>
          </a:p>
          <a:p>
            <a:pPr>
              <a:defRPr/>
            </a:pPr>
            <a:r>
              <a:rPr lang="fr-FR" dirty="0">
                <a:latin typeface="Arial" panose="020B0604020202020204" pitchFamily="34" charset="0"/>
                <a:cs typeface="Arial" panose="020B0604020202020204" pitchFamily="34" charset="0"/>
              </a:rPr>
              <a:t>Les locaux seront judicieusement implantés afin de bénéficier au mieux de la localisation des sanitaires existants répartis dans le bâtiment, de manière à répondre aussi bien aux besoins des espaces communs du RDC que des espaces CCI et locataires des étages. En particulier, la direction générale et la présidence de la CCI seront implantées à proximité de sanitaires. Dans la mesure du possible, le projet de la MOE ne devra pas prévoir de sanitaires supplémentaires à ceux existants.</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Des </a:t>
            </a:r>
            <a:r>
              <a:rPr lang="fr-FR" b="1" dirty="0">
                <a:latin typeface="Arial" panose="020B0604020202020204" pitchFamily="34" charset="0"/>
                <a:cs typeface="Arial" panose="020B0604020202020204" pitchFamily="34" charset="0"/>
              </a:rPr>
              <a:t>locaux ménages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Ils seront judicieusement répartis dans le bâtiment, à raison d’un par niveau et par aile. </a:t>
            </a:r>
          </a:p>
          <a:p>
            <a:pPr marL="171450" indent="-171450">
              <a:buFontTx/>
              <a:buChar char="-"/>
              <a:defRPr/>
            </a:pPr>
            <a:endParaRPr lang="fr-FR" dirty="0">
              <a:latin typeface="Arial" panose="020B0604020202020204" pitchFamily="34" charset="0"/>
              <a:cs typeface="Arial" panose="020B0604020202020204" pitchFamily="34" charset="0"/>
            </a:endParaRP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Les</a:t>
            </a:r>
            <a:r>
              <a:rPr lang="fr-FR" b="1" dirty="0">
                <a:latin typeface="Arial" panose="020B0604020202020204" pitchFamily="34" charset="0"/>
                <a:cs typeface="Arial" panose="020B0604020202020204" pitchFamily="34" charset="0"/>
              </a:rPr>
              <a:t> locaux bâtimentaires </a:t>
            </a:r>
            <a:r>
              <a:rPr lang="fr-FR" dirty="0">
                <a:latin typeface="Arial" panose="020B0604020202020204" pitchFamily="34" charset="0"/>
                <a:cs typeface="Arial" panose="020B0604020202020204" pitchFamily="34" charset="0"/>
              </a:rPr>
              <a:t>: </a:t>
            </a:r>
          </a:p>
          <a:p>
            <a:pPr>
              <a:defRPr/>
            </a:pPr>
            <a:r>
              <a:rPr lang="fr-FR" sz="1200" dirty="0">
                <a:latin typeface="Arial" panose="020B0604020202020204" pitchFamily="34" charset="0"/>
                <a:cs typeface="Arial" panose="020B0604020202020204" pitchFamily="34" charset="0"/>
              </a:rPr>
              <a:t>Les locaux techniques seront adaptés lors des phases de conception du projet architectural et technique. Ils pourront être répartis de manière pertinente et adaptée dans le(s) bâtiment(s), et dépendent des choix de conception. Ils pourront notamment être destinée à :</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Chaufferie – ECS</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TGBT – Courant fort</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Local CTA </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Local Courant faible (SSI, Alarme Intrusion, Serveur informatique, Fibre, téléphonie)</a:t>
            </a:r>
          </a:p>
          <a:p>
            <a:pPr marL="171450" indent="-171450">
              <a:buFont typeface="Courier New" panose="02070309020205020404" pitchFamily="49" charset="0"/>
              <a:buChar char="o"/>
              <a:defRPr/>
            </a:pPr>
            <a:r>
              <a:rPr lang="fr-FR" dirty="0">
                <a:latin typeface="Arial" panose="020B0604020202020204" pitchFamily="34" charset="0"/>
                <a:cs typeface="Arial" panose="020B0604020202020204" pitchFamily="34" charset="0"/>
              </a:rPr>
              <a:t>Etc.</a:t>
            </a:r>
          </a:p>
          <a:p>
            <a:pPr>
              <a:defRPr/>
            </a:pPr>
            <a:endParaRPr lang="fr-FR" dirty="0">
              <a:latin typeface="Arial" panose="020B0604020202020204" pitchFamily="34" charset="0"/>
              <a:cs typeface="Arial" panose="020B0604020202020204" pitchFamily="34" charset="0"/>
            </a:endParaRPr>
          </a:p>
          <a:p>
            <a:pPr>
              <a:defRPr/>
            </a:pPr>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F0682208-3E07-F6C8-900E-77B1CE612014}"/>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 schéma fonctionnel et tableau de surface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16D848E5-0DCB-8372-4258-7CEB96712A30}"/>
              </a:ext>
            </a:extLst>
          </p:cNvPr>
          <p:cNvSpPr txBox="1"/>
          <p:nvPr/>
        </p:nvSpPr>
        <p:spPr>
          <a:xfrm>
            <a:off x="268448" y="128797"/>
            <a:ext cx="10215068"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Locaux techniques et supports</a:t>
            </a:r>
          </a:p>
        </p:txBody>
      </p:sp>
      <p:sp>
        <p:nvSpPr>
          <p:cNvPr id="9" name="Rectangle : coins arrondis 8">
            <a:extLst>
              <a:ext uri="{FF2B5EF4-FFF2-40B4-BE49-F238E27FC236}">
                <a16:creationId xmlns:a16="http://schemas.microsoft.com/office/drawing/2014/main" id="{19671748-64AA-204B-4A19-C470CB850B8F}"/>
              </a:ext>
            </a:extLst>
          </p:cNvPr>
          <p:cNvSpPr/>
          <p:nvPr/>
        </p:nvSpPr>
        <p:spPr>
          <a:xfrm>
            <a:off x="7879491" y="2988166"/>
            <a:ext cx="2455109" cy="1049038"/>
          </a:xfrm>
          <a:prstGeom prst="roundRect">
            <a:avLst>
              <a:gd name="adj" fmla="val 10117"/>
            </a:avLst>
          </a:prstGeom>
          <a:solidFill>
            <a:srgbClr val="80808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0" name="Rectangle : coins arrondis 9">
            <a:extLst>
              <a:ext uri="{FF2B5EF4-FFF2-40B4-BE49-F238E27FC236}">
                <a16:creationId xmlns:a16="http://schemas.microsoft.com/office/drawing/2014/main" id="{3BDC30D9-8E53-BD64-FC86-5ACD9B9F3B1E}"/>
              </a:ext>
            </a:extLst>
          </p:cNvPr>
          <p:cNvSpPr/>
          <p:nvPr/>
        </p:nvSpPr>
        <p:spPr>
          <a:xfrm>
            <a:off x="7967296" y="3109857"/>
            <a:ext cx="1023227" cy="385960"/>
          </a:xfrm>
          <a:prstGeom prst="roundRect">
            <a:avLst>
              <a:gd name="adj" fmla="val 10117"/>
            </a:avLst>
          </a:prstGeom>
          <a:solidFill>
            <a:srgbClr val="D1D1D1"/>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Sanitaires</a:t>
            </a:r>
          </a:p>
        </p:txBody>
      </p:sp>
      <p:sp>
        <p:nvSpPr>
          <p:cNvPr id="11" name="Rectangle : coins arrondis 10">
            <a:extLst>
              <a:ext uri="{FF2B5EF4-FFF2-40B4-BE49-F238E27FC236}">
                <a16:creationId xmlns:a16="http://schemas.microsoft.com/office/drawing/2014/main" id="{7A2421B3-7A5E-C2E0-18DB-B140135A910B}"/>
              </a:ext>
            </a:extLst>
          </p:cNvPr>
          <p:cNvSpPr/>
          <p:nvPr/>
        </p:nvSpPr>
        <p:spPr>
          <a:xfrm>
            <a:off x="9224186" y="3109857"/>
            <a:ext cx="1023227" cy="385960"/>
          </a:xfrm>
          <a:prstGeom prst="roundRect">
            <a:avLst>
              <a:gd name="adj" fmla="val 10117"/>
            </a:avLst>
          </a:prstGeom>
          <a:solidFill>
            <a:srgbClr val="D1D1D1"/>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Locaux ménages</a:t>
            </a:r>
          </a:p>
        </p:txBody>
      </p:sp>
      <p:sp>
        <p:nvSpPr>
          <p:cNvPr id="12" name="Rectangle : coins arrondis 11">
            <a:extLst>
              <a:ext uri="{FF2B5EF4-FFF2-40B4-BE49-F238E27FC236}">
                <a16:creationId xmlns:a16="http://schemas.microsoft.com/office/drawing/2014/main" id="{79B37143-2808-D7A4-B94A-23FA66670CB2}"/>
              </a:ext>
            </a:extLst>
          </p:cNvPr>
          <p:cNvSpPr/>
          <p:nvPr/>
        </p:nvSpPr>
        <p:spPr>
          <a:xfrm>
            <a:off x="8589461" y="3592969"/>
            <a:ext cx="1023227" cy="385960"/>
          </a:xfrm>
          <a:prstGeom prst="roundRect">
            <a:avLst>
              <a:gd name="adj" fmla="val 10117"/>
            </a:avLst>
          </a:prstGeom>
          <a:solidFill>
            <a:srgbClr val="D1D1D1"/>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Locaux bâtimentaires</a:t>
            </a:r>
          </a:p>
        </p:txBody>
      </p:sp>
      <p:sp>
        <p:nvSpPr>
          <p:cNvPr id="13" name="ZoneTexte 64">
            <a:extLst>
              <a:ext uri="{FF2B5EF4-FFF2-40B4-BE49-F238E27FC236}">
                <a16:creationId xmlns:a16="http://schemas.microsoft.com/office/drawing/2014/main" id="{5F75E1B5-707F-7DA0-A8A3-BC12CEAF7D77}"/>
              </a:ext>
            </a:extLst>
          </p:cNvPr>
          <p:cNvSpPr txBox="1"/>
          <p:nvPr/>
        </p:nvSpPr>
        <p:spPr>
          <a:xfrm>
            <a:off x="8126502" y="2775124"/>
            <a:ext cx="1949143"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808080"/>
                </a:solidFill>
                <a:latin typeface="Arial Nova Cond" panose="020B0506020202020204" pitchFamily="34" charset="0"/>
              </a:rPr>
              <a:t>Locaux techniques et supports</a:t>
            </a:r>
          </a:p>
        </p:txBody>
      </p:sp>
      <p:pic>
        <p:nvPicPr>
          <p:cNvPr id="17" name="Image 16">
            <a:extLst>
              <a:ext uri="{FF2B5EF4-FFF2-40B4-BE49-F238E27FC236}">
                <a16:creationId xmlns:a16="http://schemas.microsoft.com/office/drawing/2014/main" id="{902944E8-1F94-5ECF-B9EE-46C2B11E481A}"/>
              </a:ext>
            </a:extLst>
          </p:cNvPr>
          <p:cNvPicPr>
            <a:picLocks noChangeAspect="1"/>
          </p:cNvPicPr>
          <p:nvPr/>
        </p:nvPicPr>
        <p:blipFill>
          <a:blip r:embed="rId3"/>
          <a:stretch>
            <a:fillRect/>
          </a:stretch>
        </p:blipFill>
        <p:spPr>
          <a:xfrm>
            <a:off x="264987" y="4184564"/>
            <a:ext cx="11585195" cy="2407385"/>
          </a:xfrm>
          <a:prstGeom prst="rect">
            <a:avLst/>
          </a:prstGeom>
        </p:spPr>
      </p:pic>
    </p:spTree>
    <p:extLst>
      <p:ext uri="{BB962C8B-B14F-4D97-AF65-F5344CB8AC3E}">
        <p14:creationId xmlns:p14="http://schemas.microsoft.com/office/powerpoint/2010/main" val="20671525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C82D3-80DC-85FC-7D6D-2F6AAAA08E23}"/>
            </a:ext>
          </a:extLst>
        </p:cNvPr>
        <p:cNvGrpSpPr/>
        <p:nvPr/>
      </p:nvGrpSpPr>
      <p:grpSpPr>
        <a:xfrm>
          <a:off x="0" y="0"/>
          <a:ext cx="0" cy="0"/>
          <a:chOff x="0" y="0"/>
          <a:chExt cx="0" cy="0"/>
        </a:xfrm>
      </p:grpSpPr>
      <p:sp>
        <p:nvSpPr>
          <p:cNvPr id="49" name="Rectangle : coins arrondis 48">
            <a:extLst>
              <a:ext uri="{FF2B5EF4-FFF2-40B4-BE49-F238E27FC236}">
                <a16:creationId xmlns:a16="http://schemas.microsoft.com/office/drawing/2014/main" id="{D38271DB-6931-7CE0-FC20-EA96CB8E9BC7}"/>
              </a:ext>
            </a:extLst>
          </p:cNvPr>
          <p:cNvSpPr/>
          <p:nvPr/>
        </p:nvSpPr>
        <p:spPr>
          <a:xfrm>
            <a:off x="8397210" y="1688791"/>
            <a:ext cx="1199692" cy="708408"/>
          </a:xfrm>
          <a:prstGeom prst="roundRect">
            <a:avLst>
              <a:gd name="adj" fmla="val 10117"/>
            </a:avLst>
          </a:prstGeom>
          <a:solidFill>
            <a:srgbClr val="BF8F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204" name="Rectangle : coins arrondis 203">
            <a:extLst>
              <a:ext uri="{FF2B5EF4-FFF2-40B4-BE49-F238E27FC236}">
                <a16:creationId xmlns:a16="http://schemas.microsoft.com/office/drawing/2014/main" id="{6B7E075E-03CB-3A28-84E3-15B2CFED6533}"/>
              </a:ext>
            </a:extLst>
          </p:cNvPr>
          <p:cNvSpPr/>
          <p:nvPr/>
        </p:nvSpPr>
        <p:spPr>
          <a:xfrm>
            <a:off x="3479057" y="3232203"/>
            <a:ext cx="3203485" cy="3521680"/>
          </a:xfrm>
          <a:prstGeom prst="roundRect">
            <a:avLst>
              <a:gd name="adj" fmla="val 10117"/>
            </a:avLst>
          </a:prstGeom>
          <a:solidFill>
            <a:srgbClr val="6FAF47"/>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21" name="Rectangle : coins arrondis 20">
            <a:extLst>
              <a:ext uri="{FF2B5EF4-FFF2-40B4-BE49-F238E27FC236}">
                <a16:creationId xmlns:a16="http://schemas.microsoft.com/office/drawing/2014/main" id="{A8058FC7-C91A-C3F2-0D5A-10A495A15C62}"/>
              </a:ext>
            </a:extLst>
          </p:cNvPr>
          <p:cNvSpPr/>
          <p:nvPr/>
        </p:nvSpPr>
        <p:spPr>
          <a:xfrm>
            <a:off x="8375124" y="5019246"/>
            <a:ext cx="1199692" cy="715352"/>
          </a:xfrm>
          <a:prstGeom prst="roundRect">
            <a:avLst>
              <a:gd name="adj" fmla="val 10117"/>
            </a:avLst>
          </a:prstGeom>
          <a:solidFill>
            <a:srgbClr val="FFC0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52" name="Rectangle : coins arrondis 151">
            <a:extLst>
              <a:ext uri="{FF2B5EF4-FFF2-40B4-BE49-F238E27FC236}">
                <a16:creationId xmlns:a16="http://schemas.microsoft.com/office/drawing/2014/main" id="{C912C6E0-3BBA-FE28-7F5F-AA1FE312AD9B}"/>
              </a:ext>
            </a:extLst>
          </p:cNvPr>
          <p:cNvSpPr/>
          <p:nvPr/>
        </p:nvSpPr>
        <p:spPr>
          <a:xfrm>
            <a:off x="8384407" y="3938733"/>
            <a:ext cx="1199692" cy="708408"/>
          </a:xfrm>
          <a:prstGeom prst="roundRect">
            <a:avLst>
              <a:gd name="adj" fmla="val 10117"/>
            </a:avLst>
          </a:prstGeom>
          <a:solidFill>
            <a:srgbClr val="C65911"/>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91" name="Rectangle : coins arrondis 190">
            <a:extLst>
              <a:ext uri="{FF2B5EF4-FFF2-40B4-BE49-F238E27FC236}">
                <a16:creationId xmlns:a16="http://schemas.microsoft.com/office/drawing/2014/main" id="{8D8F4BD3-016D-0417-5185-68B6E33987B6}"/>
              </a:ext>
            </a:extLst>
          </p:cNvPr>
          <p:cNvSpPr/>
          <p:nvPr/>
        </p:nvSpPr>
        <p:spPr>
          <a:xfrm>
            <a:off x="8390876" y="2688021"/>
            <a:ext cx="1197750" cy="705078"/>
          </a:xfrm>
          <a:prstGeom prst="roundRect">
            <a:avLst>
              <a:gd name="adj" fmla="val 10117"/>
            </a:avLst>
          </a:prstGeom>
          <a:solidFill>
            <a:srgbClr val="CCCC00"/>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6" name="ZoneTexte 5">
            <a:extLst>
              <a:ext uri="{FF2B5EF4-FFF2-40B4-BE49-F238E27FC236}">
                <a16:creationId xmlns:a16="http://schemas.microsoft.com/office/drawing/2014/main" id="{434F2C01-FD51-16E0-B309-B40398BAB650}"/>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Schéma fonctionnel des espaces extérieurs</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2" name="Espace réservé du numéro de diapositive 1">
            <a:extLst>
              <a:ext uri="{FF2B5EF4-FFF2-40B4-BE49-F238E27FC236}">
                <a16:creationId xmlns:a16="http://schemas.microsoft.com/office/drawing/2014/main" id="{2CC35949-5F12-4F24-CB93-87CB33DEC735}"/>
              </a:ext>
            </a:extLst>
          </p:cNvPr>
          <p:cNvSpPr>
            <a:spLocks noGrp="1"/>
          </p:cNvSpPr>
          <p:nvPr>
            <p:ph type="sldNum" sz="quarter" idx="12"/>
          </p:nvPr>
        </p:nvSpPr>
        <p:spPr/>
        <p:txBody>
          <a:bodyPr/>
          <a:lstStyle/>
          <a:p>
            <a:fld id="{C83083A5-E7E5-1A42-9F33-431CAC519282}" type="slidenum">
              <a:rPr lang="fr-FR" smtClean="0"/>
              <a:pPr/>
              <a:t>44</a:t>
            </a:fld>
            <a:endParaRPr lang="fr-FR" dirty="0"/>
          </a:p>
        </p:txBody>
      </p:sp>
      <p:cxnSp>
        <p:nvCxnSpPr>
          <p:cNvPr id="8" name="Connecteur droit 7">
            <a:extLst>
              <a:ext uri="{FF2B5EF4-FFF2-40B4-BE49-F238E27FC236}">
                <a16:creationId xmlns:a16="http://schemas.microsoft.com/office/drawing/2014/main" id="{1D10366F-D09C-D246-17BB-6D7FA4D2B996}"/>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93" name="Rectangle : coins arrondis 92">
            <a:extLst>
              <a:ext uri="{FF2B5EF4-FFF2-40B4-BE49-F238E27FC236}">
                <a16:creationId xmlns:a16="http://schemas.microsoft.com/office/drawing/2014/main" id="{1FBE8492-21BF-76AF-7763-95C415F4CE32}"/>
              </a:ext>
            </a:extLst>
          </p:cNvPr>
          <p:cNvSpPr/>
          <p:nvPr/>
        </p:nvSpPr>
        <p:spPr>
          <a:xfrm>
            <a:off x="334511" y="1154381"/>
            <a:ext cx="9694545" cy="5090281"/>
          </a:xfrm>
          <a:prstGeom prst="roundRect">
            <a:avLst>
              <a:gd name="adj" fmla="val 0"/>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solidFill>
                <a:srgbClr val="C00000"/>
              </a:solidFill>
              <a:latin typeface="Arial Nova Cond" panose="020B0506020202020204" pitchFamily="34" charset="0"/>
            </a:endParaRPr>
          </a:p>
        </p:txBody>
      </p:sp>
      <p:sp>
        <p:nvSpPr>
          <p:cNvPr id="118" name="Rectangle : coins arrondis 117">
            <a:extLst>
              <a:ext uri="{FF2B5EF4-FFF2-40B4-BE49-F238E27FC236}">
                <a16:creationId xmlns:a16="http://schemas.microsoft.com/office/drawing/2014/main" id="{FBBAFC0C-D199-86A2-111A-D8BF79803B4D}"/>
              </a:ext>
            </a:extLst>
          </p:cNvPr>
          <p:cNvSpPr/>
          <p:nvPr/>
        </p:nvSpPr>
        <p:spPr>
          <a:xfrm rot="5400000">
            <a:off x="10645235" y="1192784"/>
            <a:ext cx="301308" cy="1077462"/>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Zones</a:t>
            </a:r>
          </a:p>
        </p:txBody>
      </p:sp>
      <p:sp>
        <p:nvSpPr>
          <p:cNvPr id="120" name="Rectangle : coins arrondis 119">
            <a:extLst>
              <a:ext uri="{FF2B5EF4-FFF2-40B4-BE49-F238E27FC236}">
                <a16:creationId xmlns:a16="http://schemas.microsoft.com/office/drawing/2014/main" id="{720BC854-F03D-6900-D8EF-62B8F6086F27}"/>
              </a:ext>
            </a:extLst>
          </p:cNvPr>
          <p:cNvSpPr/>
          <p:nvPr/>
        </p:nvSpPr>
        <p:spPr>
          <a:xfrm>
            <a:off x="10802527" y="5193146"/>
            <a:ext cx="1244782" cy="1135006"/>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Entités accessibles en véhicules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Locaux sécurisés</a:t>
            </a:r>
          </a:p>
          <a:p>
            <a:endParaRPr lang="fr-FR" sz="900" dirty="0">
              <a:solidFill>
                <a:schemeClr val="tx1"/>
              </a:solidFill>
              <a:latin typeface="Arial Nova Cond" panose="020B0506020202020204" pitchFamily="34" charset="0"/>
            </a:endParaRPr>
          </a:p>
          <a:p>
            <a:endParaRPr lang="fr-FR" sz="900" dirty="0">
              <a:solidFill>
                <a:schemeClr val="tx1"/>
              </a:solidFill>
              <a:latin typeface="Arial Nova Cond" panose="020B0506020202020204" pitchFamily="34" charset="0"/>
            </a:endParaRPr>
          </a:p>
        </p:txBody>
      </p:sp>
      <p:sp>
        <p:nvSpPr>
          <p:cNvPr id="125" name="Rectangle : coins arrondis 124">
            <a:extLst>
              <a:ext uri="{FF2B5EF4-FFF2-40B4-BE49-F238E27FC236}">
                <a16:creationId xmlns:a16="http://schemas.microsoft.com/office/drawing/2014/main" id="{8280CF8D-1720-0CFA-123C-0CFCC0EF5619}"/>
              </a:ext>
            </a:extLst>
          </p:cNvPr>
          <p:cNvSpPr/>
          <p:nvPr/>
        </p:nvSpPr>
        <p:spPr>
          <a:xfrm>
            <a:off x="10269914" y="1901686"/>
            <a:ext cx="425960" cy="158545"/>
          </a:xfrm>
          <a:prstGeom prst="roundRect">
            <a:avLst>
              <a:gd name="adj" fmla="val 0"/>
            </a:avLst>
          </a:prstGeom>
          <a:no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126" name="Rectangle : coins arrondis 125">
            <a:extLst>
              <a:ext uri="{FF2B5EF4-FFF2-40B4-BE49-F238E27FC236}">
                <a16:creationId xmlns:a16="http://schemas.microsoft.com/office/drawing/2014/main" id="{5FA4CD77-84E9-4F8A-6B09-B8E1CEDFE478}"/>
              </a:ext>
            </a:extLst>
          </p:cNvPr>
          <p:cNvSpPr/>
          <p:nvPr/>
        </p:nvSpPr>
        <p:spPr>
          <a:xfrm>
            <a:off x="10759138" y="1873639"/>
            <a:ext cx="1488371" cy="937810"/>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Périmètre du site</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Entités fonctionnelles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Sous-entités </a:t>
            </a:r>
          </a:p>
          <a:p>
            <a:r>
              <a:rPr lang="fr-FR" sz="900" dirty="0">
                <a:solidFill>
                  <a:schemeClr val="tx1"/>
                </a:solidFill>
                <a:latin typeface="Arial Nova Cond" panose="020B0506020202020204" pitchFamily="34" charset="0"/>
              </a:rPr>
              <a:t>Fonctionnelles</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Locaux</a:t>
            </a:r>
          </a:p>
        </p:txBody>
      </p:sp>
      <p:sp>
        <p:nvSpPr>
          <p:cNvPr id="127" name="Rectangle : coins arrondis 126">
            <a:extLst>
              <a:ext uri="{FF2B5EF4-FFF2-40B4-BE49-F238E27FC236}">
                <a16:creationId xmlns:a16="http://schemas.microsoft.com/office/drawing/2014/main" id="{D472B9FF-C2D4-D301-A4A2-A7ED29567E82}"/>
              </a:ext>
            </a:extLst>
          </p:cNvPr>
          <p:cNvSpPr/>
          <p:nvPr/>
        </p:nvSpPr>
        <p:spPr>
          <a:xfrm rot="5400000">
            <a:off x="10612594" y="886324"/>
            <a:ext cx="301308" cy="1128736"/>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dirty="0">
                <a:solidFill>
                  <a:schemeClr val="tx1"/>
                </a:solidFill>
                <a:latin typeface="Arial Nova Cond" panose="020B0506020202020204" pitchFamily="34" charset="0"/>
              </a:rPr>
              <a:t>LEGENDE : </a:t>
            </a:r>
          </a:p>
        </p:txBody>
      </p:sp>
      <p:sp>
        <p:nvSpPr>
          <p:cNvPr id="94" name="Rectangle 93">
            <a:extLst>
              <a:ext uri="{FF2B5EF4-FFF2-40B4-BE49-F238E27FC236}">
                <a16:creationId xmlns:a16="http://schemas.microsoft.com/office/drawing/2014/main" id="{0444C9ED-629C-59EF-600C-47B85B543E6E}"/>
              </a:ext>
            </a:extLst>
          </p:cNvPr>
          <p:cNvSpPr/>
          <p:nvPr/>
        </p:nvSpPr>
        <p:spPr>
          <a:xfrm>
            <a:off x="10160195" y="1297821"/>
            <a:ext cx="1904793" cy="494683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latin typeface="Arial Nova Cond" panose="020B0506020202020204" pitchFamily="34" charset="0"/>
            </a:endParaRPr>
          </a:p>
        </p:txBody>
      </p:sp>
      <p:sp>
        <p:nvSpPr>
          <p:cNvPr id="95" name="Rectangle : coins arrondis 94">
            <a:extLst>
              <a:ext uri="{FF2B5EF4-FFF2-40B4-BE49-F238E27FC236}">
                <a16:creationId xmlns:a16="http://schemas.microsoft.com/office/drawing/2014/main" id="{8D2250EE-C5FC-0135-1067-D6B534DEB57B}"/>
              </a:ext>
            </a:extLst>
          </p:cNvPr>
          <p:cNvSpPr/>
          <p:nvPr/>
        </p:nvSpPr>
        <p:spPr>
          <a:xfrm>
            <a:off x="10846918" y="3829519"/>
            <a:ext cx="1253699" cy="386910"/>
          </a:xfrm>
          <a:prstGeom prst="roundRect">
            <a:avLst>
              <a:gd name="adj" fmla="val 0"/>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dirty="0">
                <a:solidFill>
                  <a:schemeClr val="tx1"/>
                </a:solidFill>
                <a:latin typeface="Arial Nova Cond" panose="020B0506020202020204" pitchFamily="34" charset="0"/>
              </a:rPr>
              <a:t>Liaison de continuité ou proximité fonctionnelle</a:t>
            </a:r>
          </a:p>
          <a:p>
            <a:endParaRPr lang="fr-FR" sz="900" dirty="0">
              <a:solidFill>
                <a:schemeClr val="tx1"/>
              </a:solidFill>
              <a:latin typeface="Arial Nova Cond" panose="020B0506020202020204" pitchFamily="34" charset="0"/>
            </a:endParaRPr>
          </a:p>
          <a:p>
            <a:r>
              <a:rPr lang="fr-FR" sz="900" dirty="0">
                <a:solidFill>
                  <a:schemeClr val="tx1"/>
                </a:solidFill>
                <a:latin typeface="Arial Nova Cond" panose="020B0506020202020204" pitchFamily="34" charset="0"/>
              </a:rPr>
              <a:t>Liaison d’accessibilité fonctionnelle</a:t>
            </a:r>
          </a:p>
          <a:p>
            <a:endParaRPr lang="fr-FR" sz="900" dirty="0">
              <a:solidFill>
                <a:schemeClr val="tx1"/>
              </a:solidFill>
              <a:latin typeface="Arial Nova Cond" panose="020B0506020202020204" pitchFamily="34" charset="0"/>
            </a:endParaRPr>
          </a:p>
          <a:p>
            <a:endParaRPr lang="fr-FR" sz="900" dirty="0">
              <a:solidFill>
                <a:schemeClr val="tx1"/>
              </a:solidFill>
              <a:latin typeface="Arial Nova Cond" panose="020B0506020202020204" pitchFamily="34" charset="0"/>
            </a:endParaRPr>
          </a:p>
        </p:txBody>
      </p:sp>
      <p:cxnSp>
        <p:nvCxnSpPr>
          <p:cNvPr id="96" name="Connecteur droit avec flèche 95">
            <a:extLst>
              <a:ext uri="{FF2B5EF4-FFF2-40B4-BE49-F238E27FC236}">
                <a16:creationId xmlns:a16="http://schemas.microsoft.com/office/drawing/2014/main" id="{2996007A-963C-C356-C057-097BED0D4A5A}"/>
              </a:ext>
            </a:extLst>
          </p:cNvPr>
          <p:cNvCxnSpPr>
            <a:cxnSpLocks/>
          </p:cNvCxnSpPr>
          <p:nvPr/>
        </p:nvCxnSpPr>
        <p:spPr>
          <a:xfrm>
            <a:off x="10266370" y="3961806"/>
            <a:ext cx="419599" cy="0"/>
          </a:xfrm>
          <a:prstGeom prst="straightConnector1">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97" name="Connecteur droit avec flèche 96">
            <a:extLst>
              <a:ext uri="{FF2B5EF4-FFF2-40B4-BE49-F238E27FC236}">
                <a16:creationId xmlns:a16="http://schemas.microsoft.com/office/drawing/2014/main" id="{861EF571-E2D9-C946-7B34-86E0CDDD3334}"/>
              </a:ext>
            </a:extLst>
          </p:cNvPr>
          <p:cNvCxnSpPr>
            <a:cxnSpLocks/>
          </p:cNvCxnSpPr>
          <p:nvPr/>
        </p:nvCxnSpPr>
        <p:spPr>
          <a:xfrm>
            <a:off x="10293707" y="4549245"/>
            <a:ext cx="392262"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Rectangle : coins arrondis 98">
            <a:extLst>
              <a:ext uri="{FF2B5EF4-FFF2-40B4-BE49-F238E27FC236}">
                <a16:creationId xmlns:a16="http://schemas.microsoft.com/office/drawing/2014/main" id="{6BEB1C63-BF14-55CC-3A62-EE5184851AC5}"/>
              </a:ext>
            </a:extLst>
          </p:cNvPr>
          <p:cNvSpPr/>
          <p:nvPr/>
        </p:nvSpPr>
        <p:spPr>
          <a:xfrm>
            <a:off x="10279542" y="2202839"/>
            <a:ext cx="425960" cy="171595"/>
          </a:xfrm>
          <a:prstGeom prst="roundRect">
            <a:avLst>
              <a:gd name="adj" fmla="val 10117"/>
            </a:avLst>
          </a:prstGeom>
          <a:noFill/>
          <a:ln w="28575">
            <a:solidFill>
              <a:srgbClr val="2F7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bg1"/>
                </a:solidFill>
                <a:latin typeface="Arial Nova Cond" panose="020B0506020202020204" pitchFamily="34" charset="0"/>
              </a:rPr>
              <a:t>ESPACE D’ENTREE</a:t>
            </a:r>
          </a:p>
        </p:txBody>
      </p:sp>
      <p:sp>
        <p:nvSpPr>
          <p:cNvPr id="100" name="Rectangle : coins arrondis 99">
            <a:extLst>
              <a:ext uri="{FF2B5EF4-FFF2-40B4-BE49-F238E27FC236}">
                <a16:creationId xmlns:a16="http://schemas.microsoft.com/office/drawing/2014/main" id="{C19761D1-2FC3-C195-1089-1AC9E93CBB58}"/>
              </a:ext>
            </a:extLst>
          </p:cNvPr>
          <p:cNvSpPr/>
          <p:nvPr/>
        </p:nvSpPr>
        <p:spPr>
          <a:xfrm rot="5400000">
            <a:off x="10635536" y="3185023"/>
            <a:ext cx="300587" cy="1077461"/>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Liaisons</a:t>
            </a:r>
          </a:p>
        </p:txBody>
      </p:sp>
      <p:sp>
        <p:nvSpPr>
          <p:cNvPr id="101" name="Rectangle : coins arrondis 100">
            <a:extLst>
              <a:ext uri="{FF2B5EF4-FFF2-40B4-BE49-F238E27FC236}">
                <a16:creationId xmlns:a16="http://schemas.microsoft.com/office/drawing/2014/main" id="{DA4AF562-0C3D-F022-0ABF-639070879FDE}"/>
              </a:ext>
            </a:extLst>
          </p:cNvPr>
          <p:cNvSpPr/>
          <p:nvPr/>
        </p:nvSpPr>
        <p:spPr>
          <a:xfrm rot="5400000">
            <a:off x="10649964" y="4494656"/>
            <a:ext cx="300587" cy="1077461"/>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fr-FR" sz="900" b="1" u="sng" dirty="0">
                <a:solidFill>
                  <a:schemeClr val="tx1"/>
                </a:solidFill>
                <a:latin typeface="Arial Nova Cond" panose="020B0506020202020204" pitchFamily="34" charset="0"/>
              </a:rPr>
              <a:t>Flux et Accès </a:t>
            </a:r>
          </a:p>
        </p:txBody>
      </p:sp>
      <p:cxnSp>
        <p:nvCxnSpPr>
          <p:cNvPr id="102" name="Connecteur droit 101">
            <a:extLst>
              <a:ext uri="{FF2B5EF4-FFF2-40B4-BE49-F238E27FC236}">
                <a16:creationId xmlns:a16="http://schemas.microsoft.com/office/drawing/2014/main" id="{5A06F063-18E0-9088-E4A0-402C205835DA}"/>
              </a:ext>
            </a:extLst>
          </p:cNvPr>
          <p:cNvCxnSpPr>
            <a:cxnSpLocks/>
          </p:cNvCxnSpPr>
          <p:nvPr/>
        </p:nvCxnSpPr>
        <p:spPr>
          <a:xfrm>
            <a:off x="10178834" y="1626131"/>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cxnSp>
        <p:nvCxnSpPr>
          <p:cNvPr id="103" name="Connecteur droit 102">
            <a:extLst>
              <a:ext uri="{FF2B5EF4-FFF2-40B4-BE49-F238E27FC236}">
                <a16:creationId xmlns:a16="http://schemas.microsoft.com/office/drawing/2014/main" id="{BBBAADE8-A4A5-AA37-C7EB-981DA1CF3266}"/>
              </a:ext>
            </a:extLst>
          </p:cNvPr>
          <p:cNvCxnSpPr/>
          <p:nvPr/>
        </p:nvCxnSpPr>
        <p:spPr>
          <a:xfrm>
            <a:off x="10157309" y="3543909"/>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pic>
        <p:nvPicPr>
          <p:cNvPr id="104" name="Graphique 39" descr="Voiture">
            <a:extLst>
              <a:ext uri="{FF2B5EF4-FFF2-40B4-BE49-F238E27FC236}">
                <a16:creationId xmlns:a16="http://schemas.microsoft.com/office/drawing/2014/main" id="{7B88BC30-BA97-9388-2309-9A34A7C9CC6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51531" y="5189383"/>
            <a:ext cx="301097" cy="312424"/>
          </a:xfrm>
          <a:prstGeom prst="rect">
            <a:avLst/>
          </a:prstGeom>
        </p:spPr>
      </p:pic>
      <p:cxnSp>
        <p:nvCxnSpPr>
          <p:cNvPr id="105" name="Connecteur droit 104">
            <a:extLst>
              <a:ext uri="{FF2B5EF4-FFF2-40B4-BE49-F238E27FC236}">
                <a16:creationId xmlns:a16="http://schemas.microsoft.com/office/drawing/2014/main" id="{4B4E996A-03F4-50F7-BA40-DD87C43524C7}"/>
              </a:ext>
            </a:extLst>
          </p:cNvPr>
          <p:cNvCxnSpPr/>
          <p:nvPr/>
        </p:nvCxnSpPr>
        <p:spPr>
          <a:xfrm>
            <a:off x="10157309" y="4858307"/>
            <a:ext cx="1890000" cy="0"/>
          </a:xfrm>
          <a:prstGeom prst="line">
            <a:avLst/>
          </a:prstGeom>
          <a:ln w="12700">
            <a:headEnd type="none"/>
            <a:tailEnd type="none"/>
          </a:ln>
        </p:spPr>
        <p:style>
          <a:lnRef idx="1">
            <a:schemeClr val="dk1"/>
          </a:lnRef>
          <a:fillRef idx="0">
            <a:schemeClr val="dk1"/>
          </a:fillRef>
          <a:effectRef idx="0">
            <a:schemeClr val="dk1"/>
          </a:effectRef>
          <a:fontRef idx="minor">
            <a:schemeClr val="tx1"/>
          </a:fontRef>
        </p:style>
      </p:cxnSp>
      <p:sp>
        <p:nvSpPr>
          <p:cNvPr id="108" name="ZoneTexte 64">
            <a:extLst>
              <a:ext uri="{FF2B5EF4-FFF2-40B4-BE49-F238E27FC236}">
                <a16:creationId xmlns:a16="http://schemas.microsoft.com/office/drawing/2014/main" id="{18A1348C-5193-7EED-DDE0-2C7B5D022BEA}"/>
              </a:ext>
            </a:extLst>
          </p:cNvPr>
          <p:cNvSpPr txBox="1"/>
          <p:nvPr/>
        </p:nvSpPr>
        <p:spPr>
          <a:xfrm>
            <a:off x="8490940" y="949993"/>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fr-FR" sz="900" b="1" dirty="0">
                <a:solidFill>
                  <a:srgbClr val="C00000"/>
                </a:solidFill>
                <a:latin typeface="Arial Nova Cond" panose="020B0506020202020204" pitchFamily="34" charset="0"/>
              </a:rPr>
              <a:t>Périmètre du site</a:t>
            </a:r>
          </a:p>
        </p:txBody>
      </p:sp>
      <p:pic>
        <p:nvPicPr>
          <p:cNvPr id="109" name="Picture 2" descr="clé d'accès à l'icône. adapté au symbole de sécurité. style ...">
            <a:extLst>
              <a:ext uri="{FF2B5EF4-FFF2-40B4-BE49-F238E27FC236}">
                <a16:creationId xmlns:a16="http://schemas.microsoft.com/office/drawing/2014/main" id="{023115E3-4ED8-7A8A-B494-8256E788E271}"/>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10310913" y="5532289"/>
            <a:ext cx="341714" cy="354570"/>
          </a:xfrm>
          <a:prstGeom prst="rect">
            <a:avLst/>
          </a:prstGeom>
          <a:noFill/>
          <a:extLst>
            <a:ext uri="{909E8E84-426E-40DD-AFC4-6F175D3DCCD1}">
              <a14:hiddenFill xmlns:a14="http://schemas.microsoft.com/office/drawing/2010/main">
                <a:solidFill>
                  <a:srgbClr val="FFFFFF"/>
                </a:solidFill>
              </a14:hiddenFill>
            </a:ext>
          </a:extLst>
        </p:spPr>
      </p:pic>
      <p:sp>
        <p:nvSpPr>
          <p:cNvPr id="130" name="Rectangle : coins arrondis 129">
            <a:extLst>
              <a:ext uri="{FF2B5EF4-FFF2-40B4-BE49-F238E27FC236}">
                <a16:creationId xmlns:a16="http://schemas.microsoft.com/office/drawing/2014/main" id="{5850955C-63D7-393E-ED93-4180E1F2F493}"/>
              </a:ext>
            </a:extLst>
          </p:cNvPr>
          <p:cNvSpPr/>
          <p:nvPr/>
        </p:nvSpPr>
        <p:spPr>
          <a:xfrm>
            <a:off x="735214" y="3461058"/>
            <a:ext cx="1546077" cy="745953"/>
          </a:xfrm>
          <a:prstGeom prst="roundRect">
            <a:avLst>
              <a:gd name="adj" fmla="val 10117"/>
            </a:avLst>
          </a:prstGeom>
          <a:noFill/>
          <a:ln w="28575">
            <a:solidFill>
              <a:srgbClr val="2F7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31" name="Rectangle : coins arrondis 130">
            <a:extLst>
              <a:ext uri="{FF2B5EF4-FFF2-40B4-BE49-F238E27FC236}">
                <a16:creationId xmlns:a16="http://schemas.microsoft.com/office/drawing/2014/main" id="{5CE66276-3F7E-81E8-7DE0-329941EF74C4}"/>
              </a:ext>
            </a:extLst>
          </p:cNvPr>
          <p:cNvSpPr/>
          <p:nvPr/>
        </p:nvSpPr>
        <p:spPr>
          <a:xfrm>
            <a:off x="713643" y="2405461"/>
            <a:ext cx="1547637" cy="749344"/>
          </a:xfrm>
          <a:prstGeom prst="roundRect">
            <a:avLst>
              <a:gd name="adj" fmla="val 10117"/>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35" name="ZoneTexte 64">
            <a:extLst>
              <a:ext uri="{FF2B5EF4-FFF2-40B4-BE49-F238E27FC236}">
                <a16:creationId xmlns:a16="http://schemas.microsoft.com/office/drawing/2014/main" id="{20E64E48-ADAF-7003-4591-43468B6A602F}"/>
              </a:ext>
            </a:extLst>
          </p:cNvPr>
          <p:cNvSpPr txBox="1"/>
          <p:nvPr/>
        </p:nvSpPr>
        <p:spPr>
          <a:xfrm>
            <a:off x="795159" y="2618031"/>
            <a:ext cx="138704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FF0000"/>
                </a:solidFill>
                <a:latin typeface="Arial Nova Cond" panose="020B0506020202020204" pitchFamily="34" charset="0"/>
              </a:rPr>
              <a:t>LOCAUX PROPRES AUX ENTREPRISES LOC. </a:t>
            </a:r>
          </a:p>
        </p:txBody>
      </p:sp>
      <p:sp>
        <p:nvSpPr>
          <p:cNvPr id="137" name="ZoneTexte 64">
            <a:extLst>
              <a:ext uri="{FF2B5EF4-FFF2-40B4-BE49-F238E27FC236}">
                <a16:creationId xmlns:a16="http://schemas.microsoft.com/office/drawing/2014/main" id="{1DAEE11B-E85A-2393-B864-0AB7DF75297B}"/>
              </a:ext>
            </a:extLst>
          </p:cNvPr>
          <p:cNvSpPr txBox="1"/>
          <p:nvPr/>
        </p:nvSpPr>
        <p:spPr>
          <a:xfrm>
            <a:off x="821805" y="3718227"/>
            <a:ext cx="1378596"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2F75B5"/>
                </a:solidFill>
                <a:latin typeface="Arial Nova Cond" panose="020B0506020202020204" pitchFamily="34" charset="0"/>
              </a:rPr>
              <a:t>LOCAUX PROPRES A LA CCI</a:t>
            </a:r>
          </a:p>
        </p:txBody>
      </p:sp>
      <p:sp>
        <p:nvSpPr>
          <p:cNvPr id="169" name="Rectangle : coins arrondis 168">
            <a:extLst>
              <a:ext uri="{FF2B5EF4-FFF2-40B4-BE49-F238E27FC236}">
                <a16:creationId xmlns:a16="http://schemas.microsoft.com/office/drawing/2014/main" id="{87100C3C-1409-DAFF-E174-2CBFD8044421}"/>
              </a:ext>
            </a:extLst>
          </p:cNvPr>
          <p:cNvSpPr/>
          <p:nvPr/>
        </p:nvSpPr>
        <p:spPr>
          <a:xfrm>
            <a:off x="10279542" y="2536375"/>
            <a:ext cx="425960" cy="171595"/>
          </a:xfrm>
          <a:prstGeom prst="roundRect">
            <a:avLst>
              <a:gd name="adj" fmla="val 10117"/>
            </a:avLst>
          </a:prstGeom>
          <a:solidFill>
            <a:srgbClr val="FFC000"/>
          </a:solidFill>
          <a:ln w="28575">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370" b="1" dirty="0">
                <a:solidFill>
                  <a:schemeClr val="bg1"/>
                </a:solidFill>
                <a:latin typeface="Arial Nova Cond" panose="020B0506020202020204" pitchFamily="34" charset="0"/>
              </a:rPr>
              <a:t>ESPACE D’ENTREE</a:t>
            </a:r>
          </a:p>
        </p:txBody>
      </p:sp>
      <p:sp>
        <p:nvSpPr>
          <p:cNvPr id="5" name="ZoneTexte 4">
            <a:extLst>
              <a:ext uri="{FF2B5EF4-FFF2-40B4-BE49-F238E27FC236}">
                <a16:creationId xmlns:a16="http://schemas.microsoft.com/office/drawing/2014/main" id="{590DE133-B4C1-2920-0ACB-015B25BA27B4}"/>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extérieurs</a:t>
            </a:r>
          </a:p>
        </p:txBody>
      </p:sp>
      <p:sp>
        <p:nvSpPr>
          <p:cNvPr id="17" name="Rectangle : coins arrondis 16">
            <a:extLst>
              <a:ext uri="{FF2B5EF4-FFF2-40B4-BE49-F238E27FC236}">
                <a16:creationId xmlns:a16="http://schemas.microsoft.com/office/drawing/2014/main" id="{19B25718-3E46-A44A-3A37-AD341CB3CF1E}"/>
              </a:ext>
            </a:extLst>
          </p:cNvPr>
          <p:cNvSpPr/>
          <p:nvPr/>
        </p:nvSpPr>
        <p:spPr>
          <a:xfrm>
            <a:off x="8476290" y="5304540"/>
            <a:ext cx="1023227" cy="385960"/>
          </a:xfrm>
          <a:prstGeom prst="roundRect">
            <a:avLst>
              <a:gd name="adj" fmla="val 10117"/>
            </a:avLst>
          </a:prstGeom>
          <a:solidFill>
            <a:srgbClr val="FFE389"/>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SAS</a:t>
            </a:r>
          </a:p>
        </p:txBody>
      </p:sp>
      <p:sp>
        <p:nvSpPr>
          <p:cNvPr id="29" name="Rectangle : coins arrondis 28">
            <a:extLst>
              <a:ext uri="{FF2B5EF4-FFF2-40B4-BE49-F238E27FC236}">
                <a16:creationId xmlns:a16="http://schemas.microsoft.com/office/drawing/2014/main" id="{9A52B1CF-CC80-E4F6-D05A-D88AB043B529}"/>
              </a:ext>
            </a:extLst>
          </p:cNvPr>
          <p:cNvSpPr/>
          <p:nvPr/>
        </p:nvSpPr>
        <p:spPr>
          <a:xfrm>
            <a:off x="8476290" y="1890269"/>
            <a:ext cx="1023227" cy="385960"/>
          </a:xfrm>
          <a:prstGeom prst="roundRect">
            <a:avLst>
              <a:gd name="adj" fmla="val 10117"/>
            </a:avLst>
          </a:prstGeom>
          <a:solidFill>
            <a:srgbClr val="FFE59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Foyer dédié</a:t>
            </a:r>
          </a:p>
        </p:txBody>
      </p:sp>
      <p:sp>
        <p:nvSpPr>
          <p:cNvPr id="33" name="Rectangle : coins arrondis 32">
            <a:extLst>
              <a:ext uri="{FF2B5EF4-FFF2-40B4-BE49-F238E27FC236}">
                <a16:creationId xmlns:a16="http://schemas.microsoft.com/office/drawing/2014/main" id="{AE580738-265D-B2C0-D9C7-925A530D247E}"/>
              </a:ext>
            </a:extLst>
          </p:cNvPr>
          <p:cNvSpPr/>
          <p:nvPr/>
        </p:nvSpPr>
        <p:spPr>
          <a:xfrm>
            <a:off x="8478149" y="2829879"/>
            <a:ext cx="1023227" cy="385960"/>
          </a:xfrm>
          <a:prstGeom prst="roundRect">
            <a:avLst>
              <a:gd name="adj" fmla="val 10117"/>
            </a:avLst>
          </a:prstGeom>
          <a:solidFill>
            <a:srgbClr val="FFFFE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Vestiaires-douches</a:t>
            </a:r>
          </a:p>
        </p:txBody>
      </p:sp>
      <p:cxnSp>
        <p:nvCxnSpPr>
          <p:cNvPr id="36" name="Connecteur : en angle 35">
            <a:extLst>
              <a:ext uri="{FF2B5EF4-FFF2-40B4-BE49-F238E27FC236}">
                <a16:creationId xmlns:a16="http://schemas.microsoft.com/office/drawing/2014/main" id="{15E2C999-1E59-D3EB-4734-C74753F3441F}"/>
              </a:ext>
            </a:extLst>
          </p:cNvPr>
          <p:cNvCxnSpPr>
            <a:cxnSpLocks/>
          </p:cNvCxnSpPr>
          <p:nvPr/>
        </p:nvCxnSpPr>
        <p:spPr>
          <a:xfrm rot="10800000" flipV="1">
            <a:off x="6516621" y="5599289"/>
            <a:ext cx="1962107" cy="1"/>
          </a:xfrm>
          <a:prstGeom prst="bentConnector3">
            <a:avLst>
              <a:gd name="adj1" fmla="val 50000"/>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52" name="Rectangle : coins arrondis 51">
            <a:extLst>
              <a:ext uri="{FF2B5EF4-FFF2-40B4-BE49-F238E27FC236}">
                <a16:creationId xmlns:a16="http://schemas.microsoft.com/office/drawing/2014/main" id="{93B5B250-70F0-6518-02C2-F1A9878E3F51}"/>
              </a:ext>
            </a:extLst>
          </p:cNvPr>
          <p:cNvSpPr/>
          <p:nvPr/>
        </p:nvSpPr>
        <p:spPr>
          <a:xfrm>
            <a:off x="5493394" y="4737247"/>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Parvis sud</a:t>
            </a:r>
          </a:p>
        </p:txBody>
      </p:sp>
      <p:sp>
        <p:nvSpPr>
          <p:cNvPr id="53" name="Rectangle : coins arrondis 52">
            <a:extLst>
              <a:ext uri="{FF2B5EF4-FFF2-40B4-BE49-F238E27FC236}">
                <a16:creationId xmlns:a16="http://schemas.microsoft.com/office/drawing/2014/main" id="{18AEC30B-BAD6-18B3-DECE-2C3E34F6B3B0}"/>
              </a:ext>
            </a:extLst>
          </p:cNvPr>
          <p:cNvSpPr/>
          <p:nvPr/>
        </p:nvSpPr>
        <p:spPr>
          <a:xfrm>
            <a:off x="5493394" y="5369188"/>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Parvis Nord</a:t>
            </a:r>
          </a:p>
        </p:txBody>
      </p:sp>
      <p:sp>
        <p:nvSpPr>
          <p:cNvPr id="67" name="Rectangle : coins arrondis 66">
            <a:extLst>
              <a:ext uri="{FF2B5EF4-FFF2-40B4-BE49-F238E27FC236}">
                <a16:creationId xmlns:a16="http://schemas.microsoft.com/office/drawing/2014/main" id="{5BCCA378-07FC-F7F4-A7BD-47065E640A9B}"/>
              </a:ext>
            </a:extLst>
          </p:cNvPr>
          <p:cNvSpPr/>
          <p:nvPr/>
        </p:nvSpPr>
        <p:spPr>
          <a:xfrm>
            <a:off x="3698654" y="5054791"/>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Stationnement</a:t>
            </a:r>
          </a:p>
        </p:txBody>
      </p:sp>
      <p:pic>
        <p:nvPicPr>
          <p:cNvPr id="117" name="Graphique 105" descr="Voiture">
            <a:extLst>
              <a:ext uri="{FF2B5EF4-FFF2-40B4-BE49-F238E27FC236}">
                <a16:creationId xmlns:a16="http://schemas.microsoft.com/office/drawing/2014/main" id="{7B19A663-F085-EFBD-CA02-3F694B4D3BE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88050" y="5341308"/>
            <a:ext cx="301097" cy="312424"/>
          </a:xfrm>
          <a:prstGeom prst="rect">
            <a:avLst/>
          </a:prstGeom>
        </p:spPr>
      </p:pic>
      <p:sp>
        <p:nvSpPr>
          <p:cNvPr id="72" name="Rectangle : coins arrondis 71">
            <a:extLst>
              <a:ext uri="{FF2B5EF4-FFF2-40B4-BE49-F238E27FC236}">
                <a16:creationId xmlns:a16="http://schemas.microsoft.com/office/drawing/2014/main" id="{4559E651-8238-5EBD-F07D-C179E572F42F}"/>
              </a:ext>
            </a:extLst>
          </p:cNvPr>
          <p:cNvSpPr/>
          <p:nvPr/>
        </p:nvSpPr>
        <p:spPr>
          <a:xfrm>
            <a:off x="5493394" y="4098293"/>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Terrasse restauration</a:t>
            </a:r>
          </a:p>
        </p:txBody>
      </p:sp>
      <p:cxnSp>
        <p:nvCxnSpPr>
          <p:cNvPr id="74" name="Connecteur : en angle 73">
            <a:extLst>
              <a:ext uri="{FF2B5EF4-FFF2-40B4-BE49-F238E27FC236}">
                <a16:creationId xmlns:a16="http://schemas.microsoft.com/office/drawing/2014/main" id="{61327522-E10A-0647-B3FA-5481499D7E22}"/>
              </a:ext>
            </a:extLst>
          </p:cNvPr>
          <p:cNvCxnSpPr>
            <a:cxnSpLocks/>
            <a:stCxn id="17" idx="1"/>
            <a:endCxn id="52" idx="3"/>
          </p:cNvCxnSpPr>
          <p:nvPr/>
        </p:nvCxnSpPr>
        <p:spPr>
          <a:xfrm rot="10800000">
            <a:off x="6516622" y="4930228"/>
            <a:ext cx="1959669" cy="567293"/>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154" name="Rectangle : coins arrondis 153">
            <a:extLst>
              <a:ext uri="{FF2B5EF4-FFF2-40B4-BE49-F238E27FC236}">
                <a16:creationId xmlns:a16="http://schemas.microsoft.com/office/drawing/2014/main" id="{DC057929-093B-C11D-39BC-DEC58F18E1AD}"/>
              </a:ext>
            </a:extLst>
          </p:cNvPr>
          <p:cNvSpPr/>
          <p:nvPr/>
        </p:nvSpPr>
        <p:spPr>
          <a:xfrm>
            <a:off x="3698654" y="4471127"/>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Abris vélos-motos sécurisé</a:t>
            </a:r>
          </a:p>
        </p:txBody>
      </p:sp>
      <p:cxnSp>
        <p:nvCxnSpPr>
          <p:cNvPr id="163" name="Connecteur : en angle 162">
            <a:extLst>
              <a:ext uri="{FF2B5EF4-FFF2-40B4-BE49-F238E27FC236}">
                <a16:creationId xmlns:a16="http://schemas.microsoft.com/office/drawing/2014/main" id="{C5221754-E190-8F60-F10B-5347677FA4D4}"/>
              </a:ext>
            </a:extLst>
          </p:cNvPr>
          <p:cNvCxnSpPr>
            <a:cxnSpLocks/>
            <a:stCxn id="152" idx="1"/>
            <a:endCxn id="72" idx="3"/>
          </p:cNvCxnSpPr>
          <p:nvPr/>
        </p:nvCxnSpPr>
        <p:spPr>
          <a:xfrm rot="10800000">
            <a:off x="6516621" y="4291273"/>
            <a:ext cx="1867786" cy="1664"/>
          </a:xfrm>
          <a:prstGeom prst="bentConnector3">
            <a:avLst>
              <a:gd name="adj1" fmla="val 50000"/>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88" name="Connecteur : en angle 187">
            <a:extLst>
              <a:ext uri="{FF2B5EF4-FFF2-40B4-BE49-F238E27FC236}">
                <a16:creationId xmlns:a16="http://schemas.microsoft.com/office/drawing/2014/main" id="{960B7777-D28F-AAB6-5050-D47E1D5E48EA}"/>
              </a:ext>
            </a:extLst>
          </p:cNvPr>
          <p:cNvCxnSpPr>
            <a:cxnSpLocks/>
            <a:stCxn id="49" idx="1"/>
            <a:endCxn id="204" idx="0"/>
          </p:cNvCxnSpPr>
          <p:nvPr/>
        </p:nvCxnSpPr>
        <p:spPr>
          <a:xfrm rot="10800000" flipV="1">
            <a:off x="5080800" y="2042995"/>
            <a:ext cx="3316410" cy="1189208"/>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97" name="Connecteur : en angle 196">
            <a:extLst>
              <a:ext uri="{FF2B5EF4-FFF2-40B4-BE49-F238E27FC236}">
                <a16:creationId xmlns:a16="http://schemas.microsoft.com/office/drawing/2014/main" id="{30488335-BA97-D381-682E-BB76655A6304}"/>
              </a:ext>
            </a:extLst>
          </p:cNvPr>
          <p:cNvCxnSpPr>
            <a:cxnSpLocks/>
            <a:stCxn id="33" idx="1"/>
            <a:endCxn id="204" idx="0"/>
          </p:cNvCxnSpPr>
          <p:nvPr/>
        </p:nvCxnSpPr>
        <p:spPr>
          <a:xfrm rot="10800000" flipV="1">
            <a:off x="5080801" y="3022859"/>
            <a:ext cx="3397349" cy="209344"/>
          </a:xfrm>
          <a:prstGeom prst="bentConnector2">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98" name="ZoneTexte 64">
            <a:extLst>
              <a:ext uri="{FF2B5EF4-FFF2-40B4-BE49-F238E27FC236}">
                <a16:creationId xmlns:a16="http://schemas.microsoft.com/office/drawing/2014/main" id="{BCAFAC37-3F3F-ED85-205D-9B173410AB5D}"/>
              </a:ext>
            </a:extLst>
          </p:cNvPr>
          <p:cNvSpPr txBox="1"/>
          <p:nvPr/>
        </p:nvSpPr>
        <p:spPr>
          <a:xfrm>
            <a:off x="8329527" y="3612583"/>
            <a:ext cx="1309452"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C65911"/>
                </a:solidFill>
                <a:latin typeface="Arial Nova Cond" panose="020B0506020202020204" pitchFamily="34" charset="0"/>
              </a:rPr>
              <a:t>ESPACES DE RESTAURATION</a:t>
            </a:r>
          </a:p>
        </p:txBody>
      </p:sp>
      <p:sp>
        <p:nvSpPr>
          <p:cNvPr id="199" name="ZoneTexte 64">
            <a:extLst>
              <a:ext uri="{FF2B5EF4-FFF2-40B4-BE49-F238E27FC236}">
                <a16:creationId xmlns:a16="http://schemas.microsoft.com/office/drawing/2014/main" id="{ACA32BE9-AD43-602B-5C43-C06CA4B27644}"/>
              </a:ext>
            </a:extLst>
          </p:cNvPr>
          <p:cNvSpPr txBox="1"/>
          <p:nvPr/>
        </p:nvSpPr>
        <p:spPr>
          <a:xfrm>
            <a:off x="8536386" y="4793987"/>
            <a:ext cx="907904"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FFC000"/>
                </a:solidFill>
                <a:latin typeface="Arial Nova Cond" panose="020B0506020202020204" pitchFamily="34" charset="0"/>
              </a:rPr>
              <a:t>ACCUEIL</a:t>
            </a:r>
          </a:p>
        </p:txBody>
      </p:sp>
      <p:sp>
        <p:nvSpPr>
          <p:cNvPr id="200" name="ZoneTexte 64">
            <a:extLst>
              <a:ext uri="{FF2B5EF4-FFF2-40B4-BE49-F238E27FC236}">
                <a16:creationId xmlns:a16="http://schemas.microsoft.com/office/drawing/2014/main" id="{5A52DE04-A465-868C-11EB-60F2FDDFBB93}"/>
              </a:ext>
            </a:extLst>
          </p:cNvPr>
          <p:cNvSpPr txBox="1"/>
          <p:nvPr/>
        </p:nvSpPr>
        <p:spPr>
          <a:xfrm>
            <a:off x="8274764" y="1336858"/>
            <a:ext cx="1463495"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BF8F00"/>
                </a:solidFill>
                <a:latin typeface="Arial Nova Cond" panose="020B0506020202020204" pitchFamily="34" charset="0"/>
              </a:rPr>
              <a:t>ESPACES DE REUNION</a:t>
            </a:r>
          </a:p>
        </p:txBody>
      </p:sp>
      <p:sp>
        <p:nvSpPr>
          <p:cNvPr id="201" name="ZoneTexte 64">
            <a:extLst>
              <a:ext uri="{FF2B5EF4-FFF2-40B4-BE49-F238E27FC236}">
                <a16:creationId xmlns:a16="http://schemas.microsoft.com/office/drawing/2014/main" id="{8F767B01-1455-1A3E-3A78-50A64EB80A7C}"/>
              </a:ext>
            </a:extLst>
          </p:cNvPr>
          <p:cNvSpPr txBox="1"/>
          <p:nvPr/>
        </p:nvSpPr>
        <p:spPr>
          <a:xfrm>
            <a:off x="8446967" y="2476794"/>
            <a:ext cx="1143582"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CCCC00"/>
                </a:solidFill>
                <a:latin typeface="Arial Nova Cond" panose="020B0506020202020204" pitchFamily="34" charset="0"/>
              </a:rPr>
              <a:t>ESPACES SPORTIFS</a:t>
            </a:r>
          </a:p>
        </p:txBody>
      </p:sp>
      <p:sp>
        <p:nvSpPr>
          <p:cNvPr id="202" name="ZoneTexte 64">
            <a:extLst>
              <a:ext uri="{FF2B5EF4-FFF2-40B4-BE49-F238E27FC236}">
                <a16:creationId xmlns:a16="http://schemas.microsoft.com/office/drawing/2014/main" id="{4F28D094-51F2-C879-CAEF-D644B6150F6A}"/>
              </a:ext>
            </a:extLst>
          </p:cNvPr>
          <p:cNvSpPr txBox="1"/>
          <p:nvPr/>
        </p:nvSpPr>
        <p:spPr>
          <a:xfrm>
            <a:off x="3554862" y="2994756"/>
            <a:ext cx="1438688" cy="2634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375623"/>
                </a:solidFill>
                <a:latin typeface="Arial Nova Cond" panose="020B0506020202020204" pitchFamily="34" charset="0"/>
              </a:rPr>
              <a:t>ESPACES EXTERIEURS</a:t>
            </a:r>
          </a:p>
        </p:txBody>
      </p:sp>
      <p:sp>
        <p:nvSpPr>
          <p:cNvPr id="211" name="Rectangle : coins arrondis 210">
            <a:extLst>
              <a:ext uri="{FF2B5EF4-FFF2-40B4-BE49-F238E27FC236}">
                <a16:creationId xmlns:a16="http://schemas.microsoft.com/office/drawing/2014/main" id="{08E0DE38-EF65-2FF7-5B6A-9D4BF96CB912}"/>
              </a:ext>
            </a:extLst>
          </p:cNvPr>
          <p:cNvSpPr/>
          <p:nvPr/>
        </p:nvSpPr>
        <p:spPr>
          <a:xfrm>
            <a:off x="10273443" y="2851262"/>
            <a:ext cx="425960" cy="171595"/>
          </a:xfrm>
          <a:prstGeom prst="roundRect">
            <a:avLst>
              <a:gd name="adj" fmla="val 10117"/>
            </a:avLst>
          </a:prstGeom>
          <a:solidFill>
            <a:srgbClr val="FFE389"/>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370" b="1" dirty="0">
                <a:solidFill>
                  <a:schemeClr val="tx1"/>
                </a:solidFill>
                <a:latin typeface="Arial Nova Cond" panose="020B0506020202020204" pitchFamily="34" charset="0"/>
              </a:rPr>
              <a:t>ESPACE D’ENTREE</a:t>
            </a:r>
          </a:p>
        </p:txBody>
      </p:sp>
      <p:cxnSp>
        <p:nvCxnSpPr>
          <p:cNvPr id="222" name="Connecteur : en angle 221">
            <a:extLst>
              <a:ext uri="{FF2B5EF4-FFF2-40B4-BE49-F238E27FC236}">
                <a16:creationId xmlns:a16="http://schemas.microsoft.com/office/drawing/2014/main" id="{FEB7BD46-255E-6053-98C7-D25A0BAD39CB}"/>
              </a:ext>
            </a:extLst>
          </p:cNvPr>
          <p:cNvCxnSpPr>
            <a:cxnSpLocks/>
            <a:stCxn id="67" idx="3"/>
            <a:endCxn id="52" idx="1"/>
          </p:cNvCxnSpPr>
          <p:nvPr/>
        </p:nvCxnSpPr>
        <p:spPr>
          <a:xfrm flipV="1">
            <a:off x="4721881" y="4930227"/>
            <a:ext cx="771513" cy="317544"/>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224" name="Connecteur : en angle 223">
            <a:extLst>
              <a:ext uri="{FF2B5EF4-FFF2-40B4-BE49-F238E27FC236}">
                <a16:creationId xmlns:a16="http://schemas.microsoft.com/office/drawing/2014/main" id="{5B14CE50-7B23-D305-341E-14D855E8269D}"/>
              </a:ext>
            </a:extLst>
          </p:cNvPr>
          <p:cNvCxnSpPr>
            <a:cxnSpLocks/>
            <a:stCxn id="154" idx="3"/>
            <a:endCxn id="52" idx="1"/>
          </p:cNvCxnSpPr>
          <p:nvPr/>
        </p:nvCxnSpPr>
        <p:spPr>
          <a:xfrm>
            <a:off x="4721881" y="4664107"/>
            <a:ext cx="771513" cy="266120"/>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3" name="Rectangle : coins arrondis 2">
            <a:extLst>
              <a:ext uri="{FF2B5EF4-FFF2-40B4-BE49-F238E27FC236}">
                <a16:creationId xmlns:a16="http://schemas.microsoft.com/office/drawing/2014/main" id="{189FCFD3-9B1B-92C7-AF78-59D844B71C5C}"/>
              </a:ext>
            </a:extLst>
          </p:cNvPr>
          <p:cNvSpPr/>
          <p:nvPr/>
        </p:nvSpPr>
        <p:spPr>
          <a:xfrm>
            <a:off x="3698654" y="3393099"/>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Terrasses accessibles aux étages</a:t>
            </a:r>
          </a:p>
        </p:txBody>
      </p:sp>
      <p:sp>
        <p:nvSpPr>
          <p:cNvPr id="15" name="Rectangle : coins arrondis 14">
            <a:extLst>
              <a:ext uri="{FF2B5EF4-FFF2-40B4-BE49-F238E27FC236}">
                <a16:creationId xmlns:a16="http://schemas.microsoft.com/office/drawing/2014/main" id="{B89E950C-6FD8-D713-99E1-7AE929D5432D}"/>
              </a:ext>
            </a:extLst>
          </p:cNvPr>
          <p:cNvSpPr/>
          <p:nvPr/>
        </p:nvSpPr>
        <p:spPr>
          <a:xfrm>
            <a:off x="5481572" y="3544453"/>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Terrasse</a:t>
            </a:r>
          </a:p>
          <a:p>
            <a:pPr algn="ctr"/>
            <a:r>
              <a:rPr lang="fr-FR" sz="900" b="1" dirty="0">
                <a:solidFill>
                  <a:schemeClr val="tx1"/>
                </a:solidFill>
                <a:latin typeface="Arial Nova Cond" panose="020B0506020202020204" pitchFamily="34" charset="0"/>
              </a:rPr>
              <a:t>détente</a:t>
            </a:r>
          </a:p>
        </p:txBody>
      </p:sp>
      <p:cxnSp>
        <p:nvCxnSpPr>
          <p:cNvPr id="78" name="Connecteur : en angle 77">
            <a:extLst>
              <a:ext uri="{FF2B5EF4-FFF2-40B4-BE49-F238E27FC236}">
                <a16:creationId xmlns:a16="http://schemas.microsoft.com/office/drawing/2014/main" id="{37390CAD-DFAE-53C1-BB2B-06214520EE01}"/>
              </a:ext>
            </a:extLst>
          </p:cNvPr>
          <p:cNvCxnSpPr>
            <a:cxnSpLocks/>
            <a:stCxn id="110" idx="0"/>
            <a:endCxn id="67" idx="1"/>
          </p:cNvCxnSpPr>
          <p:nvPr/>
        </p:nvCxnSpPr>
        <p:spPr>
          <a:xfrm rot="5400000" flipH="1" flipV="1">
            <a:off x="2175932" y="4861829"/>
            <a:ext cx="1136780" cy="1908664"/>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86" name="Connecteur : en angle 85">
            <a:extLst>
              <a:ext uri="{FF2B5EF4-FFF2-40B4-BE49-F238E27FC236}">
                <a16:creationId xmlns:a16="http://schemas.microsoft.com/office/drawing/2014/main" id="{26BEB0BA-67F7-498A-D8B4-B7B46118F59F}"/>
              </a:ext>
            </a:extLst>
          </p:cNvPr>
          <p:cNvCxnSpPr>
            <a:cxnSpLocks/>
            <a:stCxn id="131" idx="3"/>
            <a:endCxn id="3" idx="1"/>
          </p:cNvCxnSpPr>
          <p:nvPr/>
        </p:nvCxnSpPr>
        <p:spPr>
          <a:xfrm>
            <a:off x="2261280" y="2780133"/>
            <a:ext cx="1437374" cy="805946"/>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89" name="Connecteur : en angle 88">
            <a:extLst>
              <a:ext uri="{FF2B5EF4-FFF2-40B4-BE49-F238E27FC236}">
                <a16:creationId xmlns:a16="http://schemas.microsoft.com/office/drawing/2014/main" id="{ACE09B43-27CA-8EF6-D4E9-2A6AD499BC56}"/>
              </a:ext>
            </a:extLst>
          </p:cNvPr>
          <p:cNvCxnSpPr>
            <a:cxnSpLocks/>
            <a:stCxn id="130" idx="3"/>
            <a:endCxn id="3" idx="1"/>
          </p:cNvCxnSpPr>
          <p:nvPr/>
        </p:nvCxnSpPr>
        <p:spPr>
          <a:xfrm flipV="1">
            <a:off x="2281291" y="3586079"/>
            <a:ext cx="1417363" cy="247956"/>
          </a:xfrm>
          <a:prstGeom prst="bentConnector3">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119" name="Rectangle : coins arrondis 118">
            <a:extLst>
              <a:ext uri="{FF2B5EF4-FFF2-40B4-BE49-F238E27FC236}">
                <a16:creationId xmlns:a16="http://schemas.microsoft.com/office/drawing/2014/main" id="{87F07AF7-81B0-A80A-863F-A5467F5ED5D9}"/>
              </a:ext>
            </a:extLst>
          </p:cNvPr>
          <p:cNvSpPr/>
          <p:nvPr/>
        </p:nvSpPr>
        <p:spPr>
          <a:xfrm>
            <a:off x="3698654" y="3930857"/>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Espace fumeurs</a:t>
            </a:r>
          </a:p>
        </p:txBody>
      </p:sp>
      <p:sp>
        <p:nvSpPr>
          <p:cNvPr id="123" name="Rectangle : coins arrondis 122">
            <a:extLst>
              <a:ext uri="{FF2B5EF4-FFF2-40B4-BE49-F238E27FC236}">
                <a16:creationId xmlns:a16="http://schemas.microsoft.com/office/drawing/2014/main" id="{603B3D2F-E4CC-DF8C-7D79-3F72189269D1}"/>
              </a:ext>
            </a:extLst>
          </p:cNvPr>
          <p:cNvSpPr/>
          <p:nvPr/>
        </p:nvSpPr>
        <p:spPr>
          <a:xfrm>
            <a:off x="8161458" y="1300038"/>
            <a:ext cx="1576801" cy="4516937"/>
          </a:xfrm>
          <a:prstGeom prst="roundRect">
            <a:avLst>
              <a:gd name="adj" fmla="val 10117"/>
            </a:avLst>
          </a:prstGeom>
          <a:noFill/>
          <a:ln w="28575">
            <a:solidFill>
              <a:srgbClr val="833C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b="1" dirty="0">
              <a:solidFill>
                <a:schemeClr val="bg1"/>
              </a:solidFill>
              <a:latin typeface="Arial Nova Cond" panose="020B0506020202020204" pitchFamily="34" charset="0"/>
            </a:endParaRPr>
          </a:p>
        </p:txBody>
      </p:sp>
      <p:sp>
        <p:nvSpPr>
          <p:cNvPr id="124" name="ZoneTexte 64">
            <a:extLst>
              <a:ext uri="{FF2B5EF4-FFF2-40B4-BE49-F238E27FC236}">
                <a16:creationId xmlns:a16="http://schemas.microsoft.com/office/drawing/2014/main" id="{7EF24524-8872-EF9B-2279-77C1CA087CBC}"/>
              </a:ext>
            </a:extLst>
          </p:cNvPr>
          <p:cNvSpPr txBox="1"/>
          <p:nvPr/>
        </p:nvSpPr>
        <p:spPr>
          <a:xfrm>
            <a:off x="8179272" y="1112753"/>
            <a:ext cx="1576801" cy="341644"/>
          </a:xfrm>
          <a:prstGeom prst="rect">
            <a:avLst/>
          </a:prstGeom>
          <a:noFill/>
        </p:spPr>
        <p:txBody>
          <a:bodyPr wrap="square" numCol="1" spcCol="36000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b="1" dirty="0">
                <a:solidFill>
                  <a:srgbClr val="833C0C"/>
                </a:solidFill>
                <a:latin typeface="Arial Nova Cond" panose="020B0506020202020204" pitchFamily="34" charset="0"/>
              </a:rPr>
              <a:t>ESPACES COMMUNS</a:t>
            </a:r>
          </a:p>
        </p:txBody>
      </p:sp>
      <p:sp>
        <p:nvSpPr>
          <p:cNvPr id="106" name="Rectangle 105">
            <a:extLst>
              <a:ext uri="{FF2B5EF4-FFF2-40B4-BE49-F238E27FC236}">
                <a16:creationId xmlns:a16="http://schemas.microsoft.com/office/drawing/2014/main" id="{A01A82CF-8517-4904-0FBD-E3EC211EB8CB}"/>
              </a:ext>
            </a:extLst>
          </p:cNvPr>
          <p:cNvSpPr/>
          <p:nvPr/>
        </p:nvSpPr>
        <p:spPr>
          <a:xfrm rot="5400000">
            <a:off x="4958237" y="1688689"/>
            <a:ext cx="447089" cy="9694543"/>
          </a:xfrm>
          <a:prstGeom prst="rect">
            <a:avLst/>
          </a:prstGeom>
          <a:solidFill>
            <a:srgbClr val="A9A5A5">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900" dirty="0">
              <a:solidFill>
                <a:schemeClr val="tx1"/>
              </a:solidFill>
              <a:latin typeface="Arial Nova Cond" panose="020B0506020202020204" pitchFamily="34" charset="0"/>
            </a:endParaRPr>
          </a:p>
        </p:txBody>
      </p:sp>
      <p:sp>
        <p:nvSpPr>
          <p:cNvPr id="110" name="ZoneTexte 67">
            <a:extLst>
              <a:ext uri="{FF2B5EF4-FFF2-40B4-BE49-F238E27FC236}">
                <a16:creationId xmlns:a16="http://schemas.microsoft.com/office/drawing/2014/main" id="{1D2D0BE1-EDDF-4EEA-CFD9-0AA70301617C}"/>
              </a:ext>
            </a:extLst>
          </p:cNvPr>
          <p:cNvSpPr txBox="1"/>
          <p:nvPr/>
        </p:nvSpPr>
        <p:spPr>
          <a:xfrm>
            <a:off x="442969" y="6384551"/>
            <a:ext cx="2694041"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dirty="0">
                <a:latin typeface="Arial Nova Cond" panose="020B0506020202020204" pitchFamily="34" charset="0"/>
              </a:rPr>
              <a:t>Av. Johannes Gutenberg</a:t>
            </a:r>
          </a:p>
          <a:p>
            <a:pPr algn="ctr"/>
            <a:r>
              <a:rPr lang="fr-FR" sz="900" dirty="0">
                <a:latin typeface="Arial Nova Cond" panose="020B0506020202020204" pitchFamily="34" charset="0"/>
              </a:rPr>
              <a:t>ENTREE VEHICULES (CCI, LOCATAIRES, VISITEURS)</a:t>
            </a:r>
          </a:p>
        </p:txBody>
      </p:sp>
      <p:sp>
        <p:nvSpPr>
          <p:cNvPr id="142" name="ZoneTexte 67">
            <a:extLst>
              <a:ext uri="{FF2B5EF4-FFF2-40B4-BE49-F238E27FC236}">
                <a16:creationId xmlns:a16="http://schemas.microsoft.com/office/drawing/2014/main" id="{5B0FF262-C88E-067F-9E78-8CFDD3D652BE}"/>
              </a:ext>
            </a:extLst>
          </p:cNvPr>
          <p:cNvSpPr txBox="1"/>
          <p:nvPr/>
        </p:nvSpPr>
        <p:spPr>
          <a:xfrm>
            <a:off x="6778850" y="6434051"/>
            <a:ext cx="2694041" cy="2308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900" dirty="0">
                <a:solidFill>
                  <a:schemeClr val="tx1"/>
                </a:solidFill>
                <a:latin typeface="Arial Nova Cond" panose="020B0506020202020204" pitchFamily="34" charset="0"/>
              </a:rPr>
              <a:t>ENTREE PIETON (CCI, LOCATAIRES, VISITEURS)</a:t>
            </a:r>
          </a:p>
        </p:txBody>
      </p:sp>
      <p:cxnSp>
        <p:nvCxnSpPr>
          <p:cNvPr id="59" name="Connecteur : en angle 58">
            <a:extLst>
              <a:ext uri="{FF2B5EF4-FFF2-40B4-BE49-F238E27FC236}">
                <a16:creationId xmlns:a16="http://schemas.microsoft.com/office/drawing/2014/main" id="{9FC4E7E8-75A2-17A4-331C-131C8EFE42A1}"/>
              </a:ext>
            </a:extLst>
          </p:cNvPr>
          <p:cNvCxnSpPr>
            <a:cxnSpLocks/>
            <a:stCxn id="53" idx="2"/>
            <a:endCxn id="142" idx="0"/>
          </p:cNvCxnSpPr>
          <p:nvPr/>
        </p:nvCxnSpPr>
        <p:spPr>
          <a:xfrm rot="16200000" flipH="1">
            <a:off x="6725988" y="5034167"/>
            <a:ext cx="678903" cy="2120863"/>
          </a:xfrm>
          <a:prstGeom prst="bentConnector3">
            <a:avLst>
              <a:gd name="adj1" fmla="val 50000"/>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63" name="Rectangle : coins arrondis 62">
            <a:extLst>
              <a:ext uri="{FF2B5EF4-FFF2-40B4-BE49-F238E27FC236}">
                <a16:creationId xmlns:a16="http://schemas.microsoft.com/office/drawing/2014/main" id="{296528F6-BEF9-B417-97CD-4EE54170F69B}"/>
              </a:ext>
            </a:extLst>
          </p:cNvPr>
          <p:cNvSpPr/>
          <p:nvPr/>
        </p:nvSpPr>
        <p:spPr>
          <a:xfrm>
            <a:off x="4254122" y="6339429"/>
            <a:ext cx="1023227" cy="385960"/>
          </a:xfrm>
          <a:prstGeom prst="roundRect">
            <a:avLst>
              <a:gd name="adj" fmla="val 10117"/>
            </a:avLst>
          </a:prstGeom>
          <a:solidFill>
            <a:srgbClr val="B8D9A3"/>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Dépose minute</a:t>
            </a:r>
          </a:p>
        </p:txBody>
      </p:sp>
      <p:cxnSp>
        <p:nvCxnSpPr>
          <p:cNvPr id="64" name="Connecteur : en angle 63">
            <a:extLst>
              <a:ext uri="{FF2B5EF4-FFF2-40B4-BE49-F238E27FC236}">
                <a16:creationId xmlns:a16="http://schemas.microsoft.com/office/drawing/2014/main" id="{A0DC652E-DC7E-0236-6D6D-A9319FA02821}"/>
              </a:ext>
            </a:extLst>
          </p:cNvPr>
          <p:cNvCxnSpPr>
            <a:cxnSpLocks/>
            <a:stCxn id="53" idx="2"/>
            <a:endCxn id="63" idx="0"/>
          </p:cNvCxnSpPr>
          <p:nvPr/>
        </p:nvCxnSpPr>
        <p:spPr>
          <a:xfrm rot="5400000">
            <a:off x="5093232" y="5427652"/>
            <a:ext cx="584281" cy="1239272"/>
          </a:xfrm>
          <a:prstGeom prst="bentConnector3">
            <a:avLst>
              <a:gd name="adj1" fmla="val 5738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80" name="Connecteur : en angle 79">
            <a:extLst>
              <a:ext uri="{FF2B5EF4-FFF2-40B4-BE49-F238E27FC236}">
                <a16:creationId xmlns:a16="http://schemas.microsoft.com/office/drawing/2014/main" id="{3D1512AC-6BD8-D0AE-4F87-CA0C7B06714D}"/>
              </a:ext>
            </a:extLst>
          </p:cNvPr>
          <p:cNvCxnSpPr>
            <a:cxnSpLocks/>
            <a:stCxn id="110" idx="0"/>
            <a:endCxn id="154" idx="1"/>
          </p:cNvCxnSpPr>
          <p:nvPr/>
        </p:nvCxnSpPr>
        <p:spPr>
          <a:xfrm rot="5400000" flipH="1" flipV="1">
            <a:off x="1884100" y="4569997"/>
            <a:ext cx="1720444" cy="1908664"/>
          </a:xfrm>
          <a:prstGeom prst="bentConnector2">
            <a:avLst/>
          </a:prstGeom>
          <a:ln w="28575">
            <a:solidFill>
              <a:schemeClr val="bg2">
                <a:lumMod val="25000"/>
              </a:schemeClr>
            </a:solidFill>
            <a:headEnd type="triangle"/>
            <a:tailEnd type="triangle"/>
          </a:ln>
        </p:spPr>
        <p:style>
          <a:lnRef idx="1">
            <a:schemeClr val="dk1"/>
          </a:lnRef>
          <a:fillRef idx="0">
            <a:schemeClr val="dk1"/>
          </a:fillRef>
          <a:effectRef idx="0">
            <a:schemeClr val="dk1"/>
          </a:effectRef>
          <a:fontRef idx="minor">
            <a:schemeClr val="tx1"/>
          </a:fontRef>
        </p:style>
      </p:cxnSp>
      <p:pic>
        <p:nvPicPr>
          <p:cNvPr id="4" name="Picture 2" descr="clé d'accès à l'icône. adapté au symbole de sécurité. style ...">
            <a:extLst>
              <a:ext uri="{FF2B5EF4-FFF2-40B4-BE49-F238E27FC236}">
                <a16:creationId xmlns:a16="http://schemas.microsoft.com/office/drawing/2014/main" id="{8887F072-A1D0-D8E0-3C78-67A1D5475E4C}"/>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4485455" y="4666344"/>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lé d'accès à l'icône. adapté au symbole de sécurité. style ...">
            <a:extLst>
              <a:ext uri="{FF2B5EF4-FFF2-40B4-BE49-F238E27FC236}">
                <a16:creationId xmlns:a16="http://schemas.microsoft.com/office/drawing/2014/main" id="{19931383-3552-C2F9-22A5-7943F929246B}"/>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9364346" y="4407519"/>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lé d'accès à l'icône. adapté au symbole de sécurité. style ...">
            <a:extLst>
              <a:ext uri="{FF2B5EF4-FFF2-40B4-BE49-F238E27FC236}">
                <a16:creationId xmlns:a16="http://schemas.microsoft.com/office/drawing/2014/main" id="{B30349EF-0914-5768-14DA-2F020A4F106E}"/>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9371087" y="2181805"/>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lé d'accès à l'icône. adapté au symbole de sécurité. style ...">
            <a:extLst>
              <a:ext uri="{FF2B5EF4-FFF2-40B4-BE49-F238E27FC236}">
                <a16:creationId xmlns:a16="http://schemas.microsoft.com/office/drawing/2014/main" id="{E2A5DEB4-9685-11B3-D0B2-C3153A4B5FC4}"/>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2076661" y="4004040"/>
            <a:ext cx="341714" cy="35457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lé d'accès à l'icône. adapté au symbole de sécurité. style ...">
            <a:extLst>
              <a:ext uri="{FF2B5EF4-FFF2-40B4-BE49-F238E27FC236}">
                <a16:creationId xmlns:a16="http://schemas.microsoft.com/office/drawing/2014/main" id="{5D88D2CE-659D-744C-2988-A1FFB9770647}"/>
              </a:ext>
            </a:extLst>
          </p:cNvPr>
          <p:cNvPicPr>
            <a:picLocks noChangeAspect="1" noChangeArrowheads="1"/>
          </p:cNvPicPr>
          <p:nvPr/>
        </p:nvPicPr>
        <p:blipFill>
          <a:blip r:embed="rId5" cstate="print">
            <a:clrChange>
              <a:clrFrom>
                <a:srgbClr val="F3F7FA"/>
              </a:clrFrom>
              <a:clrTo>
                <a:srgbClr val="F3F7FA">
                  <a:alpha val="0"/>
                </a:srgbClr>
              </a:clrTo>
            </a:clrChange>
            <a:extLst>
              <a:ext uri="{28A0092B-C50C-407E-A947-70E740481C1C}">
                <a14:useLocalDpi xmlns:a14="http://schemas.microsoft.com/office/drawing/2010/main" val="0"/>
              </a:ext>
            </a:extLst>
          </a:blip>
          <a:srcRect/>
          <a:stretch>
            <a:fillRect/>
          </a:stretch>
        </p:blipFill>
        <p:spPr bwMode="auto">
          <a:xfrm>
            <a:off x="2064965" y="2943311"/>
            <a:ext cx="341714" cy="35457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 coins arrondis 11">
            <a:extLst>
              <a:ext uri="{FF2B5EF4-FFF2-40B4-BE49-F238E27FC236}">
                <a16:creationId xmlns:a16="http://schemas.microsoft.com/office/drawing/2014/main" id="{75E38796-30CB-F4AC-4508-5E8293F68D11}"/>
              </a:ext>
            </a:extLst>
          </p:cNvPr>
          <p:cNvSpPr/>
          <p:nvPr/>
        </p:nvSpPr>
        <p:spPr>
          <a:xfrm>
            <a:off x="8449664" y="4116581"/>
            <a:ext cx="1023227" cy="385960"/>
          </a:xfrm>
          <a:prstGeom prst="roundRect">
            <a:avLst>
              <a:gd name="adj" fmla="val 10117"/>
            </a:avLst>
          </a:prstGeom>
          <a:solidFill>
            <a:srgbClr val="F8CCAE"/>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b="1" dirty="0">
                <a:solidFill>
                  <a:schemeClr val="tx1"/>
                </a:solidFill>
                <a:latin typeface="Arial Nova Cond" panose="020B0506020202020204" pitchFamily="34" charset="0"/>
              </a:rPr>
              <a:t>Workcafé</a:t>
            </a:r>
          </a:p>
        </p:txBody>
      </p:sp>
    </p:spTree>
    <p:extLst>
      <p:ext uri="{BB962C8B-B14F-4D97-AF65-F5344CB8AC3E}">
        <p14:creationId xmlns:p14="http://schemas.microsoft.com/office/powerpoint/2010/main" val="16437656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3ACCA-81C2-A6CA-6EB5-911932823757}"/>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E565341-3E9B-8B25-C64E-D6F9E9F72987}"/>
              </a:ext>
            </a:extLst>
          </p:cNvPr>
          <p:cNvSpPr>
            <a:spLocks noGrp="1"/>
          </p:cNvSpPr>
          <p:nvPr>
            <p:ph type="sldNum" sz="quarter" idx="12"/>
          </p:nvPr>
        </p:nvSpPr>
        <p:spPr/>
        <p:txBody>
          <a:bodyPr/>
          <a:lstStyle/>
          <a:p>
            <a:fld id="{C83083A5-E7E5-1A42-9F33-431CAC519282}" type="slidenum">
              <a:rPr lang="fr-FR" smtClean="0"/>
              <a:pPr/>
              <a:t>45</a:t>
            </a:fld>
            <a:endParaRPr lang="fr-FR" dirty="0"/>
          </a:p>
        </p:txBody>
      </p:sp>
      <p:cxnSp>
        <p:nvCxnSpPr>
          <p:cNvPr id="8" name="Connecteur droit 7">
            <a:extLst>
              <a:ext uri="{FF2B5EF4-FFF2-40B4-BE49-F238E27FC236}">
                <a16:creationId xmlns:a16="http://schemas.microsoft.com/office/drawing/2014/main" id="{E9D1A25E-1167-CFB0-40C3-D68BBA9BD037}"/>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7B913CB3-F7BD-B501-E28D-49660F835439}"/>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3FD19551-D5E2-A057-EAF0-CC1E06E32EF4}"/>
              </a:ext>
            </a:extLst>
          </p:cNvPr>
          <p:cNvSpPr txBox="1"/>
          <p:nvPr/>
        </p:nvSpPr>
        <p:spPr>
          <a:xfrm>
            <a:off x="264987" y="1055078"/>
            <a:ext cx="11585195" cy="5442592"/>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a:defRPr/>
            </a:pPr>
            <a:r>
              <a:rPr lang="fr-FR" sz="1200" dirty="0">
                <a:latin typeface="Arial" panose="020B0604020202020204" pitchFamily="34" charset="0"/>
                <a:cs typeface="Arial" panose="020B0604020202020204" pitchFamily="34" charset="0"/>
              </a:rPr>
              <a:t>Les espaces extérieurs s’adressent à l’ensemble des usagers du siège, à savoir les usagers de la CCI (collaborateurs et public extérieur), les usagers des locataires (collaborateurs et public extérieur) et les entreprises louant ponctuellement les espaces commercialisables. </a:t>
            </a:r>
          </a:p>
          <a:p>
            <a:pPr>
              <a:defRPr/>
            </a:pPr>
            <a:endParaRPr lang="fr-FR" sz="1200" dirty="0">
              <a:latin typeface="Arial" panose="020B0604020202020204" pitchFamily="34" charset="0"/>
              <a:cs typeface="Arial" panose="020B0604020202020204" pitchFamily="34" charset="0"/>
            </a:endParaRPr>
          </a:p>
          <a:p>
            <a:pPr>
              <a:defRPr/>
            </a:pPr>
            <a:endParaRPr lang="fr-FR" sz="1200" dirty="0">
              <a:latin typeface="Arial" panose="020B0604020202020204" pitchFamily="34" charset="0"/>
              <a:cs typeface="Arial" panose="020B0604020202020204" pitchFamily="34" charset="0"/>
            </a:endParaRPr>
          </a:p>
          <a:p>
            <a:pPr>
              <a:defRPr/>
            </a:pPr>
            <a:r>
              <a:rPr lang="fr-FR" sz="1200" dirty="0">
                <a:latin typeface="Arial" panose="020B0604020202020204" pitchFamily="34" charset="0"/>
                <a:cs typeface="Arial" panose="020B0604020202020204" pitchFamily="34" charset="0"/>
              </a:rPr>
              <a:t>Les espaces </a:t>
            </a:r>
            <a:r>
              <a:rPr lang="fr-FR" dirty="0">
                <a:latin typeface="Arial" panose="020B0604020202020204" pitchFamily="34" charset="0"/>
                <a:cs typeface="Arial" panose="020B0604020202020204" pitchFamily="34" charset="0"/>
              </a:rPr>
              <a:t>extérieurs </a:t>
            </a:r>
            <a:r>
              <a:rPr lang="fr-FR" sz="1200" dirty="0">
                <a:latin typeface="Arial" panose="020B0604020202020204" pitchFamily="34" charset="0"/>
                <a:cs typeface="Arial" panose="020B0604020202020204" pitchFamily="34" charset="0"/>
              </a:rPr>
              <a:t>comprendront :</a:t>
            </a:r>
          </a:p>
          <a:p>
            <a:pPr>
              <a:defRPr/>
            </a:pPr>
            <a:endParaRPr lang="fr-FR" sz="1200"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Un </a:t>
            </a:r>
            <a:r>
              <a:rPr lang="fr-FR" b="1" dirty="0">
                <a:latin typeface="Arial" panose="020B0604020202020204" pitchFamily="34" charset="0"/>
                <a:cs typeface="Arial" panose="020B0604020202020204" pitchFamily="34" charset="0"/>
              </a:rPr>
              <a:t>dépose minute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Cet espace sera aménagé devant le parvis nord, à proximité immédiate du rond-point. La maîtrise d’œuvre examinera la faisabilité de cette implantation sur l’espace public, en tenant compte des réglementations urbaines en vigueur. Cet aménagement s’intégrera de manière fluide et continue avec le parvis nord, et permettra aux visiteurs d’accéder au site en tout sécurité.</a:t>
            </a:r>
          </a:p>
          <a:p>
            <a:pPr>
              <a:defRPr/>
            </a:pPr>
            <a:endParaRPr lang="fr-FR" sz="1200"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a:t>
            </a:r>
            <a:r>
              <a:rPr lang="fr-FR" b="1" dirty="0">
                <a:latin typeface="Arial" panose="020B0604020202020204" pitchFamily="34" charset="0"/>
                <a:cs typeface="Arial" panose="020B0604020202020204" pitchFamily="34" charset="0"/>
              </a:rPr>
              <a:t>parvis nord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Le parvis nord sera l'accès principal pour les piétons, venus en transports en commun ou déposés en voiture. Conçu pour valoriser le siège et les activités de la CCI, il reflétera les valeurs de l’institution et privilégiera un aménagement végétalisé plutôt que minéral. En continuité avec l’espace de dépose-minute, un soin particulier sera apporté à la gestion des flux et au traitement des accès, garantissant une circulation fluide et intuitive. </a:t>
            </a:r>
          </a:p>
          <a:p>
            <a:pPr>
              <a:defRPr/>
            </a:pPr>
            <a:r>
              <a:rPr lang="fr-FR" dirty="0">
                <a:latin typeface="Arial" panose="020B0604020202020204" pitchFamily="34" charset="0"/>
                <a:cs typeface="Arial" panose="020B0604020202020204" pitchFamily="34" charset="0"/>
              </a:rPr>
              <a:t>Le parvis jouera un rôle clé en tant qu’interface entre l’extérieur et l’intérieur du bâtiment, offrant un environnement à la fois accueillant, fonctionnel et esthétique, qui mettra en lumière le dynamisme de la CCI.</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 </a:t>
            </a:r>
            <a:r>
              <a:rPr lang="fr-FR" b="1" dirty="0">
                <a:latin typeface="Arial" panose="020B0604020202020204" pitchFamily="34" charset="0"/>
                <a:cs typeface="Arial" panose="020B0604020202020204" pitchFamily="34" charset="0"/>
              </a:rPr>
              <a:t>parvis sud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Le parvis sud sera l'accès principal pour les personnes arrivant en voiture ou via des modes de circulation douce, tels que les vélos. Son aménagement mettra en valeur le siège et les activités de la CCI, tout en reflétant les valeurs de l'institution. La conception privilégiera la biodiversité et la végétation plutôt que la minéralité, créant ainsi un environnement plus naturel et accueillant.</a:t>
            </a:r>
          </a:p>
          <a:p>
            <a:pPr>
              <a:defRPr/>
            </a:pPr>
            <a:r>
              <a:rPr lang="fr-FR" dirty="0">
                <a:latin typeface="Arial" panose="020B0604020202020204" pitchFamily="34" charset="0"/>
                <a:cs typeface="Arial" panose="020B0604020202020204" pitchFamily="34" charset="0"/>
              </a:rPr>
              <a:t>Un soin particulier sera apporté à la visibilité et au traitement des accès, notamment le long de l’amphithéâtre et à proximité des zones de stationnement, afin d'assurer une circulation fluide et intuitive. Le parvis sud jouera ainsi un rôle essentiel en tant qu’interface fonctionnelle et esthétique entre l'extérieur et l'intérieur du site, offrant aux visiteurs un accueil de qualité dès leur arrivée.</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Une </a:t>
            </a:r>
            <a:r>
              <a:rPr lang="fr-FR" b="1" dirty="0">
                <a:latin typeface="Arial" panose="020B0604020202020204" pitchFamily="34" charset="0"/>
                <a:cs typeface="Arial" panose="020B0604020202020204" pitchFamily="34" charset="0"/>
              </a:rPr>
              <a:t>terrasse restauration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Située sur le parvis sud, en prolongement direct des espaces de restauration (à définir entre le Workcafé ou la salle VIP), cette terrasse sera un lieu de vie et d’échange, offrant 60 places assises autour de tables. Flexible et conviviale, elle pourra accueillir des pauses informelles, des déjeuners ou des réceptions d'invités extérieurs dans un cadre agréable.</a:t>
            </a:r>
          </a:p>
          <a:p>
            <a:pPr>
              <a:defRPr/>
            </a:pPr>
            <a:r>
              <a:rPr lang="fr-FR" dirty="0">
                <a:latin typeface="Arial" panose="020B0604020202020204" pitchFamily="34" charset="0"/>
                <a:cs typeface="Arial" panose="020B0604020202020204" pitchFamily="34" charset="0"/>
              </a:rPr>
              <a:t>L'aménagement tiendra compte du confort des utilisateurs, intégrant des protections contre le soleil et la pluie et garantissant ainsi une utilisation agréable en toutes circonstances. </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Une </a:t>
            </a:r>
            <a:r>
              <a:rPr lang="fr-FR" b="1" dirty="0">
                <a:latin typeface="Arial" panose="020B0604020202020204" pitchFamily="34" charset="0"/>
                <a:cs typeface="Arial" panose="020B0604020202020204" pitchFamily="34" charset="0"/>
              </a:rPr>
              <a:t>terrasse détente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Implantée sur le parvis sud, la terrasse détente sera complémentaire de la terrasse restauration. Ce sera un espace plus informel qui pourra être aménagé sur le pourtour de l’amphithéâtre. </a:t>
            </a:r>
          </a:p>
          <a:p>
            <a:pPr>
              <a:defRPr/>
            </a:pPr>
            <a:endParaRPr lang="fr-FR" dirty="0">
              <a:highlight>
                <a:srgbClr val="FFFF00"/>
              </a:highlight>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Un </a:t>
            </a:r>
            <a:r>
              <a:rPr lang="fr-FR" b="1" dirty="0">
                <a:latin typeface="Arial" panose="020B0604020202020204" pitchFamily="34" charset="0"/>
                <a:cs typeface="Arial" panose="020B0604020202020204" pitchFamily="34" charset="0"/>
              </a:rPr>
              <a:t>espace fumeur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Cet espace pour les fumeurs sera disposé à distance des accès afin de ne pas importuner les usagers avec des nuages de fumées. Il sera muni d’auvents et de cendriers. </a:t>
            </a:r>
          </a:p>
          <a:p>
            <a:endParaRPr lang="fr-FR" dirty="0">
              <a:highlight>
                <a:srgbClr val="FFFF00"/>
              </a:highlight>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DB936CB2-95CF-1188-E50D-D29FEF6BEAD4}"/>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D62D03D6-CF7A-C09A-1B5F-AE27863BD7B2}"/>
              </a:ext>
            </a:extLst>
          </p:cNvPr>
          <p:cNvSpPr txBox="1"/>
          <p:nvPr/>
        </p:nvSpPr>
        <p:spPr>
          <a:xfrm>
            <a:off x="268448" y="128797"/>
            <a:ext cx="10215068"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extérieurs</a:t>
            </a:r>
          </a:p>
        </p:txBody>
      </p:sp>
    </p:spTree>
    <p:extLst>
      <p:ext uri="{BB962C8B-B14F-4D97-AF65-F5344CB8AC3E}">
        <p14:creationId xmlns:p14="http://schemas.microsoft.com/office/powerpoint/2010/main" val="24992298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F6613-5F8F-A0DC-7526-D11469DF6A35}"/>
            </a:ext>
          </a:extLst>
        </p:cNvPr>
        <p:cNvGrpSpPr/>
        <p:nvPr/>
      </p:nvGrpSpPr>
      <p:grpSpPr>
        <a:xfrm>
          <a:off x="0" y="0"/>
          <a:ext cx="0" cy="0"/>
          <a:chOff x="0" y="0"/>
          <a:chExt cx="0" cy="0"/>
        </a:xfrm>
      </p:grpSpPr>
      <p:pic>
        <p:nvPicPr>
          <p:cNvPr id="12" name="Image 11">
            <a:extLst>
              <a:ext uri="{FF2B5EF4-FFF2-40B4-BE49-F238E27FC236}">
                <a16:creationId xmlns:a16="http://schemas.microsoft.com/office/drawing/2014/main" id="{A0E3A49C-E221-1F8F-48EC-6BE22BB78357}"/>
              </a:ext>
            </a:extLst>
          </p:cNvPr>
          <p:cNvPicPr>
            <a:picLocks noChangeAspect="1"/>
          </p:cNvPicPr>
          <p:nvPr/>
        </p:nvPicPr>
        <p:blipFill>
          <a:blip r:embed="rId3"/>
          <a:stretch>
            <a:fillRect/>
          </a:stretch>
        </p:blipFill>
        <p:spPr>
          <a:xfrm>
            <a:off x="264987" y="2492706"/>
            <a:ext cx="11585195" cy="4004963"/>
          </a:xfrm>
          <a:prstGeom prst="rect">
            <a:avLst/>
          </a:prstGeom>
        </p:spPr>
      </p:pic>
      <p:sp>
        <p:nvSpPr>
          <p:cNvPr id="2" name="Espace réservé du numéro de diapositive 1">
            <a:extLst>
              <a:ext uri="{FF2B5EF4-FFF2-40B4-BE49-F238E27FC236}">
                <a16:creationId xmlns:a16="http://schemas.microsoft.com/office/drawing/2014/main" id="{484B6CB4-88CA-2E41-F310-09563BB4FD7F}"/>
              </a:ext>
            </a:extLst>
          </p:cNvPr>
          <p:cNvSpPr>
            <a:spLocks noGrp="1"/>
          </p:cNvSpPr>
          <p:nvPr>
            <p:ph type="sldNum" sz="quarter" idx="12"/>
          </p:nvPr>
        </p:nvSpPr>
        <p:spPr/>
        <p:txBody>
          <a:bodyPr/>
          <a:lstStyle/>
          <a:p>
            <a:fld id="{C83083A5-E7E5-1A42-9F33-431CAC519282}" type="slidenum">
              <a:rPr lang="fr-FR" smtClean="0"/>
              <a:pPr/>
              <a:t>46</a:t>
            </a:fld>
            <a:endParaRPr lang="fr-FR" dirty="0"/>
          </a:p>
        </p:txBody>
      </p:sp>
      <p:cxnSp>
        <p:nvCxnSpPr>
          <p:cNvPr id="8" name="Connecteur droit 7">
            <a:extLst>
              <a:ext uri="{FF2B5EF4-FFF2-40B4-BE49-F238E27FC236}">
                <a16:creationId xmlns:a16="http://schemas.microsoft.com/office/drawing/2014/main" id="{0FA2B643-37B1-F5C4-C7F0-24FE2A25018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AB312D55-B786-0B92-4E3A-6FCE83E23CF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3" name="ZoneTexte 2">
            <a:extLst>
              <a:ext uri="{FF2B5EF4-FFF2-40B4-BE49-F238E27FC236}">
                <a16:creationId xmlns:a16="http://schemas.microsoft.com/office/drawing/2014/main" id="{735806C0-1EAF-A9B6-B61E-9F9C59309EBA}"/>
              </a:ext>
            </a:extLst>
          </p:cNvPr>
          <p:cNvSpPr txBox="1"/>
          <p:nvPr/>
        </p:nvSpPr>
        <p:spPr>
          <a:xfrm>
            <a:off x="264987" y="1055079"/>
            <a:ext cx="11585195" cy="1168895"/>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pPr marL="171450" indent="-171450">
              <a:buFontTx/>
              <a:buChar char="-"/>
              <a:defRPr/>
            </a:pPr>
            <a:r>
              <a:rPr lang="fr-FR" dirty="0">
                <a:latin typeface="Arial" panose="020B0604020202020204" pitchFamily="34" charset="0"/>
                <a:cs typeface="Arial" panose="020B0604020202020204" pitchFamily="34" charset="0"/>
              </a:rPr>
              <a:t>Des </a:t>
            </a:r>
            <a:r>
              <a:rPr lang="fr-FR" b="1" dirty="0">
                <a:latin typeface="Arial" panose="020B0604020202020204" pitchFamily="34" charset="0"/>
                <a:cs typeface="Arial" panose="020B0604020202020204" pitchFamily="34" charset="0"/>
              </a:rPr>
              <a:t>terrasses accessibles dans les étages </a:t>
            </a:r>
            <a:r>
              <a:rPr lang="fr-FR" dirty="0">
                <a:latin typeface="Arial" panose="020B0604020202020204" pitchFamily="34" charset="0"/>
                <a:cs typeface="Arial" panose="020B0604020202020204" pitchFamily="34" charset="0"/>
              </a:rPr>
              <a:t>:</a:t>
            </a:r>
          </a:p>
          <a:p>
            <a:pPr>
              <a:defRPr/>
            </a:pPr>
            <a:r>
              <a:rPr lang="fr-FR" dirty="0">
                <a:latin typeface="Arial" panose="020B0604020202020204" pitchFamily="34" charset="0"/>
                <a:cs typeface="Arial" panose="020B0604020202020204" pitchFamily="34" charset="0"/>
              </a:rPr>
              <a:t>Ces espaces existants seront remis à niveau et associés soit à la CCI, soit aux entreprises locataires. </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Des </a:t>
            </a:r>
            <a:r>
              <a:rPr lang="fr-FR" b="1" dirty="0">
                <a:latin typeface="Arial" panose="020B0604020202020204" pitchFamily="34" charset="0"/>
                <a:cs typeface="Arial" panose="020B0604020202020204" pitchFamily="34" charset="0"/>
              </a:rPr>
              <a:t>abris vélos-motos sécurisés : </a:t>
            </a:r>
          </a:p>
          <a:p>
            <a:pPr>
              <a:defRPr/>
            </a:pPr>
            <a:r>
              <a:rPr lang="fr-FR" dirty="0">
                <a:latin typeface="Arial" panose="020B0604020202020204" pitchFamily="34" charset="0"/>
                <a:cs typeface="Arial" panose="020B0604020202020204" pitchFamily="34" charset="0"/>
              </a:rPr>
              <a:t>Ils seront dimensionnés pour afin de conserver le nombre existant de places tout en les sécurisant.</a:t>
            </a:r>
          </a:p>
          <a:p>
            <a:pPr>
              <a:defRPr/>
            </a:pPr>
            <a:endParaRPr lang="fr-FR" dirty="0">
              <a:latin typeface="Arial" panose="020B0604020202020204" pitchFamily="34" charset="0"/>
              <a:cs typeface="Arial" panose="020B0604020202020204" pitchFamily="34" charset="0"/>
            </a:endParaRPr>
          </a:p>
          <a:p>
            <a:pPr marL="171450" indent="-171450">
              <a:buFontTx/>
              <a:buChar char="-"/>
              <a:defRPr/>
            </a:pPr>
            <a:r>
              <a:rPr lang="fr-FR" dirty="0">
                <a:latin typeface="Arial" panose="020B0604020202020204" pitchFamily="34" charset="0"/>
                <a:cs typeface="Arial" panose="020B0604020202020204" pitchFamily="34" charset="0"/>
              </a:rPr>
              <a:t>Les </a:t>
            </a:r>
            <a:r>
              <a:rPr lang="fr-FR" b="1" dirty="0">
                <a:latin typeface="Arial" panose="020B0604020202020204" pitchFamily="34" charset="0"/>
                <a:cs typeface="Arial" panose="020B0604020202020204" pitchFamily="34" charset="0"/>
              </a:rPr>
              <a:t>stationnements</a:t>
            </a:r>
            <a:r>
              <a:rPr lang="fr-FR" dirty="0">
                <a:latin typeface="Arial" panose="020B0604020202020204" pitchFamily="34" charset="0"/>
                <a:cs typeface="Arial" panose="020B0604020202020204" pitchFamily="34" charset="0"/>
              </a:rPr>
              <a:t> : Les stationnements existants seront conservés. </a:t>
            </a:r>
          </a:p>
          <a:p>
            <a:pPr>
              <a:defRPr/>
            </a:pPr>
            <a:endParaRPr lang="fr-FR" dirty="0">
              <a:latin typeface="Arial" panose="020B0604020202020204" pitchFamily="34" charset="0"/>
              <a:cs typeface="Arial" panose="020B0604020202020204" pitchFamily="34" charset="0"/>
            </a:endParaRPr>
          </a:p>
          <a:p>
            <a:pPr>
              <a:defRPr/>
            </a:pPr>
            <a:r>
              <a:rPr lang="fr-FR" dirty="0">
                <a:latin typeface="Arial" panose="020B0604020202020204" pitchFamily="34" charset="0"/>
                <a:cs typeface="Arial" panose="020B0604020202020204" pitchFamily="34" charset="0"/>
              </a:rPr>
              <a:t>Les espaces extérieurs présenteront les relations suivantes :</a:t>
            </a:r>
          </a:p>
          <a:p>
            <a:pPr marL="171450" indent="-171450">
              <a:buFontTx/>
              <a:buChar char="-"/>
              <a:defRPr/>
            </a:pPr>
            <a:r>
              <a:rPr lang="fr-FR" dirty="0">
                <a:latin typeface="Arial" panose="020B0604020202020204" pitchFamily="34" charset="0"/>
                <a:cs typeface="Arial" panose="020B0604020202020204" pitchFamily="34" charset="0"/>
              </a:rPr>
              <a:t>La terrasse restauration sera en continuité directe avec les espaces de restauration. </a:t>
            </a:r>
          </a:p>
          <a:p>
            <a:pPr marL="171450" indent="-171450">
              <a:buFontTx/>
              <a:buChar char="-"/>
              <a:defRPr/>
            </a:pPr>
            <a:r>
              <a:rPr lang="fr-FR" dirty="0">
                <a:latin typeface="Arial" panose="020B0604020202020204" pitchFamily="34" charset="0"/>
                <a:cs typeface="Arial" panose="020B0604020202020204" pitchFamily="34" charset="0"/>
              </a:rPr>
              <a:t>Les stationnements et l’abris vélos-motos sécurisés bénéficieront d’une proximité fonctionnelle avec le hall d‘accueil et les vestiaires-douches. </a:t>
            </a:r>
            <a:endParaRPr lang="fr-FR" dirty="0">
              <a:highlight>
                <a:srgbClr val="FFFF00"/>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C2A99C76-68A4-E518-151B-85011D6647DD}"/>
              </a:ext>
            </a:extLst>
          </p:cNvPr>
          <p:cNvSpPr txBox="1"/>
          <p:nvPr/>
        </p:nvSpPr>
        <p:spPr>
          <a:xfrm>
            <a:off x="268447" y="799216"/>
            <a:ext cx="5612399"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Description des espaces</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7" name="ZoneTexte 6">
            <a:extLst>
              <a:ext uri="{FF2B5EF4-FFF2-40B4-BE49-F238E27FC236}">
                <a16:creationId xmlns:a16="http://schemas.microsoft.com/office/drawing/2014/main" id="{8BAACA3F-B6C1-B073-9980-F5114C7708EC}"/>
              </a:ext>
            </a:extLst>
          </p:cNvPr>
          <p:cNvSpPr txBox="1"/>
          <p:nvPr/>
        </p:nvSpPr>
        <p:spPr>
          <a:xfrm>
            <a:off x="268448" y="128797"/>
            <a:ext cx="10215068"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Espaces extérieurs</a:t>
            </a:r>
          </a:p>
        </p:txBody>
      </p:sp>
    </p:spTree>
    <p:extLst>
      <p:ext uri="{BB962C8B-B14F-4D97-AF65-F5344CB8AC3E}">
        <p14:creationId xmlns:p14="http://schemas.microsoft.com/office/powerpoint/2010/main" val="41386734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D769742-97EB-401D-9E30-9399EA960CD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470937B-9C0A-D6D3-73AF-7BFAFB5E8D34}"/>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p:cNvSpPr>
            <a:spLocks noGrp="1"/>
          </p:cNvSpPr>
          <p:nvPr>
            <p:ph type="sldNum" sz="quarter" idx="12"/>
          </p:nvPr>
        </p:nvSpPr>
        <p:spPr>
          <a:xfrm>
            <a:off x="12111579" y="6505047"/>
            <a:ext cx="639256" cy="365125"/>
          </a:xfrm>
        </p:spPr>
        <p:txBody>
          <a:bodyPr/>
          <a:lstStyle/>
          <a:p>
            <a:fld id="{C83083A5-E7E5-1A42-9F33-431CAC519282}" type="slidenum">
              <a:rPr lang="fr-FR" smtClean="0"/>
              <a:pPr/>
              <a:t>47</a:t>
            </a:fld>
            <a:endParaRPr lang="fr-FR" dirty="0"/>
          </a:p>
        </p:txBody>
      </p:sp>
      <p:sp>
        <p:nvSpPr>
          <p:cNvPr id="9" name="Google Shape;256;p34">
            <a:extLst>
              <a:ext uri="{FF2B5EF4-FFF2-40B4-BE49-F238E27FC236}">
                <a16:creationId xmlns:a16="http://schemas.microsoft.com/office/drawing/2014/main" id="{1AD9A2AE-7D8B-4206-8B9E-9387DB42BDA6}"/>
              </a:ext>
            </a:extLst>
          </p:cNvPr>
          <p:cNvSpPr txBox="1">
            <a:spLocks/>
          </p:cNvSpPr>
          <p:nvPr/>
        </p:nvSpPr>
        <p:spPr>
          <a:xfrm>
            <a:off x="2454442" y="3429000"/>
            <a:ext cx="8445265"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Enveloppe financière et périmètre d’intervention</a:t>
            </a:r>
          </a:p>
        </p:txBody>
      </p:sp>
      <p:sp>
        <p:nvSpPr>
          <p:cNvPr id="11" name="Google Shape;258;p34">
            <a:extLst>
              <a:ext uri="{FF2B5EF4-FFF2-40B4-BE49-F238E27FC236}">
                <a16:creationId xmlns:a16="http://schemas.microsoft.com/office/drawing/2014/main" id="{EB41760C-7A9C-4516-B8D7-45BAC47337F6}"/>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08</a:t>
            </a:r>
          </a:p>
        </p:txBody>
      </p:sp>
    </p:spTree>
    <p:extLst>
      <p:ext uri="{BB962C8B-B14F-4D97-AF65-F5344CB8AC3E}">
        <p14:creationId xmlns:p14="http://schemas.microsoft.com/office/powerpoint/2010/main" val="15992844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F1B14-0D46-EA4D-2175-6229386F29C1}"/>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1ADEA829-9005-8D71-BC42-A7BE011A6A14}"/>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2361567A-CAAD-3ED5-8656-5E7FA3529010}"/>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48</a:t>
            </a:fld>
            <a:endParaRPr lang="fr-FR" dirty="0"/>
          </a:p>
        </p:txBody>
      </p:sp>
      <p:pic>
        <p:nvPicPr>
          <p:cNvPr id="14" name="Image 13">
            <a:extLst>
              <a:ext uri="{FF2B5EF4-FFF2-40B4-BE49-F238E27FC236}">
                <a16:creationId xmlns:a16="http://schemas.microsoft.com/office/drawing/2014/main" id="{E1E60200-4DF7-442D-2F85-8E02A84CDA53}"/>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 name="ZoneTexte 1">
            <a:extLst>
              <a:ext uri="{FF2B5EF4-FFF2-40B4-BE49-F238E27FC236}">
                <a16:creationId xmlns:a16="http://schemas.microsoft.com/office/drawing/2014/main" id="{60EB60F0-D398-A20C-6E77-AC4E19424BEA}"/>
              </a:ext>
            </a:extLst>
          </p:cNvPr>
          <p:cNvSpPr txBox="1"/>
          <p:nvPr/>
        </p:nvSpPr>
        <p:spPr>
          <a:xfrm>
            <a:off x="264987" y="799216"/>
            <a:ext cx="11585195" cy="6048574"/>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r>
              <a:rPr lang="fr-FR" dirty="0">
                <a:latin typeface="Arial" panose="020B0604020202020204" pitchFamily="34" charset="0"/>
                <a:cs typeface="Arial" panose="020B0604020202020204" pitchFamily="34" charset="0"/>
              </a:rPr>
              <a:t>L’enveloppe budgétaire est fixée par la Maîtrise d’Ouvrage à 7 Millions d’Euros H.T. (6 994 795€), valeur octobre 2024.</a:t>
            </a:r>
          </a:p>
          <a:p>
            <a:endParaRPr lang="fr-FR" dirty="0">
              <a:highlight>
                <a:srgbClr val="FFFF00"/>
              </a:highlight>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Dans cette enveloppe, seront compris :</a:t>
            </a:r>
          </a:p>
          <a:p>
            <a:pPr marL="171450" indent="-171450">
              <a:buFontTx/>
              <a:buChar char="-"/>
            </a:pPr>
            <a:r>
              <a:rPr lang="fr-FR" dirty="0">
                <a:latin typeface="Arial" panose="020B0604020202020204" pitchFamily="34" charset="0"/>
                <a:cs typeface="Arial" panose="020B0604020202020204" pitchFamily="34" charset="0"/>
              </a:rPr>
              <a:t>les prestations et les surfaces listées au sein du Programme architectural et fonctionnel (le présent document),</a:t>
            </a:r>
          </a:p>
          <a:p>
            <a:pPr marL="171450" indent="-171450">
              <a:buFontTx/>
              <a:buChar char="-"/>
            </a:pPr>
            <a:r>
              <a:rPr lang="fr-FR" dirty="0">
                <a:latin typeface="Arial" panose="020B0604020202020204" pitchFamily="34" charset="0"/>
                <a:cs typeface="Arial" panose="020B0604020202020204" pitchFamily="34" charset="0"/>
              </a:rPr>
              <a:t>les prestations et autres éléments listés dans le PTD (programme technique détaillé),</a:t>
            </a:r>
          </a:p>
          <a:p>
            <a:pPr marL="171450" indent="-171450">
              <a:buFontTx/>
              <a:buChar char="-"/>
            </a:pPr>
            <a:r>
              <a:rPr lang="fr-FR" dirty="0">
                <a:latin typeface="Arial" panose="020B0604020202020204" pitchFamily="34" charset="0"/>
                <a:cs typeface="Arial" panose="020B0604020202020204" pitchFamily="34" charset="0"/>
              </a:rPr>
              <a:t>tous les autres travaux d’aménagement nécessaires au bon fonctionnement du bâtiment. </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L’enveloppe financière allouée par le Maîtrise d’Ouvrage à l’opération devra impérativement être respectée. </a:t>
            </a:r>
          </a:p>
          <a:p>
            <a:r>
              <a:rPr lang="fr-FR" dirty="0">
                <a:latin typeface="Arial" panose="020B0604020202020204" pitchFamily="34" charset="0"/>
                <a:cs typeface="Arial" panose="020B0604020202020204" pitchFamily="34" charset="0"/>
              </a:rPr>
              <a:t>Le Maître d’Œuvre retenu s’engagera donc sur un coût travaux qu’il devra tenir tout au long de l’opération et cela sans remettre en cause l’atteinte des objectifs détaillés dans le programme. </a:t>
            </a:r>
          </a:p>
          <a:p>
            <a:endParaRPr lang="fr-FR" dirty="0">
              <a:latin typeface="Arial" panose="020B0604020202020204" pitchFamily="34" charset="0"/>
              <a:cs typeface="Arial" panose="020B0604020202020204" pitchFamily="34" charset="0"/>
            </a:endParaRPr>
          </a:p>
        </p:txBody>
      </p:sp>
      <p:sp>
        <p:nvSpPr>
          <p:cNvPr id="21" name="ZoneTexte 20">
            <a:extLst>
              <a:ext uri="{FF2B5EF4-FFF2-40B4-BE49-F238E27FC236}">
                <a16:creationId xmlns:a16="http://schemas.microsoft.com/office/drawing/2014/main" id="{11BFD095-C41E-D429-0FB8-078A0A9C3939}"/>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Enveloppe financière et périmètre d’intervention</a:t>
            </a:r>
          </a:p>
        </p:txBody>
      </p:sp>
    </p:spTree>
    <p:extLst>
      <p:ext uri="{BB962C8B-B14F-4D97-AF65-F5344CB8AC3E}">
        <p14:creationId xmlns:p14="http://schemas.microsoft.com/office/powerpoint/2010/main" val="316173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FD349-D390-F024-AA3A-5FA86372B3FB}"/>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EE2CB18C-E09F-3BBC-0E9A-4CDD18ABF0D0}"/>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07DF597-67EB-AF0D-ACB2-626E7F6A3E73}"/>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a:extLst>
              <a:ext uri="{FF2B5EF4-FFF2-40B4-BE49-F238E27FC236}">
                <a16:creationId xmlns:a16="http://schemas.microsoft.com/office/drawing/2014/main" id="{9D0CA813-C696-E374-3CD9-A5A9A159D520}"/>
              </a:ext>
            </a:extLst>
          </p:cNvPr>
          <p:cNvSpPr>
            <a:spLocks noGrp="1"/>
          </p:cNvSpPr>
          <p:nvPr>
            <p:ph type="sldNum" sz="quarter" idx="12"/>
          </p:nvPr>
        </p:nvSpPr>
        <p:spPr>
          <a:xfrm>
            <a:off x="12111579" y="6505047"/>
            <a:ext cx="639256" cy="365125"/>
          </a:xfrm>
        </p:spPr>
        <p:txBody>
          <a:bodyPr/>
          <a:lstStyle/>
          <a:p>
            <a:fld id="{C83083A5-E7E5-1A42-9F33-431CAC519282}" type="slidenum">
              <a:rPr lang="fr-FR" smtClean="0"/>
              <a:pPr/>
              <a:t>49</a:t>
            </a:fld>
            <a:endParaRPr lang="fr-FR" dirty="0"/>
          </a:p>
        </p:txBody>
      </p:sp>
      <p:sp>
        <p:nvSpPr>
          <p:cNvPr id="9" name="Google Shape;256;p34">
            <a:extLst>
              <a:ext uri="{FF2B5EF4-FFF2-40B4-BE49-F238E27FC236}">
                <a16:creationId xmlns:a16="http://schemas.microsoft.com/office/drawing/2014/main" id="{BBFE8A6F-858E-7568-4A9F-6A711564A2F6}"/>
              </a:ext>
            </a:extLst>
          </p:cNvPr>
          <p:cNvSpPr txBox="1">
            <a:spLocks/>
          </p:cNvSpPr>
          <p:nvPr/>
        </p:nvSpPr>
        <p:spPr>
          <a:xfrm>
            <a:off x="2454442" y="3429000"/>
            <a:ext cx="8445265"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Planning</a:t>
            </a:r>
          </a:p>
        </p:txBody>
      </p:sp>
      <p:sp>
        <p:nvSpPr>
          <p:cNvPr id="11" name="Google Shape;258;p34">
            <a:extLst>
              <a:ext uri="{FF2B5EF4-FFF2-40B4-BE49-F238E27FC236}">
                <a16:creationId xmlns:a16="http://schemas.microsoft.com/office/drawing/2014/main" id="{AB65EA15-E9DD-F5B6-4DF9-481C2CC434F9}"/>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09</a:t>
            </a:r>
          </a:p>
        </p:txBody>
      </p:sp>
    </p:spTree>
    <p:extLst>
      <p:ext uri="{BB962C8B-B14F-4D97-AF65-F5344CB8AC3E}">
        <p14:creationId xmlns:p14="http://schemas.microsoft.com/office/powerpoint/2010/main" val="1419616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D769742-97EB-401D-9E30-9399EA960CD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470937B-9C0A-D6D3-73AF-7BFAFB5E8D34}"/>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p:cNvSpPr>
            <a:spLocks noGrp="1"/>
          </p:cNvSpPr>
          <p:nvPr>
            <p:ph type="sldNum" sz="quarter" idx="12"/>
          </p:nvPr>
        </p:nvSpPr>
        <p:spPr>
          <a:xfrm>
            <a:off x="12111579" y="6505047"/>
            <a:ext cx="639256" cy="365125"/>
          </a:xfrm>
        </p:spPr>
        <p:txBody>
          <a:bodyPr/>
          <a:lstStyle/>
          <a:p>
            <a:fld id="{C83083A5-E7E5-1A42-9F33-431CAC519282}" type="slidenum">
              <a:rPr lang="fr-FR" smtClean="0"/>
              <a:pPr/>
              <a:t>5</a:t>
            </a:fld>
            <a:endParaRPr lang="fr-FR" dirty="0"/>
          </a:p>
        </p:txBody>
      </p:sp>
      <p:sp>
        <p:nvSpPr>
          <p:cNvPr id="9" name="Google Shape;256;p34">
            <a:extLst>
              <a:ext uri="{FF2B5EF4-FFF2-40B4-BE49-F238E27FC236}">
                <a16:creationId xmlns:a16="http://schemas.microsoft.com/office/drawing/2014/main" id="{1AD9A2AE-7D8B-4206-8B9E-9387DB42BDA6}"/>
              </a:ext>
            </a:extLst>
          </p:cNvPr>
          <p:cNvSpPr txBox="1">
            <a:spLocks/>
          </p:cNvSpPr>
          <p:nvPr/>
        </p:nvSpPr>
        <p:spPr>
          <a:xfrm>
            <a:off x="3375558" y="3429000"/>
            <a:ext cx="7524149"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Contexte et enjeux</a:t>
            </a:r>
          </a:p>
        </p:txBody>
      </p:sp>
      <p:sp>
        <p:nvSpPr>
          <p:cNvPr id="11" name="Google Shape;258;p34">
            <a:extLst>
              <a:ext uri="{FF2B5EF4-FFF2-40B4-BE49-F238E27FC236}">
                <a16:creationId xmlns:a16="http://schemas.microsoft.com/office/drawing/2014/main" id="{EB41760C-7A9C-4516-B8D7-45BAC47337F6}"/>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01</a:t>
            </a:r>
          </a:p>
        </p:txBody>
      </p:sp>
    </p:spTree>
    <p:extLst>
      <p:ext uri="{BB962C8B-B14F-4D97-AF65-F5344CB8AC3E}">
        <p14:creationId xmlns:p14="http://schemas.microsoft.com/office/powerpoint/2010/main" val="35829066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6C023-876C-2956-AA28-C4FC68DFEDAB}"/>
            </a:ext>
          </a:extLst>
        </p:cNvPr>
        <p:cNvGrpSpPr/>
        <p:nvPr/>
      </p:nvGrpSpPr>
      <p:grpSpPr>
        <a:xfrm>
          <a:off x="0" y="0"/>
          <a:ext cx="0" cy="0"/>
          <a:chOff x="0" y="0"/>
          <a:chExt cx="0" cy="0"/>
        </a:xfrm>
      </p:grpSpPr>
      <p:cxnSp>
        <p:nvCxnSpPr>
          <p:cNvPr id="10" name="Connecteur droit 9">
            <a:extLst>
              <a:ext uri="{FF2B5EF4-FFF2-40B4-BE49-F238E27FC236}">
                <a16:creationId xmlns:a16="http://schemas.microsoft.com/office/drawing/2014/main" id="{6DF50F09-E7D0-5CF4-7F62-270A14927113}"/>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12" name="Espace réservé du numéro de diapositive 19">
            <a:extLst>
              <a:ext uri="{FF2B5EF4-FFF2-40B4-BE49-F238E27FC236}">
                <a16:creationId xmlns:a16="http://schemas.microsoft.com/office/drawing/2014/main" id="{C01B444B-25D8-2EAA-6C9E-EB12114762FE}"/>
              </a:ext>
            </a:extLst>
          </p:cNvPr>
          <p:cNvSpPr>
            <a:spLocks noGrp="1"/>
          </p:cNvSpPr>
          <p:nvPr>
            <p:ph type="sldNum" sz="quarter" idx="12"/>
          </p:nvPr>
        </p:nvSpPr>
        <p:spPr>
          <a:xfrm>
            <a:off x="11530554" y="6497669"/>
            <a:ext cx="639256" cy="365125"/>
          </a:xfrm>
          <a:prstGeom prst="rect">
            <a:avLst/>
          </a:prstGeom>
        </p:spPr>
        <p:txBody>
          <a:bodyPr/>
          <a:lstStyle>
            <a:lvl1pPr algn="r">
              <a:defRPr sz="643">
                <a:solidFill>
                  <a:srgbClr val="727057"/>
                </a:solidFill>
                <a:latin typeface="+mj-lt"/>
              </a:defRPr>
            </a:lvl1pPr>
          </a:lstStyle>
          <a:p>
            <a:fld id="{C83083A5-E7E5-1A42-9F33-431CAC519282}" type="slidenum">
              <a:rPr lang="fr-FR" smtClean="0"/>
              <a:pPr/>
              <a:t>50</a:t>
            </a:fld>
            <a:endParaRPr lang="fr-FR" dirty="0"/>
          </a:p>
        </p:txBody>
      </p:sp>
      <p:pic>
        <p:nvPicPr>
          <p:cNvPr id="14" name="Image 13">
            <a:extLst>
              <a:ext uri="{FF2B5EF4-FFF2-40B4-BE49-F238E27FC236}">
                <a16:creationId xmlns:a16="http://schemas.microsoft.com/office/drawing/2014/main" id="{4EF81AF9-807B-078A-D624-D014B0D6F19D}"/>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11001513" y="6539067"/>
            <a:ext cx="1058081" cy="282328"/>
          </a:xfrm>
          <a:prstGeom prst="rect">
            <a:avLst/>
          </a:prstGeom>
        </p:spPr>
      </p:pic>
      <p:sp>
        <p:nvSpPr>
          <p:cNvPr id="2" name="ZoneTexte 1">
            <a:extLst>
              <a:ext uri="{FF2B5EF4-FFF2-40B4-BE49-F238E27FC236}">
                <a16:creationId xmlns:a16="http://schemas.microsoft.com/office/drawing/2014/main" id="{AECC8C77-1C2C-2335-05DD-EABBCDFFD882}"/>
              </a:ext>
            </a:extLst>
          </p:cNvPr>
          <p:cNvSpPr txBox="1"/>
          <p:nvPr/>
        </p:nvSpPr>
        <p:spPr>
          <a:xfrm>
            <a:off x="264987" y="799216"/>
            <a:ext cx="11585195" cy="6048574"/>
          </a:xfrm>
          <a:prstGeom prst="rect">
            <a:avLst/>
          </a:prstGeom>
          <a:noFill/>
        </p:spPr>
        <p:txBody>
          <a:bodyPr wrap="square" numCol="2" spcCol="360000" rtlCol="0">
            <a:noAutofit/>
          </a:bodyPr>
          <a:lstStyle>
            <a:defPPr>
              <a:defRPr lang="fr-FR"/>
            </a:defPPr>
            <a:lvl1pPr algn="just">
              <a:defRPr sz="1200">
                <a:solidFill>
                  <a:srgbClr val="000000"/>
                </a:solidFill>
                <a:latin typeface="+mj-lt"/>
                <a:ea typeface="Open Sans" panose="020B0606030504020204" pitchFamily="34" charset="0"/>
                <a:cs typeface="Open Sans" panose="020B0606030504020204" pitchFamily="34" charset="0"/>
              </a:defRPr>
            </a:lvl1pPr>
          </a:lstStyle>
          <a:p>
            <a:r>
              <a:rPr lang="fr-FR" dirty="0">
                <a:latin typeface="Arial" panose="020B0604020202020204" pitchFamily="34" charset="0"/>
                <a:cs typeface="Arial" panose="020B0604020202020204" pitchFamily="34" charset="0"/>
              </a:rPr>
              <a:t>L’ensemble des travaux du projet de rénovation du siège devront être livrés au plus tard fin juin 2027. </a:t>
            </a:r>
            <a:endParaRPr lang="fr-FR" dirty="0">
              <a:highlight>
                <a:srgbClr val="FF00FF"/>
              </a:highlight>
              <a:latin typeface="Arial" panose="020B0604020202020204" pitchFamily="34" charset="0"/>
              <a:cs typeface="Arial" panose="020B0604020202020204" pitchFamily="34" charset="0"/>
            </a:endParaRPr>
          </a:p>
          <a:p>
            <a:endParaRPr lang="fr-FR" dirty="0">
              <a:highlight>
                <a:srgbClr val="FFFF00"/>
              </a:highlight>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 projet, dans ses caractéristiques constructives et l’organisation du chantier devra tenir compte de cet objectif. Le chantier s’effectuera en milieu occupé. </a:t>
            </a:r>
          </a:p>
        </p:txBody>
      </p:sp>
      <p:sp>
        <p:nvSpPr>
          <p:cNvPr id="21" name="ZoneTexte 20">
            <a:extLst>
              <a:ext uri="{FF2B5EF4-FFF2-40B4-BE49-F238E27FC236}">
                <a16:creationId xmlns:a16="http://schemas.microsoft.com/office/drawing/2014/main" id="{23F6AD43-A05A-934E-09BC-67C6E6C6218B}"/>
              </a:ext>
            </a:extLst>
          </p:cNvPr>
          <p:cNvSpPr txBox="1"/>
          <p:nvPr/>
        </p:nvSpPr>
        <p:spPr>
          <a:xfrm>
            <a:off x="268448" y="128797"/>
            <a:ext cx="11065079"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Planning</a:t>
            </a:r>
          </a:p>
        </p:txBody>
      </p:sp>
    </p:spTree>
    <p:extLst>
      <p:ext uri="{BB962C8B-B14F-4D97-AF65-F5344CB8AC3E}">
        <p14:creationId xmlns:p14="http://schemas.microsoft.com/office/powerpoint/2010/main" val="21828970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32E9EBE5-55D5-4D0A-B176-2A468728DC92}"/>
              </a:ext>
            </a:extLst>
          </p:cNvPr>
          <p:cNvSpPr txBox="1"/>
          <p:nvPr/>
        </p:nvSpPr>
        <p:spPr>
          <a:xfrm>
            <a:off x="4666964" y="2644169"/>
            <a:ext cx="9144000" cy="1569660"/>
          </a:xfrm>
          <a:prstGeom prst="rect">
            <a:avLst/>
          </a:prstGeom>
          <a:noFill/>
        </p:spPr>
        <p:txBody>
          <a:bodyPr wrap="square">
            <a:spAutoFit/>
          </a:bodyPr>
          <a:lstStyle/>
          <a:p>
            <a:pPr algn="ctr">
              <a:defRPr/>
            </a:pPr>
            <a:r>
              <a:rPr lang="fr-FR" sz="1600" b="1" dirty="0">
                <a:solidFill>
                  <a:schemeClr val="bg1"/>
                </a:solidFill>
                <a:latin typeface="Century Gothic" panose="020B0502020202020204" pitchFamily="34" charset="0"/>
              </a:rPr>
              <a:t>Contact :</a:t>
            </a:r>
            <a:endParaRPr lang="fr-FR" sz="1600" dirty="0">
              <a:solidFill>
                <a:schemeClr val="bg1"/>
              </a:solidFill>
              <a:latin typeface="Century Gothic" panose="020B0502020202020204" pitchFamily="34" charset="0"/>
            </a:endParaRPr>
          </a:p>
          <a:p>
            <a:pPr algn="ctr">
              <a:defRPr/>
            </a:pPr>
            <a:endParaRPr lang="fr-FR" sz="1600" dirty="0">
              <a:solidFill>
                <a:schemeClr val="bg1"/>
              </a:solidFill>
              <a:latin typeface="Century Gothic" panose="020B0502020202020204" pitchFamily="34" charset="0"/>
            </a:endParaRPr>
          </a:p>
          <a:p>
            <a:pPr algn="ctr" defTabSz="914400" fontAlgn="base">
              <a:spcBef>
                <a:spcPct val="0"/>
              </a:spcBef>
              <a:spcAft>
                <a:spcPct val="0"/>
              </a:spcAft>
              <a:defRPr/>
            </a:pPr>
            <a:r>
              <a:rPr lang="fr-FR" sz="1600" b="1" dirty="0">
                <a:solidFill>
                  <a:schemeClr val="bg1"/>
                </a:solidFill>
                <a:latin typeface="Century Gothic" panose="020B0502020202020204" pitchFamily="34" charset="0"/>
              </a:rPr>
              <a:t>Gwennaële CHABROULLET</a:t>
            </a:r>
          </a:p>
          <a:p>
            <a:pPr algn="ctr" defTabSz="914400" fontAlgn="base">
              <a:spcBef>
                <a:spcPct val="0"/>
              </a:spcBef>
              <a:spcAft>
                <a:spcPct val="0"/>
              </a:spcAft>
              <a:defRPr/>
            </a:pPr>
            <a:r>
              <a:rPr lang="fr-FR" sz="1600" dirty="0">
                <a:solidFill>
                  <a:schemeClr val="bg1"/>
                </a:solidFill>
                <a:latin typeface="Century Gothic" panose="020B0502020202020204" pitchFamily="34" charset="0"/>
              </a:rPr>
              <a:t>gchabroullet@arp-astrance.com</a:t>
            </a:r>
          </a:p>
          <a:p>
            <a:pPr algn="ctr" defTabSz="914400" fontAlgn="base">
              <a:spcBef>
                <a:spcPct val="0"/>
              </a:spcBef>
              <a:spcAft>
                <a:spcPct val="0"/>
              </a:spcAft>
              <a:defRPr/>
            </a:pPr>
            <a:r>
              <a:rPr lang="fr-FR" sz="1600" dirty="0">
                <a:solidFill>
                  <a:schemeClr val="bg1"/>
                </a:solidFill>
                <a:latin typeface="Century Gothic" panose="020B0502020202020204" pitchFamily="34" charset="0"/>
              </a:rPr>
              <a:t>Mob. 06.26.54.08.05</a:t>
            </a:r>
          </a:p>
          <a:p>
            <a:pPr algn="ctr">
              <a:defRPr/>
            </a:pPr>
            <a:endParaRPr lang="fr-FR" sz="1600" dirty="0">
              <a:solidFill>
                <a:schemeClr val="bg1"/>
              </a:solidFill>
              <a:latin typeface="Century Gothic" panose="020B0502020202020204" pitchFamily="34" charset="0"/>
            </a:endParaRPr>
          </a:p>
        </p:txBody>
      </p:sp>
      <p:sp>
        <p:nvSpPr>
          <p:cNvPr id="9" name="Rectangle 8">
            <a:extLst>
              <a:ext uri="{FF2B5EF4-FFF2-40B4-BE49-F238E27FC236}">
                <a16:creationId xmlns:a16="http://schemas.microsoft.com/office/drawing/2014/main" id="{955B3F30-B5F9-4CB5-8F86-2E89BED94105}"/>
              </a:ext>
            </a:extLst>
          </p:cNvPr>
          <p:cNvSpPr/>
          <p:nvPr/>
        </p:nvSpPr>
        <p:spPr>
          <a:xfrm rot="5400000">
            <a:off x="5978612" y="1368511"/>
            <a:ext cx="6858000" cy="4120977"/>
          </a:xfrm>
          <a:prstGeom prst="rect">
            <a:avLst/>
          </a:prstGeom>
          <a:solidFill>
            <a:srgbClr val="373CF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sz="1155" dirty="0"/>
          </a:p>
        </p:txBody>
      </p:sp>
      <p:sp>
        <p:nvSpPr>
          <p:cNvPr id="11" name="ZoneTexte 10">
            <a:extLst>
              <a:ext uri="{FF2B5EF4-FFF2-40B4-BE49-F238E27FC236}">
                <a16:creationId xmlns:a16="http://schemas.microsoft.com/office/drawing/2014/main" id="{262C5656-4659-4101-B6B0-B6F8FC58BD78}"/>
              </a:ext>
            </a:extLst>
          </p:cNvPr>
          <p:cNvSpPr txBox="1"/>
          <p:nvPr/>
        </p:nvSpPr>
        <p:spPr>
          <a:xfrm>
            <a:off x="7347123" y="2600321"/>
            <a:ext cx="4120978" cy="2739211"/>
          </a:xfrm>
          <a:prstGeom prst="rect">
            <a:avLst/>
          </a:prstGeom>
          <a:noFill/>
        </p:spPr>
        <p:txBody>
          <a:bodyPr wrap="square">
            <a:spAutoFit/>
          </a:bodyPr>
          <a:lstStyle/>
          <a:p>
            <a:pPr algn="ctr">
              <a:defRPr/>
            </a:pPr>
            <a:r>
              <a:rPr lang="fr-FR" sz="2800" b="1" dirty="0">
                <a:solidFill>
                  <a:schemeClr val="bg1"/>
                </a:solidFill>
                <a:latin typeface="Arial Nova Cond Light" panose="020B0306020202020204" pitchFamily="34" charset="0"/>
              </a:rPr>
              <a:t>Vos contacts :</a:t>
            </a:r>
            <a:endParaRPr lang="fr-FR" sz="2800" dirty="0">
              <a:solidFill>
                <a:schemeClr val="bg1"/>
              </a:solidFill>
              <a:latin typeface="Arial Nova Cond Light" panose="020B0306020202020204" pitchFamily="34" charset="0"/>
            </a:endParaRPr>
          </a:p>
          <a:p>
            <a:pPr algn="ctr">
              <a:defRPr/>
            </a:pPr>
            <a:endParaRPr lang="fr-FR" sz="1600" dirty="0">
              <a:solidFill>
                <a:schemeClr val="bg1"/>
              </a:solidFill>
              <a:latin typeface="Arial Nova Cond Light" panose="020B0306020202020204" pitchFamily="34" charset="0"/>
            </a:endParaRPr>
          </a:p>
          <a:p>
            <a:pPr algn="ctr">
              <a:defRPr/>
            </a:pPr>
            <a:r>
              <a:rPr lang="fr-FR" sz="1600" b="1" dirty="0">
                <a:solidFill>
                  <a:schemeClr val="bg1"/>
                </a:solidFill>
                <a:latin typeface="Arial Nova Cond Light" panose="020B0306020202020204" pitchFamily="34" charset="0"/>
              </a:rPr>
              <a:t>Justine BOUMIER</a:t>
            </a:r>
          </a:p>
          <a:p>
            <a:pPr algn="ctr">
              <a:defRPr/>
            </a:pPr>
            <a:r>
              <a:rPr lang="fr-FR" sz="1600" b="1" dirty="0">
                <a:solidFill>
                  <a:schemeClr val="bg1"/>
                </a:solidFill>
                <a:latin typeface="Arial Nova Cond Light" panose="020B0306020202020204" pitchFamily="34" charset="0"/>
              </a:rPr>
              <a:t>Directrice de projets</a:t>
            </a:r>
          </a:p>
          <a:p>
            <a:pPr algn="ctr">
              <a:defRPr/>
            </a:pPr>
            <a:r>
              <a:rPr lang="fr-FR" sz="1600" dirty="0">
                <a:solidFill>
                  <a:schemeClr val="bg1"/>
                </a:solidFill>
                <a:latin typeface="Arial Nova Cond Light" panose="020B0306020202020204" pitchFamily="34" charset="0"/>
              </a:rPr>
              <a:t>jboumier@arp-astrance.com</a:t>
            </a:r>
          </a:p>
          <a:p>
            <a:pPr algn="ctr">
              <a:defRPr/>
            </a:pPr>
            <a:endParaRPr lang="fr-FR" sz="1600" dirty="0">
              <a:solidFill>
                <a:schemeClr val="bg1"/>
              </a:solidFill>
              <a:latin typeface="Arial Nova Cond Light" panose="020B0306020202020204" pitchFamily="34" charset="0"/>
            </a:endParaRPr>
          </a:p>
          <a:p>
            <a:pPr algn="ctr">
              <a:defRPr/>
            </a:pPr>
            <a:endParaRPr lang="fr-FR" sz="1600" dirty="0">
              <a:solidFill>
                <a:schemeClr val="bg1"/>
              </a:solidFill>
              <a:latin typeface="Arial Nova Cond Light" panose="020B0306020202020204" pitchFamily="34" charset="0"/>
            </a:endParaRPr>
          </a:p>
          <a:p>
            <a:pPr algn="ctr">
              <a:defRPr/>
            </a:pPr>
            <a:r>
              <a:rPr lang="fr-FR" sz="1600" b="1" dirty="0">
                <a:solidFill>
                  <a:schemeClr val="bg1"/>
                </a:solidFill>
                <a:latin typeface="Arial Nova Cond Light" panose="020B0306020202020204" pitchFamily="34" charset="0"/>
              </a:rPr>
              <a:t>Vincent LE MAU DE TALANCE</a:t>
            </a:r>
          </a:p>
          <a:p>
            <a:pPr algn="ctr">
              <a:defRPr/>
            </a:pPr>
            <a:r>
              <a:rPr lang="fr-FR" sz="1600" b="1" dirty="0">
                <a:solidFill>
                  <a:schemeClr val="bg1"/>
                </a:solidFill>
                <a:latin typeface="Arial Nova Cond Light" panose="020B0306020202020204" pitchFamily="34" charset="0"/>
              </a:rPr>
              <a:t>Programmiste</a:t>
            </a:r>
          </a:p>
          <a:p>
            <a:pPr algn="ctr">
              <a:defRPr/>
            </a:pPr>
            <a:r>
              <a:rPr lang="fr-FR" sz="1600" dirty="0">
                <a:solidFill>
                  <a:schemeClr val="bg1"/>
                </a:solidFill>
                <a:latin typeface="Arial Nova Cond Light" panose="020B0306020202020204" pitchFamily="34" charset="0"/>
              </a:rPr>
              <a:t>vlemaudetalance@arp-astrance.com</a:t>
            </a:r>
          </a:p>
        </p:txBody>
      </p:sp>
      <p:sp>
        <p:nvSpPr>
          <p:cNvPr id="2" name="Espace réservé du numéro de diapositive 1">
            <a:extLst>
              <a:ext uri="{FF2B5EF4-FFF2-40B4-BE49-F238E27FC236}">
                <a16:creationId xmlns:a16="http://schemas.microsoft.com/office/drawing/2014/main" id="{BA8633F1-C55D-4A0F-80AA-7FEA0A9EEC2D}"/>
              </a:ext>
            </a:extLst>
          </p:cNvPr>
          <p:cNvSpPr>
            <a:spLocks noGrp="1"/>
          </p:cNvSpPr>
          <p:nvPr>
            <p:ph type="sldNum" sz="quarter" idx="12"/>
          </p:nvPr>
        </p:nvSpPr>
        <p:spPr/>
        <p:txBody>
          <a:bodyPr/>
          <a:lstStyle/>
          <a:p>
            <a:fld id="{52CA0312-A2C8-4868-91C7-6A5AC69190F0}" type="slidenum">
              <a:rPr lang="fr-FR" smtClean="0">
                <a:solidFill>
                  <a:schemeClr val="bg1"/>
                </a:solidFill>
              </a:rPr>
              <a:pPr/>
              <a:t>51</a:t>
            </a:fld>
            <a:endParaRPr lang="fr-FR" dirty="0">
              <a:solidFill>
                <a:schemeClr val="bg1"/>
              </a:solidFill>
            </a:endParaRPr>
          </a:p>
        </p:txBody>
      </p:sp>
      <p:sp>
        <p:nvSpPr>
          <p:cNvPr id="12" name="ZoneTexte 11">
            <a:extLst>
              <a:ext uri="{FF2B5EF4-FFF2-40B4-BE49-F238E27FC236}">
                <a16:creationId xmlns:a16="http://schemas.microsoft.com/office/drawing/2014/main" id="{DD5F7FEB-B95E-48C5-8FE3-252CBCC25E6D}"/>
              </a:ext>
            </a:extLst>
          </p:cNvPr>
          <p:cNvSpPr txBox="1"/>
          <p:nvPr/>
        </p:nvSpPr>
        <p:spPr>
          <a:xfrm>
            <a:off x="723899" y="3277429"/>
            <a:ext cx="6195533" cy="584775"/>
          </a:xfrm>
          <a:prstGeom prst="rect">
            <a:avLst/>
          </a:prstGeom>
          <a:noFill/>
        </p:spPr>
        <p:txBody>
          <a:bodyPr wrap="square" rtlCol="0">
            <a:spAutoFit/>
          </a:bodyPr>
          <a:lstStyle/>
          <a:p>
            <a:r>
              <a:rPr lang="fr-FR" sz="3200" b="1" cap="all" dirty="0">
                <a:latin typeface="Arial" panose="020B0604020202020204" pitchFamily="34" charset="0"/>
                <a:ea typeface="+mj-ea"/>
                <a:cs typeface="Arial" panose="020B0604020202020204" pitchFamily="34" charset="0"/>
              </a:rPr>
              <a:t>Merci de votre attention</a:t>
            </a:r>
            <a:endParaRPr lang="fr-FR" sz="3200" b="1" cap="all" dirty="0">
              <a:solidFill>
                <a:srgbClr val="98AE23"/>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4467475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C83083A5-E7E5-1A42-9F33-431CAC519282}" type="slidenum">
              <a:rPr lang="fr-FR" smtClean="0"/>
              <a:pPr/>
              <a:t>6</a:t>
            </a:fld>
            <a:endParaRPr lang="fr-FR" dirty="0"/>
          </a:p>
        </p:txBody>
      </p:sp>
      <p:sp>
        <p:nvSpPr>
          <p:cNvPr id="7" name="ZoneTexte 6">
            <a:extLst>
              <a:ext uri="{FF2B5EF4-FFF2-40B4-BE49-F238E27FC236}">
                <a16:creationId xmlns:a16="http://schemas.microsoft.com/office/drawing/2014/main" id="{99F4598F-AC16-45DF-9982-AAB8F19F4A5F}"/>
              </a:ext>
            </a:extLst>
          </p:cNvPr>
          <p:cNvSpPr txBox="1"/>
          <p:nvPr/>
        </p:nvSpPr>
        <p:spPr>
          <a:xfrm>
            <a:off x="159600" y="141154"/>
            <a:ext cx="7085641"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Contexte et Objectifs DU PROJET</a:t>
            </a:r>
            <a:endParaRPr lang="fr-FR" sz="2800" b="1" cap="all" dirty="0">
              <a:solidFill>
                <a:srgbClr val="98AE23"/>
              </a:solidFill>
              <a:latin typeface="Arial" panose="020B0604020202020204" pitchFamily="34" charset="0"/>
              <a:ea typeface="+mj-ea"/>
              <a:cs typeface="Arial" panose="020B0604020202020204" pitchFamily="34" charset="0"/>
            </a:endParaRPr>
          </a:p>
        </p:txBody>
      </p:sp>
      <p:cxnSp>
        <p:nvCxnSpPr>
          <p:cNvPr id="8" name="Connecteur droit 7">
            <a:extLst>
              <a:ext uri="{FF2B5EF4-FFF2-40B4-BE49-F238E27FC236}">
                <a16:creationId xmlns:a16="http://schemas.microsoft.com/office/drawing/2014/main" id="{D7774C98-8E8C-4527-B617-0CE76080756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3" name="ZoneTexte 2">
            <a:extLst>
              <a:ext uri="{FF2B5EF4-FFF2-40B4-BE49-F238E27FC236}">
                <a16:creationId xmlns:a16="http://schemas.microsoft.com/office/drawing/2014/main" id="{85F8B9FF-3B99-7A0D-3EE4-64452826A69F}"/>
              </a:ext>
            </a:extLst>
          </p:cNvPr>
          <p:cNvSpPr txBox="1"/>
          <p:nvPr/>
        </p:nvSpPr>
        <p:spPr>
          <a:xfrm>
            <a:off x="268448" y="1258877"/>
            <a:ext cx="11585196" cy="4483245"/>
          </a:xfrm>
          <a:prstGeom prst="rect">
            <a:avLst/>
          </a:prstGeom>
          <a:noFill/>
        </p:spPr>
        <p:txBody>
          <a:bodyPr wrap="square" numCol="2" spcCol="360000" rtlCol="0">
            <a:noAutofit/>
          </a:bodyPr>
          <a:lstStyle/>
          <a:p>
            <a:pPr algn="just"/>
            <a:r>
              <a:rPr lang="fr-FR" sz="1200" dirty="0">
                <a:latin typeface="Arial" panose="020B0604020202020204" pitchFamily="34" charset="0"/>
                <a:cs typeface="Arial" panose="020B0604020202020204" pitchFamily="34" charset="0"/>
              </a:rPr>
              <a:t>La Chambre de Commerce et d’Industrie de Seine-et-Marne est une organisation qui a pour mission de représenter les entreprises locales et de les aider à se développer. Elle offre des services tels que l’orientation et la formation, la création et le développement d’entreprises, l’attractivité des territoires et la défense des intérêts de l’entrepreneuriat.</a:t>
            </a:r>
          </a:p>
          <a:p>
            <a:pPr algn="just"/>
            <a:r>
              <a:rPr lang="fr-FR" sz="1200" dirty="0">
                <a:latin typeface="Arial" panose="020B0604020202020204" pitchFamily="34" charset="0"/>
                <a:cs typeface="Arial" panose="020B0604020202020204" pitchFamily="34" charset="0"/>
              </a:rPr>
              <a:t>La CCI de Seine-et-Marne rassemble 240 collaborateurs, répartis sur 7 sites.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Depuis 2014, la CCI de Seine-et-Marne est propriétaire de son siège à Serris en bordure de l’autoroute A4 Paris-Reims-Strasbourg et à l’entrée du futur parc d’entreprises de la communauté d’agglomération du Val d’Europe, territoire en pleine dynamique d’expansion dont le développeur est Real Estate Development by Euro Disney. </a:t>
            </a:r>
          </a:p>
          <a:p>
            <a:pPr algn="just"/>
            <a:endParaRPr lang="fr-FR" sz="1200" dirty="0">
              <a:latin typeface="Arial" panose="020B0604020202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Dans ce contexte territorial dynamique, la CCI de Seine-et-Marne souhaite : </a:t>
            </a:r>
          </a:p>
          <a:p>
            <a:pPr marL="171450" indent="-171450" algn="just">
              <a:buFontTx/>
              <a:buChar char="-"/>
            </a:pPr>
            <a:r>
              <a:rPr lang="fr-FR" sz="1200" dirty="0">
                <a:latin typeface="Arial" panose="020B0604020202020204" pitchFamily="34" charset="0"/>
                <a:cs typeface="Arial" panose="020B0604020202020204" pitchFamily="34" charset="0"/>
              </a:rPr>
              <a:t>Repenser son siège pour des espaces innovants, flexibles et collaboratifs.</a:t>
            </a:r>
          </a:p>
          <a:p>
            <a:pPr marL="171450" indent="-171450" algn="just">
              <a:buFontTx/>
              <a:buChar char="-"/>
            </a:pPr>
            <a:r>
              <a:rPr lang="fr-FR" sz="1200" dirty="0">
                <a:latin typeface="Arial" panose="020B0604020202020204" pitchFamily="34" charset="0"/>
                <a:cs typeface="Arial" panose="020B0604020202020204" pitchFamily="34" charset="0"/>
              </a:rPr>
              <a:t>Repenser son positionnement sur le territoire tant au regard des activités futures à mener que de l’optimisation de son foncier autour d’un campus de la transition</a:t>
            </a:r>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La CCI vise la création d’un outil accueillant, innovant, flexible, connecté et inclusif, autour du concept de </a:t>
            </a:r>
            <a:r>
              <a:rPr 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 Maison des Entreprises ». </a:t>
            </a:r>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siège rénové cherchera l’ouverture sur le monde de l’entreprise et l’attractivité auprès des acteurs territoriaux.</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nouvelles activités proposées comporteront une part évènementielle plus importante qu’actuellement tout en restant maîtrisée, ainsi qu’une offre de restauration et de réception de haute qualité. Cette offre servicielle sera complétée par des espaces de travail collaboratifs et flexibles proposés aux entreprises locales et aux collaborateurs de la Chambre.</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Ainsi, ceux-ci pourront évoluer dans un environnement adapté aux nouveaux modes de travail.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siège devra maintenir une capacité d’accueil et d’évènementiel importante, et  une capacité d’espaces de travail équivalente à celle actuelle.</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latin typeface="Arial" panose="020B0604020202020204" pitchFamily="34" charset="0"/>
                <a:cs typeface="Arial" panose="020B0604020202020204" pitchFamily="34" charset="0"/>
              </a:rPr>
              <a:t>Aujourd’hui, environ 100 collaborateurs sont sur site (capacité maximale : 570 personnes, postes aménagés à l’heure actuelle : 175 postes). Le bâtiment est « ressenti vide » lorsqu’il est visité d’un regard extérieur. La CCI recherche une impression de dynamisme et d’activité notamment pour les visiteurs.</a:t>
            </a:r>
          </a:p>
          <a:p>
            <a:pPr algn="just"/>
            <a:endParaRPr lang="fr-FR" sz="1200" dirty="0">
              <a:highlight>
                <a:srgbClr val="FFFF00"/>
              </a:highlight>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p:txBody>
      </p:sp>
      <p:sp>
        <p:nvSpPr>
          <p:cNvPr id="6" name="ZoneTexte 5">
            <a:extLst>
              <a:ext uri="{FF2B5EF4-FFF2-40B4-BE49-F238E27FC236}">
                <a16:creationId xmlns:a16="http://schemas.microsoft.com/office/drawing/2014/main" id="{11C32C5E-8339-4422-A1F0-97E70CC04A35}"/>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UN SIÈGE VITRINE, DE NOUVELLES OFFRES, DE NOUVELLES PERSPECTIVES</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2023929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C83083A5-E7E5-1A42-9F33-431CAC519282}" type="slidenum">
              <a:rPr lang="fr-FR" smtClean="0"/>
              <a:pPr/>
              <a:t>7</a:t>
            </a:fld>
            <a:endParaRPr lang="fr-FR" dirty="0"/>
          </a:p>
        </p:txBody>
      </p:sp>
      <p:sp>
        <p:nvSpPr>
          <p:cNvPr id="6" name="ZoneTexte 5">
            <a:extLst>
              <a:ext uri="{FF2B5EF4-FFF2-40B4-BE49-F238E27FC236}">
                <a16:creationId xmlns:a16="http://schemas.microsoft.com/office/drawing/2014/main" id="{AE3164AC-A446-5660-1979-D055EC5BA60C}"/>
              </a:ext>
            </a:extLst>
          </p:cNvPr>
          <p:cNvSpPr txBox="1"/>
          <p:nvPr/>
        </p:nvSpPr>
        <p:spPr>
          <a:xfrm>
            <a:off x="159600" y="141154"/>
            <a:ext cx="7085641"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Enjeux du projet</a:t>
            </a:r>
            <a:endParaRPr lang="fr-FR" sz="2800" b="1" cap="all" dirty="0">
              <a:solidFill>
                <a:srgbClr val="98AE23"/>
              </a:solidFill>
              <a:latin typeface="Arial" panose="020B0604020202020204" pitchFamily="34" charset="0"/>
              <a:ea typeface="+mj-ea"/>
              <a:cs typeface="Arial" panose="020B0604020202020204" pitchFamily="34" charset="0"/>
            </a:endParaRPr>
          </a:p>
        </p:txBody>
      </p:sp>
      <p:cxnSp>
        <p:nvCxnSpPr>
          <p:cNvPr id="10" name="Connecteur droit 9">
            <a:extLst>
              <a:ext uri="{FF2B5EF4-FFF2-40B4-BE49-F238E27FC236}">
                <a16:creationId xmlns:a16="http://schemas.microsoft.com/office/drawing/2014/main" id="{AB1AFF17-121A-9E31-8D8C-177DC5A97D69}"/>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3" name="ZoneTexte 2">
            <a:extLst>
              <a:ext uri="{FF2B5EF4-FFF2-40B4-BE49-F238E27FC236}">
                <a16:creationId xmlns:a16="http://schemas.microsoft.com/office/drawing/2014/main" id="{EAA3D019-0483-FC07-CB23-2B523B088496}"/>
              </a:ext>
            </a:extLst>
          </p:cNvPr>
          <p:cNvSpPr txBox="1"/>
          <p:nvPr/>
        </p:nvSpPr>
        <p:spPr>
          <a:xfrm>
            <a:off x="260059" y="1213589"/>
            <a:ext cx="11662714" cy="5111709"/>
          </a:xfrm>
          <a:prstGeom prst="rect">
            <a:avLst/>
          </a:prstGeom>
          <a:noFill/>
        </p:spPr>
        <p:txBody>
          <a:bodyPr wrap="square" numCol="2" spcCol="360000" rtlCol="0">
            <a:noAutofit/>
          </a:bodyPr>
          <a:lstStyle/>
          <a:p>
            <a:pPr algn="just"/>
            <a:r>
              <a:rPr lang="fr-FR" sz="1200" b="1" dirty="0">
                <a:solidFill>
                  <a:srgbClr val="000000"/>
                </a:solidFill>
                <a:latin typeface="Arial" panose="020B0604020202020204" pitchFamily="34" charset="0"/>
                <a:ea typeface="Open Sans" panose="020B0606030504020204" pitchFamily="34" charset="0"/>
                <a:cs typeface="Arial" panose="020B0604020202020204" pitchFamily="34" charset="0"/>
              </a:rPr>
              <a:t>Le site fait face à de nombreux enjeux :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La rénovation du siège de la CCI s'inscrit dans une logique de renforcement de son avantage concurrentiel, en consolidant le lien privilégié qu'elle entretient avec les entreprises locales, dans le but de se démarquer face à la concurrence.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Sur le plan économique, le projet doit s'intégrer dans une stratégie de rentabilité, en veillant à maîtriser les coûts de rénovation tout en créant de nouvelles offres pour accroître cette rentabilité.</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site de Serris présente aussi un enjeu serviciel important, car il doit devenir un lieu de rencontre attractif, accessible, et offrant des informations pertinentes. Il doit également intégrer une dimension d’hospitalité et de bien-être pour fidéliser ses utilisateurs.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En termes d'image, le projet doit être un symbole fort, visible et emblématique, qui reflète le dynamisme du territoire et favorise les échanges entre différents publics.</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Les enjeux environnementaux ne sont pas en reste, puisque les engagements RSE de la CCI seront mis en valeur. Le projet tiendra compte du confort, de la santé et du bien-être des usagers, tout en mettant en avant les qualités environnementales du site.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De plus, il devra répondre aux nouveaux défis technologiques, en intégrant la connectivité, la digitalisation, et en proposant des espaces collaboratifs propices à l'innovation.</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projet doit également faire face à des contraintes foncières, avec une forte pression sur la maîtrise du terrain, notamment la parcelle voisine qui est visée par la Chambre. </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Enfin, il s’inscrit dans un cadre calendaire exigeant, lié à la réflexion globale sur l'aménagement du campus, où le timing est essentiel pour ne pas perdre une opportunité stratégique importante.</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i="1"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a:p>
            <a:pPr marL="171450" indent="-171450" algn="just">
              <a:buFont typeface="Wingdings" panose="05000000000000000000" pitchFamily="2" charset="2"/>
              <a:buChar char="Ø"/>
            </a:pPr>
            <a:endParaRPr lang="fr-FR" sz="1200" dirty="0">
              <a:solidFill>
                <a:srgbClr val="000000"/>
              </a:solidFill>
              <a:highlight>
                <a:srgbClr val="FFFF00"/>
              </a:highlight>
              <a:latin typeface="Arial" panose="020B0604020202020204" pitchFamily="34" charset="0"/>
              <a:ea typeface="Open Sans" panose="020B0606030504020204" pitchFamily="34" charset="0"/>
              <a:cs typeface="Arial" panose="020B0604020202020204" pitchFamily="34" charset="0"/>
            </a:endParaRPr>
          </a:p>
        </p:txBody>
      </p:sp>
      <p:sp>
        <p:nvSpPr>
          <p:cNvPr id="7" name="ZoneTexte 6">
            <a:extLst>
              <a:ext uri="{FF2B5EF4-FFF2-40B4-BE49-F238E27FC236}">
                <a16:creationId xmlns:a16="http://schemas.microsoft.com/office/drawing/2014/main" id="{1AE09748-EBA3-456D-8F66-FCC01618D54F}"/>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DES ENJEUX STRATÉGIQUES IMPORTANTS, UN PROJET DÉCISIF POUR LA CHAMBRE</a:t>
            </a:r>
            <a:endParaRPr lang="fr-FR" sz="1400" b="1" dirty="0">
              <a:solidFill>
                <a:srgbClr val="267A37"/>
              </a:solidFill>
              <a:highlight>
                <a:srgbClr val="FFFF00"/>
              </a:highlight>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3983518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D769742-97EB-401D-9E30-9399EA960CD9}"/>
              </a:ext>
            </a:extLst>
          </p:cNvPr>
          <p:cNvPicPr>
            <a:picLocks noChangeAspect="1"/>
          </p:cNvPicPr>
          <p:nvPr/>
        </p:nvPicPr>
        <p:blipFill rotWithShape="1">
          <a:blip r:embed="rId3">
            <a:grayscl/>
          </a:blip>
          <a:srcRect t="11729" b="13244"/>
          <a:stretch/>
        </p:blipFill>
        <p:spPr>
          <a:xfrm>
            <a:off x="0" y="0"/>
            <a:ext cx="12192000" cy="6860398"/>
          </a:xfrm>
          <a:prstGeom prst="rect">
            <a:avLst/>
          </a:prstGeom>
          <a:noFill/>
        </p:spPr>
      </p:pic>
      <p:sp>
        <p:nvSpPr>
          <p:cNvPr id="5" name="Rectangle 4">
            <a:extLst>
              <a:ext uri="{FF2B5EF4-FFF2-40B4-BE49-F238E27FC236}">
                <a16:creationId xmlns:a16="http://schemas.microsoft.com/office/drawing/2014/main" id="{6470937B-9C0A-D6D3-73AF-7BFAFB5E8D34}"/>
              </a:ext>
            </a:extLst>
          </p:cNvPr>
          <p:cNvSpPr/>
          <p:nvPr/>
        </p:nvSpPr>
        <p:spPr>
          <a:xfrm>
            <a:off x="3334" y="1286"/>
            <a:ext cx="12192000"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Espace réservé du numéro de diapositive 1"/>
          <p:cNvSpPr>
            <a:spLocks noGrp="1"/>
          </p:cNvSpPr>
          <p:nvPr>
            <p:ph type="sldNum" sz="quarter" idx="12"/>
          </p:nvPr>
        </p:nvSpPr>
        <p:spPr>
          <a:xfrm>
            <a:off x="12111579" y="6505047"/>
            <a:ext cx="639256" cy="365125"/>
          </a:xfrm>
        </p:spPr>
        <p:txBody>
          <a:bodyPr/>
          <a:lstStyle/>
          <a:p>
            <a:fld id="{C83083A5-E7E5-1A42-9F33-431CAC519282}" type="slidenum">
              <a:rPr lang="fr-FR" smtClean="0"/>
              <a:pPr/>
              <a:t>8</a:t>
            </a:fld>
            <a:endParaRPr lang="fr-FR" dirty="0"/>
          </a:p>
        </p:txBody>
      </p:sp>
      <p:sp>
        <p:nvSpPr>
          <p:cNvPr id="9" name="Google Shape;256;p34">
            <a:extLst>
              <a:ext uri="{FF2B5EF4-FFF2-40B4-BE49-F238E27FC236}">
                <a16:creationId xmlns:a16="http://schemas.microsoft.com/office/drawing/2014/main" id="{1AD9A2AE-7D8B-4206-8B9E-9387DB42BDA6}"/>
              </a:ext>
            </a:extLst>
          </p:cNvPr>
          <p:cNvSpPr txBox="1">
            <a:spLocks/>
          </p:cNvSpPr>
          <p:nvPr/>
        </p:nvSpPr>
        <p:spPr>
          <a:xfrm>
            <a:off x="5153891" y="3429000"/>
            <a:ext cx="5745816" cy="1798288"/>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pPr>
            <a:r>
              <a:rPr lang="fr-FR" sz="5400" b="1" dirty="0">
                <a:latin typeface="Arial" panose="020B0604020202020204" pitchFamily="34" charset="0"/>
                <a:cs typeface="Arial" panose="020B0604020202020204" pitchFamily="34" charset="0"/>
              </a:rPr>
              <a:t>Caractéristiques du site</a:t>
            </a:r>
          </a:p>
        </p:txBody>
      </p:sp>
      <p:sp>
        <p:nvSpPr>
          <p:cNvPr id="11" name="Google Shape;258;p34">
            <a:extLst>
              <a:ext uri="{FF2B5EF4-FFF2-40B4-BE49-F238E27FC236}">
                <a16:creationId xmlns:a16="http://schemas.microsoft.com/office/drawing/2014/main" id="{EB41760C-7A9C-4516-B8D7-45BAC47337F6}"/>
              </a:ext>
            </a:extLst>
          </p:cNvPr>
          <p:cNvSpPr txBox="1">
            <a:spLocks/>
          </p:cNvSpPr>
          <p:nvPr/>
        </p:nvSpPr>
        <p:spPr>
          <a:xfrm>
            <a:off x="9334748" y="2732835"/>
            <a:ext cx="1715400" cy="594600"/>
          </a:xfrm>
          <a:prstGeom prst="rect">
            <a:avLst/>
          </a:prstGeom>
        </p:spPr>
        <p:txBody>
          <a:bodyPr spcFirstLastPara="1" wrap="square" lIns="91425" tIns="91425" rIns="91425" bIns="91425" anchor="ctr" anchorCtr="0">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spcBef>
                <a:spcPts val="0"/>
              </a:spcBef>
            </a:pPr>
            <a:r>
              <a:rPr lang="en" sz="8800" b="1" dirty="0">
                <a:latin typeface="Arial" panose="020B0604020202020204" pitchFamily="34" charset="0"/>
                <a:cs typeface="Arial" panose="020B0604020202020204" pitchFamily="34" charset="0"/>
              </a:rPr>
              <a:t>03</a:t>
            </a:r>
          </a:p>
        </p:txBody>
      </p:sp>
    </p:spTree>
    <p:extLst>
      <p:ext uri="{BB962C8B-B14F-4D97-AF65-F5344CB8AC3E}">
        <p14:creationId xmlns:p14="http://schemas.microsoft.com/office/powerpoint/2010/main" val="1131691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C83083A5-E7E5-1A42-9F33-431CAC519282}" type="slidenum">
              <a:rPr lang="fr-FR" smtClean="0"/>
              <a:pPr/>
              <a:t>9</a:t>
            </a:fld>
            <a:endParaRPr lang="fr-FR" dirty="0"/>
          </a:p>
        </p:txBody>
      </p:sp>
      <p:sp>
        <p:nvSpPr>
          <p:cNvPr id="7" name="ZoneTexte 6">
            <a:extLst>
              <a:ext uri="{FF2B5EF4-FFF2-40B4-BE49-F238E27FC236}">
                <a16:creationId xmlns:a16="http://schemas.microsoft.com/office/drawing/2014/main" id="{99F4598F-AC16-45DF-9982-AAB8F19F4A5F}"/>
              </a:ext>
            </a:extLst>
          </p:cNvPr>
          <p:cNvSpPr txBox="1"/>
          <p:nvPr/>
        </p:nvSpPr>
        <p:spPr>
          <a:xfrm>
            <a:off x="268448" y="128797"/>
            <a:ext cx="8213123" cy="523220"/>
          </a:xfrm>
          <a:prstGeom prst="rect">
            <a:avLst/>
          </a:prstGeom>
          <a:noFill/>
        </p:spPr>
        <p:txBody>
          <a:bodyPr wrap="square" rtlCol="0">
            <a:spAutoFit/>
          </a:bodyPr>
          <a:lstStyle/>
          <a:p>
            <a:r>
              <a:rPr lang="fr-FR" sz="2800" b="1" cap="all" dirty="0">
                <a:latin typeface="Arial" panose="020B0604020202020204" pitchFamily="34" charset="0"/>
                <a:ea typeface="+mj-ea"/>
                <a:cs typeface="Arial" panose="020B0604020202020204" pitchFamily="34" charset="0"/>
              </a:rPr>
              <a:t>Caractéristiques du site</a:t>
            </a:r>
          </a:p>
        </p:txBody>
      </p:sp>
      <p:cxnSp>
        <p:nvCxnSpPr>
          <p:cNvPr id="8" name="Connecteur droit 7">
            <a:extLst>
              <a:ext uri="{FF2B5EF4-FFF2-40B4-BE49-F238E27FC236}">
                <a16:creationId xmlns:a16="http://schemas.microsoft.com/office/drawing/2014/main" id="{D7774C98-8E8C-4527-B617-0CE76080756B}"/>
              </a:ext>
            </a:extLst>
          </p:cNvPr>
          <p:cNvCxnSpPr/>
          <p:nvPr/>
        </p:nvCxnSpPr>
        <p:spPr>
          <a:xfrm>
            <a:off x="268448" y="725929"/>
            <a:ext cx="11585196" cy="0"/>
          </a:xfrm>
          <a:prstGeom prst="line">
            <a:avLst/>
          </a:prstGeom>
          <a:ln w="19050"/>
        </p:spPr>
        <p:style>
          <a:lnRef idx="1">
            <a:schemeClr val="accent6"/>
          </a:lnRef>
          <a:fillRef idx="0">
            <a:schemeClr val="accent6"/>
          </a:fillRef>
          <a:effectRef idx="0">
            <a:schemeClr val="accent6"/>
          </a:effectRef>
          <a:fontRef idx="minor">
            <a:schemeClr val="tx1"/>
          </a:fontRef>
        </p:style>
      </p:cxnSp>
      <p:sp>
        <p:nvSpPr>
          <p:cNvPr id="4" name="Rectangle 16">
            <a:extLst>
              <a:ext uri="{FF2B5EF4-FFF2-40B4-BE49-F238E27FC236}">
                <a16:creationId xmlns:a16="http://schemas.microsoft.com/office/drawing/2014/main" id="{4B1CA027-6DD0-4F26-89F3-6509A42481D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dirty="0"/>
          </a:p>
        </p:txBody>
      </p:sp>
      <p:sp>
        <p:nvSpPr>
          <p:cNvPr id="20" name="Rectangle 17">
            <a:extLst>
              <a:ext uri="{FF2B5EF4-FFF2-40B4-BE49-F238E27FC236}">
                <a16:creationId xmlns:a16="http://schemas.microsoft.com/office/drawing/2014/main" id="{0B823E98-F9F7-43EE-A599-467CD277A8AA}"/>
              </a:ext>
            </a:extLst>
          </p:cNvPr>
          <p:cNvSpPr>
            <a:spLocks noChangeArrowheads="1"/>
          </p:cNvSpPr>
          <p:nvPr/>
        </p:nvSpPr>
        <p:spPr bwMode="auto">
          <a:xfrm>
            <a:off x="268448" y="1198067"/>
            <a:ext cx="11585195" cy="5299602"/>
          </a:xfrm>
          <a:prstGeom prst="rect">
            <a:avLst/>
          </a:prstGeom>
          <a:noFill/>
        </p:spPr>
        <p:txBody>
          <a:bodyPr wrap="square" numCol="3" spcCol="360000" rtlCol="0">
            <a:noAutofit/>
          </a:bodyPr>
          <a:lstStyle/>
          <a:p>
            <a:pPr algn="just"/>
            <a:r>
              <a:rPr lang="fr-FR" alt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siège de la CCI 77 se trouve dans la partie Sud de la Ville de Serris, dans le quart Nord-Ouest du département de Seine-et-Marne. </a:t>
            </a:r>
            <a:r>
              <a:rPr lang="fr-FR" sz="1200" dirty="0">
                <a:solidFill>
                  <a:srgbClr val="000000"/>
                </a:solidFill>
                <a:latin typeface="Arial" panose="020B0604020202020204" pitchFamily="34" charset="0"/>
                <a:cs typeface="Arial" panose="020B0604020202020204" pitchFamily="34" charset="0"/>
              </a:rPr>
              <a:t>Il se situe au</a:t>
            </a:r>
            <a:r>
              <a:rPr lang="fr-FR" sz="1200" dirty="0">
                <a:latin typeface="Arial" panose="020B0604020202020204" pitchFamily="34" charset="0"/>
                <a:cs typeface="Arial" panose="020B0604020202020204" pitchFamily="34" charset="0"/>
              </a:rPr>
              <a:t> </a:t>
            </a:r>
            <a:r>
              <a:rPr lang="fr-FR" sz="1200" b="1" dirty="0">
                <a:latin typeface="Arial" panose="020B0604020202020204" pitchFamily="34" charset="0"/>
                <a:cs typeface="Arial" panose="020B0604020202020204" pitchFamily="34" charset="0"/>
              </a:rPr>
              <a:t>1 avenue Johannes Gutenberg, 77700 SERRIS</a:t>
            </a:r>
            <a:r>
              <a:rPr lang="fr-FR" sz="1200" dirty="0">
                <a:latin typeface="Arial" panose="020B0604020202020204" pitchFamily="34" charset="0"/>
                <a:cs typeface="Arial" panose="020B0604020202020204" pitchFamily="34" charset="0"/>
              </a:rPr>
              <a:t>, occupant la parcelle 019 de </a:t>
            </a:r>
            <a:r>
              <a:rPr lang="fr-FR" sz="1200" dirty="0">
                <a:latin typeface="Arial" panose="020B0604020202020204" pitchFamily="34" charset="0"/>
                <a:ea typeface="Open Sans" panose="020B0606030504020204" pitchFamily="34" charset="0"/>
                <a:cs typeface="Arial" panose="020B0604020202020204" pitchFamily="34" charset="0"/>
              </a:rPr>
              <a:t>23 788 m².</a:t>
            </a:r>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Aujourd’hui, l’accès au site pour les véhicules (collaborateurs, visiteurs, logistiques) est réalisé à l’Est de la parcelle (Avenue Johannes Gütenberg). A ce jour, aucune autre entrée n’est envisagée sur le site. La sortie se fait du même côté, un peu plus au Sud. </a:t>
            </a: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 site fonctionne avec peu de livraisons : livraisons de mobilier et de fournitures uniquement.</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L’entrée piétonne du site est positionnée au Nord de la propriété (entrée parvis). A ce jour, elle n’est utilisée que par les personnes arrivant en transports en commun, ce qui représente une faible part des utilisateurs du site. La majorité des usagers actuels, qui sont véhiculés, arrivent dans le bâtiment par les autres accès, depuis le parking et la partie Sud du site.</a:t>
            </a:r>
          </a:p>
          <a:p>
            <a:pPr algn="just"/>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endPar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endParaRPr>
          </a:p>
          <a:p>
            <a:pPr algn="just"/>
            <a:endParaRPr lang="fr-FR" sz="1200" dirty="0">
              <a:latin typeface="Arial" panose="020B0604020202020204" pitchFamily="34" charset="0"/>
              <a:cs typeface="Arial" panose="020B0604020202020204" pitchFamily="34" charset="0"/>
            </a:endParaRPr>
          </a:p>
        </p:txBody>
      </p:sp>
      <p:sp>
        <p:nvSpPr>
          <p:cNvPr id="22" name="ZoneTexte 21">
            <a:extLst>
              <a:ext uri="{FF2B5EF4-FFF2-40B4-BE49-F238E27FC236}">
                <a16:creationId xmlns:a16="http://schemas.microsoft.com/office/drawing/2014/main" id="{8EF558A9-3460-40BB-983C-FA4740613507}"/>
              </a:ext>
            </a:extLst>
          </p:cNvPr>
          <p:cNvSpPr txBox="1"/>
          <p:nvPr/>
        </p:nvSpPr>
        <p:spPr>
          <a:xfrm>
            <a:off x="268448" y="799216"/>
            <a:ext cx="11585196" cy="255862"/>
          </a:xfrm>
          <a:prstGeom prst="rect">
            <a:avLst/>
          </a:prstGeom>
          <a:noFill/>
        </p:spPr>
        <p:txBody>
          <a:bodyPr wrap="square" numCol="1" spcCol="360000" rtlCol="0">
            <a:noAutofit/>
          </a:bodyPr>
          <a:lstStyle/>
          <a:p>
            <a:pPr algn="just"/>
            <a:r>
              <a:rPr lang="fr-FR" sz="1400" dirty="0">
                <a:solidFill>
                  <a:srgbClr val="267A37"/>
                </a:solidFill>
                <a:latin typeface="Arial" panose="020B0604020202020204" pitchFamily="34" charset="0"/>
                <a:ea typeface="Open Sans" panose="020B0606030504020204" pitchFamily="34" charset="0"/>
                <a:cs typeface="Arial" panose="020B0604020202020204" pitchFamily="34" charset="0"/>
              </a:rPr>
              <a:t>UN SIÈGE ACTUEL SITUÉ AU CŒUR DE LA SEINE-ET-MARNE.</a:t>
            </a:r>
            <a:endParaRPr lang="fr-FR" sz="1400" b="1" dirty="0">
              <a:solidFill>
                <a:srgbClr val="267A37"/>
              </a:solidFill>
              <a:latin typeface="Arial" panose="020B0604020202020204" pitchFamily="34" charset="0"/>
              <a:ea typeface="Open Sans" panose="020B0606030504020204" pitchFamily="34" charset="0"/>
              <a:cs typeface="Arial" panose="020B0604020202020204" pitchFamily="34" charset="0"/>
              <a:sym typeface="Wingdings" panose="05000000000000000000" pitchFamily="2" charset="2"/>
            </a:endParaRPr>
          </a:p>
        </p:txBody>
      </p:sp>
      <p:sp>
        <p:nvSpPr>
          <p:cNvPr id="21" name="Rectangle 17">
            <a:extLst>
              <a:ext uri="{FF2B5EF4-FFF2-40B4-BE49-F238E27FC236}">
                <a16:creationId xmlns:a16="http://schemas.microsoft.com/office/drawing/2014/main" id="{E472661C-63D2-4A28-A1A3-83FF2022F9D2}"/>
              </a:ext>
            </a:extLst>
          </p:cNvPr>
          <p:cNvSpPr>
            <a:spLocks noChangeArrowheads="1"/>
          </p:cNvSpPr>
          <p:nvPr/>
        </p:nvSpPr>
        <p:spPr bwMode="auto">
          <a:xfrm>
            <a:off x="650909" y="6110165"/>
            <a:ext cx="4748311" cy="395608"/>
          </a:xfrm>
          <a:prstGeom prst="rect">
            <a:avLst/>
          </a:prstGeom>
          <a:noFill/>
        </p:spPr>
        <p:txBody>
          <a:bodyPr wrap="square" numCol="1" spcCol="360000" rtlCol="0">
            <a:noAutofit/>
          </a:bodyPr>
          <a:lstStyle/>
          <a:p>
            <a:pPr algn="just"/>
            <a:r>
              <a:rPr lang="fr-FR" altLang="fr-FR" sz="1050" dirty="0">
                <a:solidFill>
                  <a:srgbClr val="000000"/>
                </a:solidFill>
                <a:latin typeface="Arial" panose="020B0604020202020204" pitchFamily="34" charset="0"/>
                <a:ea typeface="Open Sans" panose="020B0606030504020204" pitchFamily="34" charset="0"/>
                <a:cs typeface="Arial" panose="020B0604020202020204" pitchFamily="34" charset="0"/>
              </a:rPr>
              <a:t>Le siège de la CCI77, site étudié</a:t>
            </a:r>
          </a:p>
        </p:txBody>
      </p:sp>
      <p:sp>
        <p:nvSpPr>
          <p:cNvPr id="5" name="Rectangle 4">
            <a:extLst>
              <a:ext uri="{FF2B5EF4-FFF2-40B4-BE49-F238E27FC236}">
                <a16:creationId xmlns:a16="http://schemas.microsoft.com/office/drawing/2014/main" id="{61357D7E-8C8E-4015-A2D4-7515FF9E5313}"/>
              </a:ext>
            </a:extLst>
          </p:cNvPr>
          <p:cNvSpPr/>
          <p:nvPr/>
        </p:nvSpPr>
        <p:spPr>
          <a:xfrm>
            <a:off x="353717" y="6170773"/>
            <a:ext cx="297192" cy="142989"/>
          </a:xfrm>
          <a:prstGeom prst="rect">
            <a:avLst/>
          </a:prstGeom>
          <a:solidFill>
            <a:srgbClr val="FF0000">
              <a:alpha val="6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6" name="Rectangle 17">
            <a:extLst>
              <a:ext uri="{FF2B5EF4-FFF2-40B4-BE49-F238E27FC236}">
                <a16:creationId xmlns:a16="http://schemas.microsoft.com/office/drawing/2014/main" id="{4C132DEE-A83B-4E1E-868C-582BD8767E87}"/>
              </a:ext>
            </a:extLst>
          </p:cNvPr>
          <p:cNvSpPr>
            <a:spLocks noChangeArrowheads="1"/>
          </p:cNvSpPr>
          <p:nvPr/>
        </p:nvSpPr>
        <p:spPr bwMode="auto">
          <a:xfrm>
            <a:off x="502313" y="6384611"/>
            <a:ext cx="3392595" cy="395608"/>
          </a:xfrm>
          <a:prstGeom prst="rect">
            <a:avLst/>
          </a:prstGeom>
          <a:noFill/>
        </p:spPr>
        <p:txBody>
          <a:bodyPr wrap="square" numCol="1" spcCol="360000" rtlCol="0">
            <a:noAutofit/>
          </a:bodyPr>
          <a:lstStyle/>
          <a:p>
            <a:pPr algn="ctr"/>
            <a:r>
              <a:rPr lang="fr-FR" alt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Carte du site étudié à l’échelle de la ville de Serris (77), Géoportail, Prise de vue en 2021</a:t>
            </a:r>
          </a:p>
        </p:txBody>
      </p:sp>
      <p:pic>
        <p:nvPicPr>
          <p:cNvPr id="14" name="Image 13">
            <a:extLst>
              <a:ext uri="{FF2B5EF4-FFF2-40B4-BE49-F238E27FC236}">
                <a16:creationId xmlns:a16="http://schemas.microsoft.com/office/drawing/2014/main" id="{45D9B426-FF6D-4120-A0E3-2DF1261F83B1}"/>
              </a:ext>
            </a:extLst>
          </p:cNvPr>
          <p:cNvPicPr>
            <a:picLocks noChangeAspect="1"/>
          </p:cNvPicPr>
          <p:nvPr/>
        </p:nvPicPr>
        <p:blipFill>
          <a:blip r:embed="rId3"/>
          <a:srcRect l="22602" t="20812" r="18526"/>
          <a:stretch/>
        </p:blipFill>
        <p:spPr>
          <a:xfrm>
            <a:off x="289234" y="2295872"/>
            <a:ext cx="3636062" cy="3783670"/>
          </a:xfrm>
          <a:prstGeom prst="rect">
            <a:avLst/>
          </a:prstGeom>
        </p:spPr>
      </p:pic>
      <p:sp>
        <p:nvSpPr>
          <p:cNvPr id="17" name="Forme libre : forme 16">
            <a:extLst>
              <a:ext uri="{FF2B5EF4-FFF2-40B4-BE49-F238E27FC236}">
                <a16:creationId xmlns:a16="http://schemas.microsoft.com/office/drawing/2014/main" id="{BCA3996D-AE1A-4870-B78A-162AC032C3EA}"/>
              </a:ext>
            </a:extLst>
          </p:cNvPr>
          <p:cNvSpPr>
            <a:spLocks noChangeAspect="1"/>
          </p:cNvSpPr>
          <p:nvPr/>
        </p:nvSpPr>
        <p:spPr>
          <a:xfrm>
            <a:off x="1919746" y="4076160"/>
            <a:ext cx="138478" cy="120166"/>
          </a:xfrm>
          <a:custGeom>
            <a:avLst/>
            <a:gdLst>
              <a:gd name="connsiteX0" fmla="*/ 1957387 w 3781425"/>
              <a:gd name="connsiteY0" fmla="*/ 3281363 h 3281363"/>
              <a:gd name="connsiteX1" fmla="*/ 3781425 w 3781425"/>
              <a:gd name="connsiteY1" fmla="*/ 2090738 h 3281363"/>
              <a:gd name="connsiteX2" fmla="*/ 3452812 w 3781425"/>
              <a:gd name="connsiteY2" fmla="*/ 1428750 h 3281363"/>
              <a:gd name="connsiteX3" fmla="*/ 3038475 w 3781425"/>
              <a:gd name="connsiteY3" fmla="*/ 900113 h 3281363"/>
              <a:gd name="connsiteX4" fmla="*/ 2405062 w 3781425"/>
              <a:gd name="connsiteY4" fmla="*/ 157163 h 3281363"/>
              <a:gd name="connsiteX5" fmla="*/ 2057400 w 3781425"/>
              <a:gd name="connsiteY5" fmla="*/ 33338 h 3281363"/>
              <a:gd name="connsiteX6" fmla="*/ 1885950 w 3781425"/>
              <a:gd name="connsiteY6" fmla="*/ 0 h 3281363"/>
              <a:gd name="connsiteX7" fmla="*/ 1624012 w 3781425"/>
              <a:gd name="connsiteY7" fmla="*/ 0 h 3281363"/>
              <a:gd name="connsiteX8" fmla="*/ 1123950 w 3781425"/>
              <a:gd name="connsiteY8" fmla="*/ 133350 h 3281363"/>
              <a:gd name="connsiteX9" fmla="*/ 0 w 3781425"/>
              <a:gd name="connsiteY9" fmla="*/ 1281113 h 3281363"/>
              <a:gd name="connsiteX10" fmla="*/ 1957387 w 3781425"/>
              <a:gd name="connsiteY10" fmla="*/ 3281363 h 328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81425" h="3281363">
                <a:moveTo>
                  <a:pt x="1957387" y="3281363"/>
                </a:moveTo>
                <a:lnTo>
                  <a:pt x="3781425" y="2090738"/>
                </a:lnTo>
                <a:lnTo>
                  <a:pt x="3452812" y="1428750"/>
                </a:lnTo>
                <a:lnTo>
                  <a:pt x="3038475" y="900113"/>
                </a:lnTo>
                <a:lnTo>
                  <a:pt x="2405062" y="157163"/>
                </a:lnTo>
                <a:lnTo>
                  <a:pt x="2057400" y="33338"/>
                </a:lnTo>
                <a:lnTo>
                  <a:pt x="1885950" y="0"/>
                </a:lnTo>
                <a:lnTo>
                  <a:pt x="1624012" y="0"/>
                </a:lnTo>
                <a:lnTo>
                  <a:pt x="1123950" y="133350"/>
                </a:lnTo>
                <a:lnTo>
                  <a:pt x="0" y="1281113"/>
                </a:lnTo>
                <a:lnTo>
                  <a:pt x="1957387" y="3281363"/>
                </a:lnTo>
                <a:close/>
              </a:path>
            </a:pathLst>
          </a:custGeom>
          <a:solidFill>
            <a:srgbClr val="FF0000">
              <a:alpha val="60000"/>
            </a:srgbClr>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Rectangle 2">
            <a:extLst>
              <a:ext uri="{FF2B5EF4-FFF2-40B4-BE49-F238E27FC236}">
                <a16:creationId xmlns:a16="http://schemas.microsoft.com/office/drawing/2014/main" id="{AD4D3633-EC81-4FAA-BA37-52EE70B1642B}"/>
              </a:ext>
            </a:extLst>
          </p:cNvPr>
          <p:cNvSpPr/>
          <p:nvPr/>
        </p:nvSpPr>
        <p:spPr>
          <a:xfrm>
            <a:off x="2409786" y="3672987"/>
            <a:ext cx="470572" cy="25977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rgbClr val="FF0000"/>
                </a:solidFill>
                <a:latin typeface="Arial" panose="020B0604020202020204" pitchFamily="34" charset="0"/>
                <a:cs typeface="Arial" panose="020B0604020202020204" pitchFamily="34" charset="0"/>
              </a:rPr>
              <a:t>Site</a:t>
            </a:r>
          </a:p>
        </p:txBody>
      </p:sp>
      <p:sp>
        <p:nvSpPr>
          <p:cNvPr id="6" name="Flèche : droite 5">
            <a:extLst>
              <a:ext uri="{FF2B5EF4-FFF2-40B4-BE49-F238E27FC236}">
                <a16:creationId xmlns:a16="http://schemas.microsoft.com/office/drawing/2014/main" id="{87493D09-6586-42FB-A6AA-EA9C91C212F1}"/>
              </a:ext>
            </a:extLst>
          </p:cNvPr>
          <p:cNvSpPr/>
          <p:nvPr/>
        </p:nvSpPr>
        <p:spPr>
          <a:xfrm rot="8745565">
            <a:off x="2060499" y="3946997"/>
            <a:ext cx="337000" cy="87131"/>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2" name="Image 31">
            <a:extLst>
              <a:ext uri="{FF2B5EF4-FFF2-40B4-BE49-F238E27FC236}">
                <a16:creationId xmlns:a16="http://schemas.microsoft.com/office/drawing/2014/main" id="{B25924EE-462C-7022-A16D-C1B1BD42DDE7}"/>
              </a:ext>
            </a:extLst>
          </p:cNvPr>
          <p:cNvPicPr>
            <a:picLocks noChangeAspect="1"/>
          </p:cNvPicPr>
          <p:nvPr/>
        </p:nvPicPr>
        <p:blipFill>
          <a:blip r:embed="rId3"/>
          <a:srcRect l="584" t="90719" r="85421" b="1001"/>
          <a:stretch/>
        </p:blipFill>
        <p:spPr>
          <a:xfrm>
            <a:off x="3060901" y="5648438"/>
            <a:ext cx="864395" cy="395609"/>
          </a:xfrm>
          <a:prstGeom prst="rect">
            <a:avLst/>
          </a:prstGeom>
        </p:spPr>
      </p:pic>
      <p:grpSp>
        <p:nvGrpSpPr>
          <p:cNvPr id="33" name="Groupe 32">
            <a:extLst>
              <a:ext uri="{FF2B5EF4-FFF2-40B4-BE49-F238E27FC236}">
                <a16:creationId xmlns:a16="http://schemas.microsoft.com/office/drawing/2014/main" id="{4A811EDC-61E5-8071-15BF-228D0091FCB3}"/>
              </a:ext>
            </a:extLst>
          </p:cNvPr>
          <p:cNvGrpSpPr/>
          <p:nvPr/>
        </p:nvGrpSpPr>
        <p:grpSpPr>
          <a:xfrm>
            <a:off x="11885157" y="3232808"/>
            <a:ext cx="341133" cy="571182"/>
            <a:chOff x="6349070" y="5721839"/>
            <a:chExt cx="341133" cy="571182"/>
          </a:xfrm>
        </p:grpSpPr>
        <p:pic>
          <p:nvPicPr>
            <p:cNvPr id="29" name="Graphique 28" descr="Compas">
              <a:extLst>
                <a:ext uri="{FF2B5EF4-FFF2-40B4-BE49-F238E27FC236}">
                  <a16:creationId xmlns:a16="http://schemas.microsoft.com/office/drawing/2014/main" id="{200E592F-EE39-4E61-9754-42CCF3569C9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8944071">
              <a:off x="6349070" y="5951888"/>
              <a:ext cx="341133" cy="341133"/>
            </a:xfrm>
            <a:prstGeom prst="rect">
              <a:avLst/>
            </a:prstGeom>
          </p:spPr>
        </p:pic>
        <p:sp>
          <p:nvSpPr>
            <p:cNvPr id="30" name="ZoneTexte 29">
              <a:extLst>
                <a:ext uri="{FF2B5EF4-FFF2-40B4-BE49-F238E27FC236}">
                  <a16:creationId xmlns:a16="http://schemas.microsoft.com/office/drawing/2014/main" id="{4FF785B4-B4AA-4E62-8FFE-902BFFF82DC3}"/>
                </a:ext>
              </a:extLst>
            </p:cNvPr>
            <p:cNvSpPr txBox="1"/>
            <p:nvPr/>
          </p:nvSpPr>
          <p:spPr>
            <a:xfrm>
              <a:off x="6362405" y="5721839"/>
              <a:ext cx="282450" cy="276999"/>
            </a:xfrm>
            <a:prstGeom prst="rect">
              <a:avLst/>
            </a:prstGeom>
            <a:noFill/>
            <a:ln>
              <a:noFill/>
            </a:ln>
          </p:spPr>
          <p:txBody>
            <a:bodyPr wrap="none" numCol="2" spcCol="360000" rtlCol="0">
              <a:spAutoFit/>
            </a:bodyPr>
            <a:lstStyle/>
            <a:p>
              <a:pPr algn="just"/>
              <a:r>
                <a:rPr lang="fr-FR" sz="1200" b="1" dirty="0">
                  <a:solidFill>
                    <a:schemeClr val="bg1"/>
                  </a:solidFill>
                  <a:latin typeface="+mj-lt"/>
                  <a:ea typeface="Open Sans" panose="020B0606030504020204" pitchFamily="34" charset="0"/>
                  <a:cs typeface="Open Sans" panose="020B0606030504020204" pitchFamily="34" charset="0"/>
                </a:rPr>
                <a:t>N</a:t>
              </a:r>
            </a:p>
          </p:txBody>
        </p:sp>
      </p:grpSp>
      <p:sp>
        <p:nvSpPr>
          <p:cNvPr id="34" name="Flèche : droite 33">
            <a:extLst>
              <a:ext uri="{FF2B5EF4-FFF2-40B4-BE49-F238E27FC236}">
                <a16:creationId xmlns:a16="http://schemas.microsoft.com/office/drawing/2014/main" id="{A9F2B849-8A47-03E3-B4A2-C6DA8798A178}"/>
              </a:ext>
            </a:extLst>
          </p:cNvPr>
          <p:cNvSpPr/>
          <p:nvPr/>
        </p:nvSpPr>
        <p:spPr>
          <a:xfrm>
            <a:off x="7999415" y="5203312"/>
            <a:ext cx="346801" cy="119694"/>
          </a:xfrm>
          <a:prstGeom prst="rightArrow">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5" name="Flèche : droite 34">
            <a:extLst>
              <a:ext uri="{FF2B5EF4-FFF2-40B4-BE49-F238E27FC236}">
                <a16:creationId xmlns:a16="http://schemas.microsoft.com/office/drawing/2014/main" id="{BEB152CF-60BF-50A0-B53E-23E6FEF9AD47}"/>
              </a:ext>
            </a:extLst>
          </p:cNvPr>
          <p:cNvSpPr/>
          <p:nvPr/>
        </p:nvSpPr>
        <p:spPr>
          <a:xfrm>
            <a:off x="7999415" y="5392977"/>
            <a:ext cx="346801" cy="119694"/>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6" name="Flèche : droite 35">
            <a:extLst>
              <a:ext uri="{FF2B5EF4-FFF2-40B4-BE49-F238E27FC236}">
                <a16:creationId xmlns:a16="http://schemas.microsoft.com/office/drawing/2014/main" id="{FD66C290-214F-D93B-B6DE-2E2DC141E0F6}"/>
              </a:ext>
            </a:extLst>
          </p:cNvPr>
          <p:cNvSpPr/>
          <p:nvPr/>
        </p:nvSpPr>
        <p:spPr>
          <a:xfrm>
            <a:off x="7999415" y="5582953"/>
            <a:ext cx="346801" cy="119694"/>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7" name="Flèche : droite 36">
            <a:extLst>
              <a:ext uri="{FF2B5EF4-FFF2-40B4-BE49-F238E27FC236}">
                <a16:creationId xmlns:a16="http://schemas.microsoft.com/office/drawing/2014/main" id="{CBFB3533-C5CD-C095-D574-AB8C29BA583D}"/>
              </a:ext>
            </a:extLst>
          </p:cNvPr>
          <p:cNvSpPr/>
          <p:nvPr/>
        </p:nvSpPr>
        <p:spPr>
          <a:xfrm>
            <a:off x="7999415" y="5773066"/>
            <a:ext cx="346801" cy="119694"/>
          </a:xfrm>
          <a:prstGeom prst="rightArrow">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8" name="ZoneTexte 37">
            <a:extLst>
              <a:ext uri="{FF2B5EF4-FFF2-40B4-BE49-F238E27FC236}">
                <a16:creationId xmlns:a16="http://schemas.microsoft.com/office/drawing/2014/main" id="{AADFF741-1E15-53B0-4295-8E8A3C60D557}"/>
              </a:ext>
            </a:extLst>
          </p:cNvPr>
          <p:cNvSpPr txBox="1"/>
          <p:nvPr/>
        </p:nvSpPr>
        <p:spPr>
          <a:xfrm>
            <a:off x="8346216" y="5134456"/>
            <a:ext cx="3636061" cy="1384995"/>
          </a:xfrm>
          <a:prstGeom prst="rect">
            <a:avLst/>
          </a:prstGeom>
          <a:noFill/>
        </p:spPr>
        <p:txBody>
          <a:bodyPr wrap="square" numCol="1" spcCol="360000" rtlCol="0">
            <a:spAutoFit/>
          </a:bodyPr>
          <a:lstStyle/>
          <a:p>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Entrées piétonnes sur le site</a:t>
            </a:r>
          </a:p>
          <a:p>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Entrée Véhicules (y/c logistique)</a:t>
            </a:r>
          </a:p>
          <a:p>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Sortie Véhicul</a:t>
            </a:r>
            <a:r>
              <a:rPr lang="fr-FR" sz="1200" dirty="0">
                <a:solidFill>
                  <a:srgbClr val="000000"/>
                </a:solidFill>
                <a:latin typeface="Arial" panose="020B0604020202020204" pitchFamily="34" charset="0"/>
                <a:cs typeface="Arial" panose="020B0604020202020204" pitchFamily="34" charset="0"/>
              </a:rPr>
              <a:t>es (y/c logistique)</a:t>
            </a:r>
          </a:p>
          <a:p>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Entrées principales dans le bâtiment</a:t>
            </a:r>
          </a:p>
          <a:p>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Entrées secondaires dans le bâtiment (et issues de secours)</a:t>
            </a:r>
          </a:p>
          <a:p>
            <a:r>
              <a:rPr lang="fr-FR" sz="1200" dirty="0">
                <a:solidFill>
                  <a:srgbClr val="000000"/>
                </a:solidFill>
                <a:latin typeface="Arial" panose="020B0604020202020204" pitchFamily="34" charset="0"/>
                <a:ea typeface="Open Sans" panose="020B0606030504020204" pitchFamily="34" charset="0"/>
                <a:cs typeface="Arial" panose="020B0604020202020204" pitchFamily="34" charset="0"/>
              </a:rPr>
              <a:t>Arrêt de bus (CCI), lignes 32 et 47</a:t>
            </a:r>
          </a:p>
        </p:txBody>
      </p:sp>
      <p:sp>
        <p:nvSpPr>
          <p:cNvPr id="39" name="Rectangle 38">
            <a:extLst>
              <a:ext uri="{FF2B5EF4-FFF2-40B4-BE49-F238E27FC236}">
                <a16:creationId xmlns:a16="http://schemas.microsoft.com/office/drawing/2014/main" id="{14B68F82-023E-91E0-C95C-DDCC79FF0F8A}"/>
              </a:ext>
            </a:extLst>
          </p:cNvPr>
          <p:cNvSpPr/>
          <p:nvPr/>
        </p:nvSpPr>
        <p:spPr>
          <a:xfrm>
            <a:off x="7999414" y="6312454"/>
            <a:ext cx="346802" cy="12163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fr-FR" dirty="0"/>
          </a:p>
        </p:txBody>
      </p:sp>
      <p:sp>
        <p:nvSpPr>
          <p:cNvPr id="40" name="Flèche : droite 39">
            <a:extLst>
              <a:ext uri="{FF2B5EF4-FFF2-40B4-BE49-F238E27FC236}">
                <a16:creationId xmlns:a16="http://schemas.microsoft.com/office/drawing/2014/main" id="{1F452860-1A64-90E5-CF8B-8C01DAE40A9A}"/>
              </a:ext>
            </a:extLst>
          </p:cNvPr>
          <p:cNvSpPr/>
          <p:nvPr/>
        </p:nvSpPr>
        <p:spPr>
          <a:xfrm>
            <a:off x="7993192" y="5966651"/>
            <a:ext cx="346801" cy="119694"/>
          </a:xfrm>
          <a:prstGeom prst="rightArrow">
            <a:avLst/>
          </a:prstGeom>
          <a:solidFill>
            <a:srgbClr val="4573AD"/>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nvGrpSpPr>
          <p:cNvPr id="41" name="Groupe 40">
            <a:extLst>
              <a:ext uri="{FF2B5EF4-FFF2-40B4-BE49-F238E27FC236}">
                <a16:creationId xmlns:a16="http://schemas.microsoft.com/office/drawing/2014/main" id="{AD3C3F19-9F96-B499-1A2E-0DDD8E91F69D}"/>
              </a:ext>
            </a:extLst>
          </p:cNvPr>
          <p:cNvGrpSpPr/>
          <p:nvPr/>
        </p:nvGrpSpPr>
        <p:grpSpPr>
          <a:xfrm>
            <a:off x="8052831" y="1293189"/>
            <a:ext cx="3797351" cy="3756742"/>
            <a:chOff x="7765275" y="946027"/>
            <a:chExt cx="4088369" cy="4044648"/>
          </a:xfrm>
        </p:grpSpPr>
        <p:pic>
          <p:nvPicPr>
            <p:cNvPr id="42" name="Image 41">
              <a:extLst>
                <a:ext uri="{FF2B5EF4-FFF2-40B4-BE49-F238E27FC236}">
                  <a16:creationId xmlns:a16="http://schemas.microsoft.com/office/drawing/2014/main" id="{33246B37-021D-956A-0844-E2D81F422711}"/>
                </a:ext>
              </a:extLst>
            </p:cNvPr>
            <p:cNvPicPr>
              <a:picLocks noChangeAspect="1"/>
            </p:cNvPicPr>
            <p:nvPr/>
          </p:nvPicPr>
          <p:blipFill>
            <a:blip r:embed="rId6"/>
            <a:stretch>
              <a:fillRect/>
            </a:stretch>
          </p:blipFill>
          <p:spPr>
            <a:xfrm>
              <a:off x="7765275" y="946027"/>
              <a:ext cx="4088369" cy="3781392"/>
            </a:xfrm>
            <a:prstGeom prst="rect">
              <a:avLst/>
            </a:prstGeom>
          </p:spPr>
        </p:pic>
        <p:sp>
          <p:nvSpPr>
            <p:cNvPr id="43" name="ZoneTexte 42">
              <a:extLst>
                <a:ext uri="{FF2B5EF4-FFF2-40B4-BE49-F238E27FC236}">
                  <a16:creationId xmlns:a16="http://schemas.microsoft.com/office/drawing/2014/main" id="{1682CD74-44B8-22E0-9953-67C79BC151B2}"/>
                </a:ext>
              </a:extLst>
            </p:cNvPr>
            <p:cNvSpPr txBox="1"/>
            <p:nvPr/>
          </p:nvSpPr>
          <p:spPr>
            <a:xfrm>
              <a:off x="7765275" y="4725584"/>
              <a:ext cx="4088369" cy="265091"/>
            </a:xfrm>
            <a:prstGeom prst="rect">
              <a:avLst/>
            </a:prstGeom>
            <a:noFill/>
          </p:spPr>
          <p:txBody>
            <a:bodyPr wrap="square" numCol="1" spcCol="360000" rtlCol="0">
              <a:spAutoFit/>
            </a:bodyPr>
            <a:lstStyle/>
            <a:p>
              <a:pPr algn="ctr"/>
              <a:r>
                <a:rPr lang="fr-FR" sz="1000" dirty="0">
                  <a:solidFill>
                    <a:srgbClr val="000000"/>
                  </a:solidFill>
                  <a:latin typeface="Arial" panose="020B0604020202020204" pitchFamily="34" charset="0"/>
                  <a:ea typeface="Open Sans" panose="020B0606030504020204" pitchFamily="34" charset="0"/>
                  <a:cs typeface="Arial" panose="020B0604020202020204" pitchFamily="34" charset="0"/>
                </a:rPr>
                <a:t>Source : Géoportail, Prise de vue : 07/09/2021</a:t>
              </a:r>
            </a:p>
          </p:txBody>
        </p:sp>
        <p:sp>
          <p:nvSpPr>
            <p:cNvPr id="44" name="Forme libre : forme 43">
              <a:extLst>
                <a:ext uri="{FF2B5EF4-FFF2-40B4-BE49-F238E27FC236}">
                  <a16:creationId xmlns:a16="http://schemas.microsoft.com/office/drawing/2014/main" id="{9E3AE9D8-33E7-FA3C-F7AA-6EF6CC791D82}"/>
                </a:ext>
              </a:extLst>
            </p:cNvPr>
            <p:cNvSpPr/>
            <p:nvPr/>
          </p:nvSpPr>
          <p:spPr>
            <a:xfrm>
              <a:off x="7870782" y="1455979"/>
              <a:ext cx="3712921" cy="3209193"/>
            </a:xfrm>
            <a:custGeom>
              <a:avLst/>
              <a:gdLst>
                <a:gd name="connsiteX0" fmla="*/ 1957387 w 3781425"/>
                <a:gd name="connsiteY0" fmla="*/ 3281363 h 3281363"/>
                <a:gd name="connsiteX1" fmla="*/ 3781425 w 3781425"/>
                <a:gd name="connsiteY1" fmla="*/ 2090738 h 3281363"/>
                <a:gd name="connsiteX2" fmla="*/ 3452812 w 3781425"/>
                <a:gd name="connsiteY2" fmla="*/ 1428750 h 3281363"/>
                <a:gd name="connsiteX3" fmla="*/ 3038475 w 3781425"/>
                <a:gd name="connsiteY3" fmla="*/ 900113 h 3281363"/>
                <a:gd name="connsiteX4" fmla="*/ 2405062 w 3781425"/>
                <a:gd name="connsiteY4" fmla="*/ 157163 h 3281363"/>
                <a:gd name="connsiteX5" fmla="*/ 2057400 w 3781425"/>
                <a:gd name="connsiteY5" fmla="*/ 33338 h 3281363"/>
                <a:gd name="connsiteX6" fmla="*/ 1885950 w 3781425"/>
                <a:gd name="connsiteY6" fmla="*/ 0 h 3281363"/>
                <a:gd name="connsiteX7" fmla="*/ 1624012 w 3781425"/>
                <a:gd name="connsiteY7" fmla="*/ 0 h 3281363"/>
                <a:gd name="connsiteX8" fmla="*/ 1123950 w 3781425"/>
                <a:gd name="connsiteY8" fmla="*/ 133350 h 3281363"/>
                <a:gd name="connsiteX9" fmla="*/ 0 w 3781425"/>
                <a:gd name="connsiteY9" fmla="*/ 1281113 h 3281363"/>
                <a:gd name="connsiteX10" fmla="*/ 1957387 w 3781425"/>
                <a:gd name="connsiteY10" fmla="*/ 3281363 h 328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81425" h="3281363">
                  <a:moveTo>
                    <a:pt x="1957387" y="3281363"/>
                  </a:moveTo>
                  <a:lnTo>
                    <a:pt x="3781425" y="2090738"/>
                  </a:lnTo>
                  <a:lnTo>
                    <a:pt x="3452812" y="1428750"/>
                  </a:lnTo>
                  <a:lnTo>
                    <a:pt x="3038475" y="900113"/>
                  </a:lnTo>
                  <a:lnTo>
                    <a:pt x="2405062" y="157163"/>
                  </a:lnTo>
                  <a:lnTo>
                    <a:pt x="2057400" y="33338"/>
                  </a:lnTo>
                  <a:lnTo>
                    <a:pt x="1885950" y="0"/>
                  </a:lnTo>
                  <a:lnTo>
                    <a:pt x="1624012" y="0"/>
                  </a:lnTo>
                  <a:lnTo>
                    <a:pt x="1123950" y="133350"/>
                  </a:lnTo>
                  <a:lnTo>
                    <a:pt x="0" y="1281113"/>
                  </a:lnTo>
                  <a:lnTo>
                    <a:pt x="1957387" y="3281363"/>
                  </a:lnTo>
                  <a:close/>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Flèche : droite 44">
              <a:extLst>
                <a:ext uri="{FF2B5EF4-FFF2-40B4-BE49-F238E27FC236}">
                  <a16:creationId xmlns:a16="http://schemas.microsoft.com/office/drawing/2014/main" id="{AA9276FB-6CF4-3E0F-3078-3143AE01CEE4}"/>
                </a:ext>
              </a:extLst>
            </p:cNvPr>
            <p:cNvSpPr/>
            <p:nvPr/>
          </p:nvSpPr>
          <p:spPr>
            <a:xfrm rot="8405065">
              <a:off x="10797953" y="2152347"/>
              <a:ext cx="351681" cy="118685"/>
            </a:xfrm>
            <a:prstGeom prst="rightArrow">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Flèche : droite 45">
              <a:extLst>
                <a:ext uri="{FF2B5EF4-FFF2-40B4-BE49-F238E27FC236}">
                  <a16:creationId xmlns:a16="http://schemas.microsoft.com/office/drawing/2014/main" id="{28EE1004-5455-D638-C95E-CB96C97CAE82}"/>
                </a:ext>
              </a:extLst>
            </p:cNvPr>
            <p:cNvSpPr/>
            <p:nvPr/>
          </p:nvSpPr>
          <p:spPr>
            <a:xfrm rot="5400000">
              <a:off x="9486152" y="1325955"/>
              <a:ext cx="263897" cy="96683"/>
            </a:xfrm>
            <a:prstGeom prst="rightArrow">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7" name="Flèche : droite 46">
              <a:extLst>
                <a:ext uri="{FF2B5EF4-FFF2-40B4-BE49-F238E27FC236}">
                  <a16:creationId xmlns:a16="http://schemas.microsoft.com/office/drawing/2014/main" id="{7110B1AA-11AE-92B7-778A-CB737BD86449}"/>
                </a:ext>
              </a:extLst>
            </p:cNvPr>
            <p:cNvSpPr/>
            <p:nvPr/>
          </p:nvSpPr>
          <p:spPr>
            <a:xfrm rot="8405065">
              <a:off x="10872127" y="2242757"/>
              <a:ext cx="350910" cy="119694"/>
            </a:xfrm>
            <a:prstGeom prst="rightArrow">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8" name="Flèche : droite 47">
              <a:extLst>
                <a:ext uri="{FF2B5EF4-FFF2-40B4-BE49-F238E27FC236}">
                  <a16:creationId xmlns:a16="http://schemas.microsoft.com/office/drawing/2014/main" id="{A2B89AEA-E8E2-2A7B-6DB8-02F6D658F80C}"/>
                </a:ext>
              </a:extLst>
            </p:cNvPr>
            <p:cNvSpPr/>
            <p:nvPr/>
          </p:nvSpPr>
          <p:spPr>
            <a:xfrm rot="19333072">
              <a:off x="10908974" y="2910535"/>
              <a:ext cx="346801" cy="119694"/>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9" name="Flèche : droite 48">
              <a:extLst>
                <a:ext uri="{FF2B5EF4-FFF2-40B4-BE49-F238E27FC236}">
                  <a16:creationId xmlns:a16="http://schemas.microsoft.com/office/drawing/2014/main" id="{8F71CDAA-D363-7D65-7FDF-84DFAA872DCA}"/>
                </a:ext>
              </a:extLst>
            </p:cNvPr>
            <p:cNvSpPr/>
            <p:nvPr/>
          </p:nvSpPr>
          <p:spPr>
            <a:xfrm rot="5400000">
              <a:off x="9403762" y="1671537"/>
              <a:ext cx="263897" cy="96682"/>
            </a:xfrm>
            <a:prstGeom prst="rightArrow">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0" name="Flèche : droite 49">
              <a:extLst>
                <a:ext uri="{FF2B5EF4-FFF2-40B4-BE49-F238E27FC236}">
                  <a16:creationId xmlns:a16="http://schemas.microsoft.com/office/drawing/2014/main" id="{7AF7AB20-E446-F054-9CA3-679BA96EAEBE}"/>
                </a:ext>
              </a:extLst>
            </p:cNvPr>
            <p:cNvSpPr/>
            <p:nvPr/>
          </p:nvSpPr>
          <p:spPr>
            <a:xfrm rot="5400000">
              <a:off x="9575263" y="1681062"/>
              <a:ext cx="263897" cy="96682"/>
            </a:xfrm>
            <a:prstGeom prst="rightArrow">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1" name="Flèche : droite 50">
              <a:extLst>
                <a:ext uri="{FF2B5EF4-FFF2-40B4-BE49-F238E27FC236}">
                  <a16:creationId xmlns:a16="http://schemas.microsoft.com/office/drawing/2014/main" id="{4CD3B2F1-87B5-58ED-391F-0A9F36872ACE}"/>
                </a:ext>
              </a:extLst>
            </p:cNvPr>
            <p:cNvSpPr/>
            <p:nvPr/>
          </p:nvSpPr>
          <p:spPr>
            <a:xfrm rot="16760595">
              <a:off x="9288842" y="2321695"/>
              <a:ext cx="263897" cy="96682"/>
            </a:xfrm>
            <a:prstGeom prst="rightArrow">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2" name="Flèche : droite 51">
              <a:extLst>
                <a:ext uri="{FF2B5EF4-FFF2-40B4-BE49-F238E27FC236}">
                  <a16:creationId xmlns:a16="http://schemas.microsoft.com/office/drawing/2014/main" id="{1A5C5744-7080-C6F8-323F-A04DA7B52842}"/>
                </a:ext>
              </a:extLst>
            </p:cNvPr>
            <p:cNvSpPr/>
            <p:nvPr/>
          </p:nvSpPr>
          <p:spPr>
            <a:xfrm rot="15308591">
              <a:off x="9713687" y="2323580"/>
              <a:ext cx="263897" cy="96682"/>
            </a:xfrm>
            <a:prstGeom prst="rightArrow">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53" name="Connecteur droit avec flèche 52">
              <a:extLst>
                <a:ext uri="{FF2B5EF4-FFF2-40B4-BE49-F238E27FC236}">
                  <a16:creationId xmlns:a16="http://schemas.microsoft.com/office/drawing/2014/main" id="{E599F62C-38A2-60AD-A107-F05C648BB16B}"/>
                </a:ext>
              </a:extLst>
            </p:cNvPr>
            <p:cNvCxnSpPr/>
            <p:nvPr/>
          </p:nvCxnSpPr>
          <p:spPr>
            <a:xfrm flipV="1">
              <a:off x="7870782" y="1303020"/>
              <a:ext cx="892218" cy="928968"/>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avec flèche 53">
              <a:extLst>
                <a:ext uri="{FF2B5EF4-FFF2-40B4-BE49-F238E27FC236}">
                  <a16:creationId xmlns:a16="http://schemas.microsoft.com/office/drawing/2014/main" id="{573F9560-EBA6-1EAB-F09F-B092DF87E9D0}"/>
                </a:ext>
              </a:extLst>
            </p:cNvPr>
            <p:cNvCxnSpPr>
              <a:cxnSpLocks/>
            </p:cNvCxnSpPr>
            <p:nvPr/>
          </p:nvCxnSpPr>
          <p:spPr>
            <a:xfrm>
              <a:off x="10232709" y="1237581"/>
              <a:ext cx="1447800" cy="1764699"/>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5" name="ZoneTexte 54">
              <a:extLst>
                <a:ext uri="{FF2B5EF4-FFF2-40B4-BE49-F238E27FC236}">
                  <a16:creationId xmlns:a16="http://schemas.microsoft.com/office/drawing/2014/main" id="{7550BB8B-EE13-569A-4933-847547CB9CA8}"/>
                </a:ext>
              </a:extLst>
            </p:cNvPr>
            <p:cNvSpPr txBox="1"/>
            <p:nvPr/>
          </p:nvSpPr>
          <p:spPr>
            <a:xfrm rot="3095741">
              <a:off x="10234215" y="2216205"/>
              <a:ext cx="2336673" cy="261610"/>
            </a:xfrm>
            <a:prstGeom prst="rect">
              <a:avLst/>
            </a:prstGeom>
            <a:noFill/>
          </p:spPr>
          <p:txBody>
            <a:bodyPr wrap="square" numCol="1" spcCol="360000" rtlCol="0">
              <a:spAutoFit/>
            </a:bodyPr>
            <a:lstStyle/>
            <a:p>
              <a:r>
                <a:rPr lang="fr-FR" sz="1050" dirty="0">
                  <a:solidFill>
                    <a:schemeClr val="bg1"/>
                  </a:solidFill>
                  <a:latin typeface="+mj-lt"/>
                  <a:ea typeface="Open Sans" panose="020B0606030504020204" pitchFamily="34" charset="0"/>
                  <a:cs typeface="Open Sans" panose="020B0606030504020204" pitchFamily="34" charset="0"/>
                </a:rPr>
                <a:t>Avenue Johannes Gütenberg</a:t>
              </a:r>
            </a:p>
          </p:txBody>
        </p:sp>
        <p:sp>
          <p:nvSpPr>
            <p:cNvPr id="56" name="Rectangle 55">
              <a:extLst>
                <a:ext uri="{FF2B5EF4-FFF2-40B4-BE49-F238E27FC236}">
                  <a16:creationId xmlns:a16="http://schemas.microsoft.com/office/drawing/2014/main" id="{AF1A3CCB-8FE6-4652-CB9B-D5A04E18F732}"/>
                </a:ext>
              </a:extLst>
            </p:cNvPr>
            <p:cNvSpPr/>
            <p:nvPr/>
          </p:nvSpPr>
          <p:spPr>
            <a:xfrm rot="18917554">
              <a:off x="8525059" y="1605293"/>
              <a:ext cx="465294" cy="12163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fr-FR" dirty="0"/>
            </a:p>
          </p:txBody>
        </p:sp>
        <p:sp>
          <p:nvSpPr>
            <p:cNvPr id="67" name="Flèche : droite 66">
              <a:extLst>
                <a:ext uri="{FF2B5EF4-FFF2-40B4-BE49-F238E27FC236}">
                  <a16:creationId xmlns:a16="http://schemas.microsoft.com/office/drawing/2014/main" id="{EEE6B5F9-7492-C2D0-116A-C26CE7F8D603}"/>
                </a:ext>
              </a:extLst>
            </p:cNvPr>
            <p:cNvSpPr/>
            <p:nvPr/>
          </p:nvSpPr>
          <p:spPr>
            <a:xfrm rot="18715257">
              <a:off x="8499278" y="2335010"/>
              <a:ext cx="249118" cy="88081"/>
            </a:xfrm>
            <a:prstGeom prst="rightArrow">
              <a:avLst/>
            </a:prstGeom>
            <a:solidFill>
              <a:srgbClr val="4573AD"/>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8" name="Flèche : droite 67">
              <a:extLst>
                <a:ext uri="{FF2B5EF4-FFF2-40B4-BE49-F238E27FC236}">
                  <a16:creationId xmlns:a16="http://schemas.microsoft.com/office/drawing/2014/main" id="{12CFE091-FBFD-A92E-87A0-94FA8AD016AC}"/>
                </a:ext>
              </a:extLst>
            </p:cNvPr>
            <p:cNvSpPr/>
            <p:nvPr/>
          </p:nvSpPr>
          <p:spPr>
            <a:xfrm rot="18715257">
              <a:off x="8909908" y="2291500"/>
              <a:ext cx="249118" cy="77014"/>
            </a:xfrm>
            <a:prstGeom prst="rightArrow">
              <a:avLst/>
            </a:prstGeom>
            <a:solidFill>
              <a:srgbClr val="4573AD"/>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9" name="Flèche : droite 68">
              <a:extLst>
                <a:ext uri="{FF2B5EF4-FFF2-40B4-BE49-F238E27FC236}">
                  <a16:creationId xmlns:a16="http://schemas.microsoft.com/office/drawing/2014/main" id="{40859099-BA1E-3D65-87FD-CE7AFA12FB81}"/>
                </a:ext>
              </a:extLst>
            </p:cNvPr>
            <p:cNvSpPr/>
            <p:nvPr/>
          </p:nvSpPr>
          <p:spPr>
            <a:xfrm rot="13857858">
              <a:off x="10458834" y="2358255"/>
              <a:ext cx="249118" cy="88081"/>
            </a:xfrm>
            <a:prstGeom prst="rightArrow">
              <a:avLst/>
            </a:prstGeom>
            <a:solidFill>
              <a:srgbClr val="4573AD"/>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0" name="Flèche : droite 69">
              <a:extLst>
                <a:ext uri="{FF2B5EF4-FFF2-40B4-BE49-F238E27FC236}">
                  <a16:creationId xmlns:a16="http://schemas.microsoft.com/office/drawing/2014/main" id="{C7AC6DCA-2D76-EF8E-260B-64E9BD3C0376}"/>
                </a:ext>
              </a:extLst>
            </p:cNvPr>
            <p:cNvSpPr/>
            <p:nvPr/>
          </p:nvSpPr>
          <p:spPr>
            <a:xfrm rot="13857858">
              <a:off x="10081641" y="2302969"/>
              <a:ext cx="249118" cy="88081"/>
            </a:xfrm>
            <a:prstGeom prst="rightArrow">
              <a:avLst/>
            </a:prstGeom>
            <a:solidFill>
              <a:srgbClr val="4573AD"/>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1" name="Flèche : droite 70">
              <a:extLst>
                <a:ext uri="{FF2B5EF4-FFF2-40B4-BE49-F238E27FC236}">
                  <a16:creationId xmlns:a16="http://schemas.microsoft.com/office/drawing/2014/main" id="{0F03CCF4-B675-48F9-B362-7E045B06D9A0}"/>
                </a:ext>
              </a:extLst>
            </p:cNvPr>
            <p:cNvSpPr/>
            <p:nvPr/>
          </p:nvSpPr>
          <p:spPr>
            <a:xfrm rot="17453626">
              <a:off x="9431351" y="2645909"/>
              <a:ext cx="166311" cy="59364"/>
            </a:xfrm>
            <a:prstGeom prst="rightArrow">
              <a:avLst/>
            </a:prstGeom>
            <a:solidFill>
              <a:srgbClr val="4573AD"/>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2" name="Flèche : droite 71">
              <a:extLst>
                <a:ext uri="{FF2B5EF4-FFF2-40B4-BE49-F238E27FC236}">
                  <a16:creationId xmlns:a16="http://schemas.microsoft.com/office/drawing/2014/main" id="{62C3C5D0-7B91-375E-4C7D-48DF17F444C1}"/>
                </a:ext>
              </a:extLst>
            </p:cNvPr>
            <p:cNvSpPr/>
            <p:nvPr/>
          </p:nvSpPr>
          <p:spPr>
            <a:xfrm rot="15258836">
              <a:off x="9655712" y="2650216"/>
              <a:ext cx="166311" cy="59364"/>
            </a:xfrm>
            <a:prstGeom prst="rightArrow">
              <a:avLst/>
            </a:prstGeom>
            <a:solidFill>
              <a:srgbClr val="4573AD"/>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88" name="Rectangle 31">
            <a:extLst>
              <a:ext uri="{FF2B5EF4-FFF2-40B4-BE49-F238E27FC236}">
                <a16:creationId xmlns:a16="http://schemas.microsoft.com/office/drawing/2014/main" id="{013A7F3E-E434-488D-891B-9514AF2BE277}"/>
              </a:ext>
            </a:extLst>
          </p:cNvPr>
          <p:cNvSpPr>
            <a:spLocks noChangeArrowheads="1"/>
          </p:cNvSpPr>
          <p:nvPr/>
        </p:nvSpPr>
        <p:spPr bwMode="auto">
          <a:xfrm>
            <a:off x="10801068" y="-661666"/>
            <a:ext cx="7380310" cy="1725986"/>
          </a:xfrm>
          <a:prstGeom prst="rect">
            <a:avLst/>
          </a:prstGeom>
          <a:noFill/>
        </p:spPr>
        <p:txBody>
          <a:bodyPr wrap="square" numCol="1" spcCol="360000" rtlCol="0">
            <a:noAutofit/>
          </a:bodyPr>
          <a:lstStyle/>
          <a:p>
            <a:endParaRPr lang="fr-FR" sz="1200" dirty="0">
              <a:latin typeface="Arial" panose="020B0604020202020204" pitchFamily="34" charset="0"/>
              <a:cs typeface="Arial" panose="020B0604020202020204" pitchFamily="34" charset="0"/>
            </a:endParaRPr>
          </a:p>
        </p:txBody>
      </p:sp>
      <p:sp>
        <p:nvSpPr>
          <p:cNvPr id="9" name="Rectangle 17">
            <a:extLst>
              <a:ext uri="{FF2B5EF4-FFF2-40B4-BE49-F238E27FC236}">
                <a16:creationId xmlns:a16="http://schemas.microsoft.com/office/drawing/2014/main" id="{7F9D0E57-E36B-7FC7-C193-D944987CCEE0}"/>
              </a:ext>
            </a:extLst>
          </p:cNvPr>
          <p:cNvSpPr>
            <a:spLocks noChangeArrowheads="1"/>
          </p:cNvSpPr>
          <p:nvPr/>
        </p:nvSpPr>
        <p:spPr bwMode="auto">
          <a:xfrm>
            <a:off x="9167933" y="1708941"/>
            <a:ext cx="1283820" cy="321402"/>
          </a:xfrm>
          <a:prstGeom prst="rect">
            <a:avLst/>
          </a:prstGeom>
          <a:noFill/>
        </p:spPr>
        <p:txBody>
          <a:bodyPr wrap="square" numCol="1" spcCol="360000" rtlCol="0">
            <a:noAutofit/>
          </a:bodyPr>
          <a:lstStyle/>
          <a:p>
            <a:pPr algn="ctr"/>
            <a:r>
              <a:rPr lang="fr-FR" altLang="fr-FR" sz="1200" dirty="0">
                <a:solidFill>
                  <a:schemeClr val="bg1"/>
                </a:solidFill>
                <a:latin typeface="Arial" panose="020B0604020202020204" pitchFamily="34" charset="0"/>
                <a:ea typeface="Open Sans" panose="020B0606030504020204" pitchFamily="34" charset="0"/>
                <a:cs typeface="Arial" panose="020B0604020202020204" pitchFamily="34" charset="0"/>
              </a:rPr>
              <a:t>Parvis Nord</a:t>
            </a:r>
          </a:p>
        </p:txBody>
      </p:sp>
      <p:sp>
        <p:nvSpPr>
          <p:cNvPr id="10" name="Rectangle 17">
            <a:extLst>
              <a:ext uri="{FF2B5EF4-FFF2-40B4-BE49-F238E27FC236}">
                <a16:creationId xmlns:a16="http://schemas.microsoft.com/office/drawing/2014/main" id="{7DFC7413-EAB8-0EB8-C5F1-53FF8D19F18D}"/>
              </a:ext>
            </a:extLst>
          </p:cNvPr>
          <p:cNvSpPr>
            <a:spLocks noChangeArrowheads="1"/>
          </p:cNvSpPr>
          <p:nvPr/>
        </p:nvSpPr>
        <p:spPr bwMode="auto">
          <a:xfrm>
            <a:off x="9156459" y="2738353"/>
            <a:ext cx="1283820" cy="321402"/>
          </a:xfrm>
          <a:prstGeom prst="rect">
            <a:avLst/>
          </a:prstGeom>
          <a:noFill/>
        </p:spPr>
        <p:txBody>
          <a:bodyPr wrap="square" numCol="1" spcCol="360000" rtlCol="0">
            <a:noAutofit/>
          </a:bodyPr>
          <a:lstStyle/>
          <a:p>
            <a:pPr algn="ctr"/>
            <a:r>
              <a:rPr lang="fr-FR" altLang="fr-FR" sz="1200" dirty="0">
                <a:solidFill>
                  <a:schemeClr val="bg1"/>
                </a:solidFill>
                <a:latin typeface="Arial" panose="020B0604020202020204" pitchFamily="34" charset="0"/>
                <a:ea typeface="Open Sans" panose="020B0606030504020204" pitchFamily="34" charset="0"/>
                <a:cs typeface="Arial" panose="020B0604020202020204" pitchFamily="34" charset="0"/>
              </a:rPr>
              <a:t>Parvis Sud</a:t>
            </a:r>
          </a:p>
        </p:txBody>
      </p:sp>
    </p:spTree>
    <p:extLst>
      <p:ext uri="{BB962C8B-B14F-4D97-AF65-F5344CB8AC3E}">
        <p14:creationId xmlns:p14="http://schemas.microsoft.com/office/powerpoint/2010/main" val="334882146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numCol="2" spcCol="360000">
        <a:spAutoFit/>
      </a:bodyPr>
      <a:lstStyle>
        <a:defPPr algn="just">
          <a:defRPr sz="1200" dirty="0" smtClean="0">
            <a:solidFill>
              <a:srgbClr val="000000"/>
            </a:solidFill>
            <a:latin typeface="+mj-lt"/>
            <a:ea typeface="Open Sans" panose="020B0606030504020204" pitchFamily="34" charset="0"/>
            <a:cs typeface="Open Sans" panose="020B0606030504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0B4DB17A9793478747EAFBFB5A464F" ma:contentTypeVersion="15" ma:contentTypeDescription="Crée un document." ma:contentTypeScope="" ma:versionID="5ca2835b0f751a73c88f028099efcd4b">
  <xsd:schema xmlns:xsd="http://www.w3.org/2001/XMLSchema" xmlns:xs="http://www.w3.org/2001/XMLSchema" xmlns:p="http://schemas.microsoft.com/office/2006/metadata/properties" xmlns:ns3="62ac5dc8-533e-432b-a665-22c49def0357" xmlns:ns4="d385f11d-c200-4f53-9f8c-8eda8797a377" targetNamespace="http://schemas.microsoft.com/office/2006/metadata/properties" ma:root="true" ma:fieldsID="b5351b0da3a18307dcd0f69f66f72a57" ns3:_="" ns4:_="">
    <xsd:import namespace="62ac5dc8-533e-432b-a665-22c49def0357"/>
    <xsd:import namespace="d385f11d-c200-4f53-9f8c-8eda8797a37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DateTaken" minOccurs="0"/>
                <xsd:element ref="ns3:MediaServiceLocation" minOccurs="0"/>
                <xsd:element ref="ns3:MediaLengthInSeconds" minOccurs="0"/>
                <xsd:element ref="ns3:_activity" minOccurs="0"/>
                <xsd:element ref="ns3:MediaServiceObjectDetectorVersion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ac5dc8-533e-432b-a665-22c49def03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_activity" ma:index="20" nillable="true" ma:displayName="_activity" ma:hidden="true" ma:internalName="_activity">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ystemTags" ma:index="2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85f11d-c200-4f53-9f8c-8eda8797a377" elementFormDefault="qualified">
    <xsd:import namespace="http://schemas.microsoft.com/office/2006/documentManagement/types"/>
    <xsd:import namespace="http://schemas.microsoft.com/office/infopath/2007/PartnerControls"/>
    <xsd:element name="SharedWithUsers" ma:index="14"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Partagé avec détails" ma:internalName="SharedWithDetails" ma:readOnly="true">
      <xsd:simpleType>
        <xsd:restriction base="dms:Note">
          <xsd:maxLength value="255"/>
        </xsd:restriction>
      </xsd:simpleType>
    </xsd:element>
    <xsd:element name="SharingHintHash" ma:index="16"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62ac5dc8-533e-432b-a665-22c49def0357" xsi:nil="true"/>
  </documentManagement>
</p:properties>
</file>

<file path=customXml/itemProps1.xml><?xml version="1.0" encoding="utf-8"?>
<ds:datastoreItem xmlns:ds="http://schemas.openxmlformats.org/officeDocument/2006/customXml" ds:itemID="{9BCAADB0-9F28-4F29-A82A-F2D59F5054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ac5dc8-533e-432b-a665-22c49def0357"/>
    <ds:schemaRef ds:uri="d385f11d-c200-4f53-9f8c-8eda8797a3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36E1103-D369-48F6-B08E-5B87419C9B51}">
  <ds:schemaRefs>
    <ds:schemaRef ds:uri="http://schemas.microsoft.com/sharepoint/v3/contenttype/forms"/>
  </ds:schemaRefs>
</ds:datastoreItem>
</file>

<file path=customXml/itemProps3.xml><?xml version="1.0" encoding="utf-8"?>
<ds:datastoreItem xmlns:ds="http://schemas.openxmlformats.org/officeDocument/2006/customXml" ds:itemID="{BF2490DB-3FDD-4B8D-919D-A6E6492E293F}">
  <ds:schemaRefs>
    <ds:schemaRef ds:uri="http://purl.org/dc/terms/"/>
    <ds:schemaRef ds:uri="http://schemas.microsoft.com/office/2006/metadata/properties"/>
    <ds:schemaRef ds:uri="http://purl.org/dc/elements/1.1/"/>
    <ds:schemaRef ds:uri="http://schemas.openxmlformats.org/package/2006/metadata/core-properties"/>
    <ds:schemaRef ds:uri="http://purl.org/dc/dcmitype/"/>
    <ds:schemaRef ds:uri="http://www.w3.org/XML/1998/namespace"/>
    <ds:schemaRef ds:uri="http://schemas.microsoft.com/office/2006/documentManagement/types"/>
    <ds:schemaRef ds:uri="http://schemas.microsoft.com/office/infopath/2007/PartnerControls"/>
    <ds:schemaRef ds:uri="d385f11d-c200-4f53-9f8c-8eda8797a377"/>
    <ds:schemaRef ds:uri="62ac5dc8-533e-432b-a665-22c49def0357"/>
  </ds:schemaRefs>
</ds:datastoreItem>
</file>

<file path=docProps/app.xml><?xml version="1.0" encoding="utf-8"?>
<Properties xmlns="http://schemas.openxmlformats.org/officeDocument/2006/extended-properties" xmlns:vt="http://schemas.openxmlformats.org/officeDocument/2006/docPropsVTypes">
  <TotalTime>47230</TotalTime>
  <Words>12270</Words>
  <Application>Microsoft Office PowerPoint</Application>
  <PresentationFormat>Grand écran</PresentationFormat>
  <Paragraphs>1235</Paragraphs>
  <Slides>51</Slides>
  <Notes>48</Notes>
  <HiddenSlides>0</HiddenSlides>
  <MMClips>0</MMClips>
  <ScaleCrop>false</ScaleCrop>
  <HeadingPairs>
    <vt:vector size="6" baseType="variant">
      <vt:variant>
        <vt:lpstr>Polices utilisées</vt:lpstr>
      </vt:variant>
      <vt:variant>
        <vt:i4>15</vt:i4>
      </vt:variant>
      <vt:variant>
        <vt:lpstr>Thème</vt:lpstr>
      </vt:variant>
      <vt:variant>
        <vt:i4>2</vt:i4>
      </vt:variant>
      <vt:variant>
        <vt:lpstr>Titres des diapositives</vt:lpstr>
      </vt:variant>
      <vt:variant>
        <vt:i4>51</vt:i4>
      </vt:variant>
    </vt:vector>
  </HeadingPairs>
  <TitlesOfParts>
    <vt:vector size="68" baseType="lpstr">
      <vt:lpstr>Abadi</vt:lpstr>
      <vt:lpstr>Aptos Narrow</vt:lpstr>
      <vt:lpstr>Arial</vt:lpstr>
      <vt:lpstr>Arial Nova Cond</vt:lpstr>
      <vt:lpstr>Arial Nova Cond Light</vt:lpstr>
      <vt:lpstr>Avenir Book</vt:lpstr>
      <vt:lpstr>Avenir Heavy</vt:lpstr>
      <vt:lpstr>Avenir Light</vt:lpstr>
      <vt:lpstr>Calibri</vt:lpstr>
      <vt:lpstr>Calibri Light</vt:lpstr>
      <vt:lpstr>Century Gothic</vt:lpstr>
      <vt:lpstr>Courier New</vt:lpstr>
      <vt:lpstr>Futura Bk</vt:lpstr>
      <vt:lpstr>Futura Md BT</vt:lpstr>
      <vt:lpstr>Wingdings</vt:lpstr>
      <vt:lpstr>Thème Office</vt:lpstr>
      <vt:lpstr>Conception personnalisée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Catherine Nguyen</dc:creator>
  <cp:lastModifiedBy>Vincent LE MAU DE TALANCE</cp:lastModifiedBy>
  <cp:revision>2684</cp:revision>
  <cp:lastPrinted>2020-11-27T08:06:16Z</cp:lastPrinted>
  <dcterms:created xsi:type="dcterms:W3CDTF">2019-10-10T13:28:11Z</dcterms:created>
  <dcterms:modified xsi:type="dcterms:W3CDTF">2025-01-31T14:36:33Z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0x010100E50B4DB17A9793478747EAFBFB5A464F</vt:lpwstr>
  </property>
</Properties>
</file>