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83" r:id="rId2"/>
    <p:sldId id="285" r:id="rId3"/>
    <p:sldId id="289" r:id="rId4"/>
    <p:sldId id="304" r:id="rId5"/>
    <p:sldId id="303" r:id="rId6"/>
    <p:sldId id="290" r:id="rId7"/>
    <p:sldId id="306" r:id="rId8"/>
    <p:sldId id="288" r:id="rId9"/>
    <p:sldId id="307" r:id="rId10"/>
    <p:sldId id="308" r:id="rId11"/>
    <p:sldId id="309" r:id="rId12"/>
    <p:sldId id="305" r:id="rId13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ORICEAU - CHASTAGNER Lucie" initials="M-CL" lastIdx="0" clrIdx="0">
    <p:extLst>
      <p:ext uri="{19B8F6BF-5375-455C-9EA6-DF929625EA0E}">
        <p15:presenceInfo xmlns:p15="http://schemas.microsoft.com/office/powerpoint/2012/main" userId="S-1-5-21-3328418890-3592288088-602122543-778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3784" autoAdjust="0"/>
  </p:normalViewPr>
  <p:slideViewPr>
    <p:cSldViewPr snapToGrid="0">
      <p:cViewPr varScale="1">
        <p:scale>
          <a:sx n="103" d="100"/>
          <a:sy n="103" d="100"/>
        </p:scale>
        <p:origin x="828" y="120"/>
      </p:cViewPr>
      <p:guideLst/>
    </p:cSldViewPr>
  </p:slideViewPr>
  <p:outlineViewPr>
    <p:cViewPr>
      <p:scale>
        <a:sx n="33" d="100"/>
        <a:sy n="33" d="100"/>
      </p:scale>
      <p:origin x="0" y="-2308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2CA5C2F-2B88-4FCF-86D3-FA43E45289E1}" type="datetimeFigureOut">
              <a:rPr lang="fr-FR" smtClean="0"/>
              <a:t>15/01/2025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6E93641-67F9-4953-811E-0E85E066696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931546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6E93641-67F9-4953-811E-0E85E066696D}" type="slidenum">
              <a:rPr lang="fr-FR" smtClean="0"/>
              <a:t>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6248101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6E93641-67F9-4953-811E-0E85E066696D}" type="slidenum">
              <a:rPr lang="fr-FR" smtClean="0"/>
              <a:t>10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3689883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6E93641-67F9-4953-811E-0E85E066696D}" type="slidenum">
              <a:rPr lang="fr-FR" smtClean="0"/>
              <a:t>11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136911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6E93641-67F9-4953-811E-0E85E066696D}" type="slidenum">
              <a:rPr lang="fr-FR" smtClean="0"/>
              <a:t>12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1504148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6E93641-67F9-4953-811E-0E85E066696D}" type="slidenum">
              <a:rPr lang="fr-FR" smtClean="0"/>
              <a:t>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5119890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6E93641-67F9-4953-811E-0E85E066696D}" type="slidenum">
              <a:rPr lang="fr-FR" smtClean="0"/>
              <a:t>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954197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6E93641-67F9-4953-811E-0E85E066696D}" type="slidenum">
              <a:rPr lang="fr-FR" smtClean="0"/>
              <a:t>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3648052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6E93641-67F9-4953-811E-0E85E066696D}" type="slidenum">
              <a:rPr lang="fr-FR" smtClean="0"/>
              <a:t>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8812088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6E93641-67F9-4953-811E-0E85E066696D}" type="slidenum">
              <a:rPr lang="fr-FR" smtClean="0"/>
              <a:t>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9714271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6E93641-67F9-4953-811E-0E85E066696D}" type="slidenum">
              <a:rPr lang="fr-FR" smtClean="0"/>
              <a:t>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4316361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6E93641-67F9-4953-811E-0E85E066696D}" type="slidenum">
              <a:rPr lang="fr-FR" smtClean="0"/>
              <a:t>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1031561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6E93641-67F9-4953-811E-0E85E066696D}" type="slidenum">
              <a:rPr lang="fr-FR" smtClean="0"/>
              <a:t>9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3381695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71A512C-C4E7-41F9-9511-64E38DDADBC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732CD7E5-D84E-4C68-AB83-C0456A5C04E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82C74827-2F32-443C-BF8D-BE3B61FF73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16952A-75AA-4F46-88F7-E16F2472F49D}" type="datetimeFigureOut">
              <a:rPr lang="fr-FR" smtClean="0"/>
              <a:t>15/01/2025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8DA7CC02-FBCA-4DF4-9BF3-EF08A1A0C4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5F458B77-9826-4B48-8F7E-D9DCC329FA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95D3B1-7CEC-43CC-9B0F-61538699426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836080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DA12864-F806-4F2B-AAE5-49FEBF3443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F9FBF596-2E57-4A0C-B6EC-B163997D55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83F62D52-F00E-46ED-96DB-D5B9CA2202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16952A-75AA-4F46-88F7-E16F2472F49D}" type="datetimeFigureOut">
              <a:rPr lang="fr-FR" smtClean="0"/>
              <a:t>15/01/2025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A2F22E9-2893-41F6-A488-0DE6DDF8FE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79AFCDD4-D779-48D9-9A3F-C830AB31F8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95D3B1-7CEC-43CC-9B0F-61538699426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065861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76DDBFF1-F2DD-4A05-871F-23774CA2B1A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8B867093-1FF9-4C81-88F9-C1AA78EBB72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6F6A401-C6B2-4915-9503-516637F1B4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16952A-75AA-4F46-88F7-E16F2472F49D}" type="datetimeFigureOut">
              <a:rPr lang="fr-FR" smtClean="0"/>
              <a:t>15/01/2025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1DF89C85-2F41-45CC-A841-95312D7A82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BF314ECE-0A75-4674-BA65-AE976F611E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95D3B1-7CEC-43CC-9B0F-61538699426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207231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1A60384-08AB-470B-B6AF-31646F0011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39608A0E-DB39-4A05-82E5-86B7FAB3CC6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CB875B89-9EB2-4D7E-AC0B-F35A36B409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16952A-75AA-4F46-88F7-E16F2472F49D}" type="datetimeFigureOut">
              <a:rPr lang="fr-FR" smtClean="0"/>
              <a:t>15/01/2025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D66F5495-8E6C-4F44-A027-3406657657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130F0AC4-BAC7-4317-9B1C-25749AA6A1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95D3B1-7CEC-43CC-9B0F-61538699426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765093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A30981A-F62B-4098-9B43-94CA51F158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1171AF23-CED9-4D2E-B911-F1268F7C467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CBE7B716-444E-4142-B2EC-B3F038D9F3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16952A-75AA-4F46-88F7-E16F2472F49D}" type="datetimeFigureOut">
              <a:rPr lang="fr-FR" smtClean="0"/>
              <a:t>15/01/2025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4FF7744B-F721-4F52-B076-74DCA5BE7C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5EB12CB1-377E-49D5-9DD1-841C9D890F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95D3B1-7CEC-43CC-9B0F-61538699426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524201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E5118C5-3E54-4FD1-B255-4F81486849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35F0C927-010F-4F5B-863C-B7316BB833A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0D83ABEE-C69A-4BA0-862F-7BE2E9CD227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A6F55AC4-F525-4EA6-9A8D-A9DEA1C123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16952A-75AA-4F46-88F7-E16F2472F49D}" type="datetimeFigureOut">
              <a:rPr lang="fr-FR" smtClean="0"/>
              <a:t>15/01/2025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F2166041-7856-4F34-A937-E1C04D7CF7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272C2237-B807-45D4-B239-27733372B2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95D3B1-7CEC-43CC-9B0F-61538699426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68669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34154D7-395E-49BD-A064-DE042C5388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05AEA4FD-B444-4A82-B013-04BD1BE256A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FCB0E12C-A1D9-4E50-814F-3C180D785F7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62202A5E-2738-42E9-9703-9AA1794F319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F796C5A6-BC21-4802-8FA8-A925394EFE9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9EE2260A-5C2A-4684-8FA7-55C56C764B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16952A-75AA-4F46-88F7-E16F2472F49D}" type="datetimeFigureOut">
              <a:rPr lang="fr-FR" smtClean="0"/>
              <a:t>15/01/2025</a:t>
            </a:fld>
            <a:endParaRPr lang="fr-FR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F1A9676B-22E1-4705-B26F-123FEBD819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6EF9CB15-B541-45B0-A2A7-09EFB8E27E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95D3B1-7CEC-43CC-9B0F-61538699426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510339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AC98451-8C84-474C-AE9F-85FC503CB4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F2CB1F38-6BD5-4196-AB44-D7815C4C16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16952A-75AA-4F46-88F7-E16F2472F49D}" type="datetimeFigureOut">
              <a:rPr lang="fr-FR" smtClean="0"/>
              <a:t>15/01/2025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77056BD-A007-480D-A43E-B1FC6311EC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49DEC466-2494-48F8-9197-9D65F17407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95D3B1-7CEC-43CC-9B0F-61538699426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696778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D1328E40-D414-4F7E-A860-D348C13C9D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16952A-75AA-4F46-88F7-E16F2472F49D}" type="datetimeFigureOut">
              <a:rPr lang="fr-FR" smtClean="0"/>
              <a:t>15/01/2025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FF0591EE-2D65-4B2B-B2C3-F1B8BED663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19301370-16C4-4040-B7D0-690C5AA426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95D3B1-7CEC-43CC-9B0F-61538699426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221086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0DF0ACD-94DE-4FE9-B160-5CDD8BB726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1CD56CAA-EBFC-4E4E-971A-2060B33B650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4E9EC620-9BF2-414C-A3D3-2C6756478E8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BA0AAF94-BB04-45C2-B120-FF82C5024B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16952A-75AA-4F46-88F7-E16F2472F49D}" type="datetimeFigureOut">
              <a:rPr lang="fr-FR" smtClean="0"/>
              <a:t>15/01/2025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AF556645-41D9-4D17-ABA1-8ACE05B374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3FD685FD-EDD9-4BAF-B2E4-6DF7046EF7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95D3B1-7CEC-43CC-9B0F-61538699426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694951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7F572E1-39B5-4DA1-BA42-56F146C97E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952AEBB2-E5DF-4070-840E-7AA94E48476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E50FE451-A660-4F0C-B841-89261A9A1C3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A9E62F10-B990-46BD-8928-D433181DC9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16952A-75AA-4F46-88F7-E16F2472F49D}" type="datetimeFigureOut">
              <a:rPr lang="fr-FR" smtClean="0"/>
              <a:t>15/01/2025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AD4F2364-5409-45A2-892F-B6C109580A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46A357D9-721A-481E-AF6B-93263646CE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95D3B1-7CEC-43CC-9B0F-61538699426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502347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AB792D9A-0592-401D-A542-1D0CFC8975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8533CD43-CBA3-471F-B09D-2154CC0BFA3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DB9948B3-44D3-4D0E-9CC2-1B51279643C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C16952A-75AA-4F46-88F7-E16F2472F49D}" type="datetimeFigureOut">
              <a:rPr lang="fr-FR" smtClean="0"/>
              <a:t>15/01/2025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19B16F5C-F1CC-43FB-8DDE-E705ADC71DC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24F778CC-58B0-4E6D-97B8-80CD3B3F124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95D3B1-7CEC-43CC-9B0F-61538699426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819218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ZoneTexte 12">
            <a:extLst>
              <a:ext uri="{FF2B5EF4-FFF2-40B4-BE49-F238E27FC236}">
                <a16:creationId xmlns:a16="http://schemas.microsoft.com/office/drawing/2014/main" id="{03AF29C7-216E-4F96-8B93-5DF18C1FF2EC}"/>
              </a:ext>
            </a:extLst>
          </p:cNvPr>
          <p:cNvSpPr txBox="1"/>
          <p:nvPr/>
        </p:nvSpPr>
        <p:spPr>
          <a:xfrm>
            <a:off x="0" y="4600681"/>
            <a:ext cx="1208890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fr-FR" dirty="0"/>
          </a:p>
          <a:p>
            <a:endParaRPr lang="fr-FR" dirty="0"/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20DA3B6D-B7C8-454B-A7A9-8ED025BB8097}"/>
              </a:ext>
            </a:extLst>
          </p:cNvPr>
          <p:cNvSpPr txBox="1"/>
          <p:nvPr/>
        </p:nvSpPr>
        <p:spPr>
          <a:xfrm>
            <a:off x="0" y="0"/>
            <a:ext cx="12192000" cy="1231106"/>
          </a:xfrm>
          <a:prstGeom prst="rect">
            <a:avLst/>
          </a:prstGeom>
          <a:solidFill>
            <a:schemeClr val="bg2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3200" i="1" dirty="0">
                <a:solidFill>
                  <a:schemeClr val="bg1"/>
                </a:solidFill>
              </a:rPr>
              <a:t>NICOLAS DAUBANES</a:t>
            </a:r>
          </a:p>
          <a:p>
            <a:pPr algn="ctr"/>
            <a:r>
              <a:rPr lang="fr-FR" sz="2400" i="1" dirty="0">
                <a:solidFill>
                  <a:schemeClr val="bg1"/>
                </a:solidFill>
              </a:rPr>
              <a:t>1870-1945. Dessiner la guerre </a:t>
            </a:r>
            <a:r>
              <a:rPr lang="fr-FR" sz="2400" dirty="0">
                <a:solidFill>
                  <a:schemeClr val="bg1"/>
                </a:solidFill>
              </a:rPr>
              <a:t>[titre de travail]</a:t>
            </a:r>
          </a:p>
          <a:p>
            <a:endParaRPr lang="fr-FR" dirty="0"/>
          </a:p>
        </p:txBody>
      </p:sp>
      <p:pic>
        <p:nvPicPr>
          <p:cNvPr id="15" name="Image 14">
            <a:extLst>
              <a:ext uri="{FF2B5EF4-FFF2-40B4-BE49-F238E27FC236}">
                <a16:creationId xmlns:a16="http://schemas.microsoft.com/office/drawing/2014/main" id="{F63C8F89-C1C6-4BF3-81CE-CF6AB0F38A3C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1165" y="249730"/>
            <a:ext cx="1526572" cy="546980"/>
          </a:xfrm>
          <a:prstGeom prst="rect">
            <a:avLst/>
          </a:prstGeom>
        </p:spPr>
      </p:pic>
      <p:sp>
        <p:nvSpPr>
          <p:cNvPr id="4" name="ZoneTexte 3">
            <a:extLst>
              <a:ext uri="{FF2B5EF4-FFF2-40B4-BE49-F238E27FC236}">
                <a16:creationId xmlns:a16="http://schemas.microsoft.com/office/drawing/2014/main" id="{7B335296-3844-4A45-A95E-A83462EED61A}"/>
              </a:ext>
            </a:extLst>
          </p:cNvPr>
          <p:cNvSpPr txBox="1"/>
          <p:nvPr/>
        </p:nvSpPr>
        <p:spPr>
          <a:xfrm>
            <a:off x="326967" y="1388503"/>
            <a:ext cx="1127283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dirty="0"/>
              <a:t>Nicolas </a:t>
            </a:r>
            <a:r>
              <a:rPr lang="fr-FR" dirty="0" err="1"/>
              <a:t>Daubanes</a:t>
            </a:r>
            <a:r>
              <a:rPr lang="fr-FR" dirty="0"/>
              <a:t> au musée de l’Armée </a:t>
            </a:r>
          </a:p>
          <a:p>
            <a:pPr algn="ctr"/>
            <a:r>
              <a:rPr lang="fr-FR" dirty="0"/>
              <a:t>19 novembre 2025 – 11 mai 2026</a:t>
            </a:r>
          </a:p>
          <a:p>
            <a:endParaRPr lang="fr-FR" dirty="0"/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C771B0CD-F2D1-4DC4-801A-CE68986BBC8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52970" y="2257319"/>
            <a:ext cx="6620830" cy="43407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003525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ZoneTexte 12">
            <a:extLst>
              <a:ext uri="{FF2B5EF4-FFF2-40B4-BE49-F238E27FC236}">
                <a16:creationId xmlns:a16="http://schemas.microsoft.com/office/drawing/2014/main" id="{03AF29C7-216E-4F96-8B93-5DF18C1FF2EC}"/>
              </a:ext>
            </a:extLst>
          </p:cNvPr>
          <p:cNvSpPr txBox="1"/>
          <p:nvPr/>
        </p:nvSpPr>
        <p:spPr>
          <a:xfrm>
            <a:off x="0" y="4600681"/>
            <a:ext cx="1208890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fr-FR" dirty="0"/>
          </a:p>
          <a:p>
            <a:endParaRPr lang="fr-FR" dirty="0"/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20DA3B6D-B7C8-454B-A7A9-8ED025BB8097}"/>
              </a:ext>
            </a:extLst>
          </p:cNvPr>
          <p:cNvSpPr txBox="1"/>
          <p:nvPr/>
        </p:nvSpPr>
        <p:spPr>
          <a:xfrm>
            <a:off x="0" y="0"/>
            <a:ext cx="12192000" cy="1077218"/>
          </a:xfrm>
          <a:prstGeom prst="rect">
            <a:avLst/>
          </a:prstGeom>
          <a:solidFill>
            <a:schemeClr val="bg2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3200" i="1" dirty="0">
                <a:solidFill>
                  <a:schemeClr val="bg1"/>
                </a:solidFill>
              </a:rPr>
              <a:t>NICOLAS DAUBANES</a:t>
            </a:r>
          </a:p>
          <a:p>
            <a:pPr algn="ctr"/>
            <a:endParaRPr lang="fr-FR" sz="3200" i="1" dirty="0">
              <a:solidFill>
                <a:schemeClr val="bg1"/>
              </a:solidFill>
            </a:endParaRPr>
          </a:p>
        </p:txBody>
      </p:sp>
      <p:pic>
        <p:nvPicPr>
          <p:cNvPr id="15" name="Image 14">
            <a:extLst>
              <a:ext uri="{FF2B5EF4-FFF2-40B4-BE49-F238E27FC236}">
                <a16:creationId xmlns:a16="http://schemas.microsoft.com/office/drawing/2014/main" id="{F63C8F89-C1C6-4BF3-81CE-CF6AB0F38A3C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1165" y="249730"/>
            <a:ext cx="1526572" cy="546980"/>
          </a:xfrm>
          <a:prstGeom prst="rect">
            <a:avLst/>
          </a:prstGeom>
        </p:spPr>
      </p:pic>
      <p:sp>
        <p:nvSpPr>
          <p:cNvPr id="6" name="ZoneTexte 5">
            <a:extLst>
              <a:ext uri="{FF2B5EF4-FFF2-40B4-BE49-F238E27FC236}">
                <a16:creationId xmlns:a16="http://schemas.microsoft.com/office/drawing/2014/main" id="{F2F9F684-4EA9-4D23-BCA5-C6C522F0C1AD}"/>
              </a:ext>
            </a:extLst>
          </p:cNvPr>
          <p:cNvSpPr txBox="1"/>
          <p:nvPr/>
        </p:nvSpPr>
        <p:spPr>
          <a:xfrm>
            <a:off x="408034" y="6132110"/>
            <a:ext cx="1127283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dirty="0"/>
              <a:t>James Robertson</a:t>
            </a:r>
            <a:r>
              <a:rPr lang="fr-FR" i="1" dirty="0"/>
              <a:t>, Sébastopol : intérieur d'une batterie russe du Grand Redan, </a:t>
            </a:r>
            <a:r>
              <a:rPr lang="fr-FR" dirty="0"/>
              <a:t>1855, photographie positive sur papier salé</a:t>
            </a:r>
          </a:p>
          <a:p>
            <a:endParaRPr lang="fr-FR" dirty="0"/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6617B5EA-35E7-4C1D-8B03-00A846FEDCF1}"/>
              </a:ext>
            </a:extLst>
          </p:cNvPr>
          <p:cNvSpPr txBox="1"/>
          <p:nvPr/>
        </p:nvSpPr>
        <p:spPr>
          <a:xfrm>
            <a:off x="-5103" y="1138954"/>
            <a:ext cx="659092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Œuvres issues des collections du musée de l’Armée</a:t>
            </a:r>
          </a:p>
          <a:p>
            <a:endParaRPr lang="fr-FR" dirty="0"/>
          </a:p>
        </p:txBody>
      </p:sp>
      <p:pic>
        <p:nvPicPr>
          <p:cNvPr id="3074" name="Picture 2" descr="https://www.photo.rmn.fr/CorexDoc/RMN/Media/TR1/HYHBJ0/06-513592.jpg">
            <a:extLst>
              <a:ext uri="{FF2B5EF4-FFF2-40B4-BE49-F238E27FC236}">
                <a16:creationId xmlns:a16="http://schemas.microsoft.com/office/drawing/2014/main" id="{2C7CC5C8-7505-457D-9701-2BDA2C98001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57136" y="1572511"/>
            <a:ext cx="5174631" cy="44100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5222281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ZoneTexte 12">
            <a:extLst>
              <a:ext uri="{FF2B5EF4-FFF2-40B4-BE49-F238E27FC236}">
                <a16:creationId xmlns:a16="http://schemas.microsoft.com/office/drawing/2014/main" id="{03AF29C7-216E-4F96-8B93-5DF18C1FF2EC}"/>
              </a:ext>
            </a:extLst>
          </p:cNvPr>
          <p:cNvSpPr txBox="1"/>
          <p:nvPr/>
        </p:nvSpPr>
        <p:spPr>
          <a:xfrm>
            <a:off x="0" y="4600681"/>
            <a:ext cx="1208890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fr-FR" dirty="0"/>
          </a:p>
          <a:p>
            <a:endParaRPr lang="fr-FR" dirty="0"/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20DA3B6D-B7C8-454B-A7A9-8ED025BB8097}"/>
              </a:ext>
            </a:extLst>
          </p:cNvPr>
          <p:cNvSpPr txBox="1"/>
          <p:nvPr/>
        </p:nvSpPr>
        <p:spPr>
          <a:xfrm>
            <a:off x="0" y="0"/>
            <a:ext cx="12192000" cy="1077218"/>
          </a:xfrm>
          <a:prstGeom prst="rect">
            <a:avLst/>
          </a:prstGeom>
          <a:solidFill>
            <a:schemeClr val="bg2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3200" i="1" dirty="0">
                <a:solidFill>
                  <a:schemeClr val="bg1"/>
                </a:solidFill>
              </a:rPr>
              <a:t>NICOLAS DAUBANES</a:t>
            </a:r>
          </a:p>
          <a:p>
            <a:pPr algn="ctr"/>
            <a:endParaRPr lang="fr-FR" sz="3200" i="1" dirty="0">
              <a:solidFill>
                <a:schemeClr val="bg1"/>
              </a:solidFill>
            </a:endParaRPr>
          </a:p>
        </p:txBody>
      </p:sp>
      <p:pic>
        <p:nvPicPr>
          <p:cNvPr id="15" name="Image 14">
            <a:extLst>
              <a:ext uri="{FF2B5EF4-FFF2-40B4-BE49-F238E27FC236}">
                <a16:creationId xmlns:a16="http://schemas.microsoft.com/office/drawing/2014/main" id="{F63C8F89-C1C6-4BF3-81CE-CF6AB0F38A3C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1165" y="249730"/>
            <a:ext cx="1526572" cy="546980"/>
          </a:xfrm>
          <a:prstGeom prst="rect">
            <a:avLst/>
          </a:prstGeom>
        </p:spPr>
      </p:pic>
      <p:sp>
        <p:nvSpPr>
          <p:cNvPr id="6" name="ZoneTexte 5">
            <a:extLst>
              <a:ext uri="{FF2B5EF4-FFF2-40B4-BE49-F238E27FC236}">
                <a16:creationId xmlns:a16="http://schemas.microsoft.com/office/drawing/2014/main" id="{F2F9F684-4EA9-4D23-BCA5-C6C522F0C1AD}"/>
              </a:ext>
            </a:extLst>
          </p:cNvPr>
          <p:cNvSpPr txBox="1"/>
          <p:nvPr/>
        </p:nvSpPr>
        <p:spPr>
          <a:xfrm>
            <a:off x="408034" y="6132110"/>
            <a:ext cx="112728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dirty="0"/>
              <a:t>Manteau à pèlerine mobile modèle 1913 en drap gris fer bleuté de lieutenant du 72e régiment d'infanterie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6617B5EA-35E7-4C1D-8B03-00A846FEDCF1}"/>
              </a:ext>
            </a:extLst>
          </p:cNvPr>
          <p:cNvSpPr txBox="1"/>
          <p:nvPr/>
        </p:nvSpPr>
        <p:spPr>
          <a:xfrm>
            <a:off x="-5103" y="1138954"/>
            <a:ext cx="659092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Œuvres issues des collections du musée de l’Armée</a:t>
            </a:r>
          </a:p>
          <a:p>
            <a:endParaRPr lang="fr-FR" dirty="0"/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CF06DD52-BCA8-487C-8300-1F93C18D318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09808" y="1847021"/>
            <a:ext cx="5372383" cy="39052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499275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ZoneTexte 12">
            <a:extLst>
              <a:ext uri="{FF2B5EF4-FFF2-40B4-BE49-F238E27FC236}">
                <a16:creationId xmlns:a16="http://schemas.microsoft.com/office/drawing/2014/main" id="{03AF29C7-216E-4F96-8B93-5DF18C1FF2EC}"/>
              </a:ext>
            </a:extLst>
          </p:cNvPr>
          <p:cNvSpPr txBox="1"/>
          <p:nvPr/>
        </p:nvSpPr>
        <p:spPr>
          <a:xfrm>
            <a:off x="0" y="4600681"/>
            <a:ext cx="1208890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fr-FR" dirty="0"/>
          </a:p>
          <a:p>
            <a:endParaRPr lang="fr-FR" dirty="0"/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20DA3B6D-B7C8-454B-A7A9-8ED025BB8097}"/>
              </a:ext>
            </a:extLst>
          </p:cNvPr>
          <p:cNvSpPr txBox="1"/>
          <p:nvPr/>
        </p:nvSpPr>
        <p:spPr>
          <a:xfrm>
            <a:off x="0" y="0"/>
            <a:ext cx="12192000" cy="1077218"/>
          </a:xfrm>
          <a:prstGeom prst="rect">
            <a:avLst/>
          </a:prstGeom>
          <a:solidFill>
            <a:schemeClr val="bg2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3200" i="1" dirty="0">
                <a:solidFill>
                  <a:schemeClr val="bg1"/>
                </a:solidFill>
              </a:rPr>
              <a:t>NICOLAS DAUBANES</a:t>
            </a:r>
          </a:p>
          <a:p>
            <a:pPr algn="ctr"/>
            <a:endParaRPr lang="fr-FR" sz="3200" i="1" dirty="0">
              <a:solidFill>
                <a:schemeClr val="bg1"/>
              </a:solidFill>
            </a:endParaRPr>
          </a:p>
        </p:txBody>
      </p:sp>
      <p:pic>
        <p:nvPicPr>
          <p:cNvPr id="15" name="Image 14">
            <a:extLst>
              <a:ext uri="{FF2B5EF4-FFF2-40B4-BE49-F238E27FC236}">
                <a16:creationId xmlns:a16="http://schemas.microsoft.com/office/drawing/2014/main" id="{F63C8F89-C1C6-4BF3-81CE-CF6AB0F38A3C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1165" y="249730"/>
            <a:ext cx="1526572" cy="546980"/>
          </a:xfrm>
          <a:prstGeom prst="rect">
            <a:avLst/>
          </a:prstGeom>
        </p:spPr>
      </p:pic>
      <p:sp>
        <p:nvSpPr>
          <p:cNvPr id="6" name="ZoneTexte 5">
            <a:extLst>
              <a:ext uri="{FF2B5EF4-FFF2-40B4-BE49-F238E27FC236}">
                <a16:creationId xmlns:a16="http://schemas.microsoft.com/office/drawing/2014/main" id="{F2F9F684-4EA9-4D23-BCA5-C6C522F0C1AD}"/>
              </a:ext>
            </a:extLst>
          </p:cNvPr>
          <p:cNvSpPr txBox="1"/>
          <p:nvPr/>
        </p:nvSpPr>
        <p:spPr>
          <a:xfrm>
            <a:off x="82523" y="1097555"/>
            <a:ext cx="303186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dirty="0"/>
              <a:t>Graphisme de l’exposition</a:t>
            </a:r>
          </a:p>
          <a:p>
            <a:endParaRPr lang="fr-FR" dirty="0"/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7D5EE5C7-E9B2-41B4-80C1-EC85EEBFA9EA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r="54016"/>
          <a:stretch/>
        </p:blipFill>
        <p:spPr>
          <a:xfrm>
            <a:off x="689105" y="1610988"/>
            <a:ext cx="3454917" cy="5023996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7DBC0390-D62F-4F36-8028-64B53753BDC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50603" y="1610988"/>
            <a:ext cx="7257483" cy="50239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313735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ZoneTexte 12">
            <a:extLst>
              <a:ext uri="{FF2B5EF4-FFF2-40B4-BE49-F238E27FC236}">
                <a16:creationId xmlns:a16="http://schemas.microsoft.com/office/drawing/2014/main" id="{03AF29C7-216E-4F96-8B93-5DF18C1FF2EC}"/>
              </a:ext>
            </a:extLst>
          </p:cNvPr>
          <p:cNvSpPr txBox="1"/>
          <p:nvPr/>
        </p:nvSpPr>
        <p:spPr>
          <a:xfrm>
            <a:off x="0" y="4600681"/>
            <a:ext cx="1208890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fr-FR" dirty="0"/>
          </a:p>
          <a:p>
            <a:endParaRPr lang="fr-FR" dirty="0"/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20DA3B6D-B7C8-454B-A7A9-8ED025BB8097}"/>
              </a:ext>
            </a:extLst>
          </p:cNvPr>
          <p:cNvSpPr txBox="1"/>
          <p:nvPr/>
        </p:nvSpPr>
        <p:spPr>
          <a:xfrm>
            <a:off x="0" y="0"/>
            <a:ext cx="12192000" cy="1138773"/>
          </a:xfrm>
          <a:prstGeom prst="rect">
            <a:avLst/>
          </a:prstGeom>
          <a:solidFill>
            <a:schemeClr val="bg2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3200" i="1" dirty="0">
                <a:solidFill>
                  <a:schemeClr val="bg1"/>
                </a:solidFill>
              </a:rPr>
              <a:t>NICOLAS DAUBANES</a:t>
            </a:r>
          </a:p>
          <a:p>
            <a:pPr algn="ctr"/>
            <a:endParaRPr lang="fr-FR" dirty="0"/>
          </a:p>
          <a:p>
            <a:endParaRPr lang="fr-FR" dirty="0"/>
          </a:p>
        </p:txBody>
      </p:sp>
      <p:pic>
        <p:nvPicPr>
          <p:cNvPr id="15" name="Image 14">
            <a:extLst>
              <a:ext uri="{FF2B5EF4-FFF2-40B4-BE49-F238E27FC236}">
                <a16:creationId xmlns:a16="http://schemas.microsoft.com/office/drawing/2014/main" id="{F63C8F89-C1C6-4BF3-81CE-CF6AB0F38A3C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1165" y="249730"/>
            <a:ext cx="1526572" cy="546980"/>
          </a:xfrm>
          <a:prstGeom prst="rect">
            <a:avLst/>
          </a:prstGeom>
        </p:spPr>
      </p:pic>
      <p:sp>
        <p:nvSpPr>
          <p:cNvPr id="3" name="Titre 2">
            <a:extLst>
              <a:ext uri="{FF2B5EF4-FFF2-40B4-BE49-F238E27FC236}">
                <a16:creationId xmlns:a16="http://schemas.microsoft.com/office/drawing/2014/main" id="{66E0B7FD-B16F-41F3-AC94-CC06B7B0A1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23826"/>
            <a:ext cx="3932237" cy="1600200"/>
          </a:xfrm>
        </p:spPr>
        <p:txBody>
          <a:bodyPr/>
          <a:lstStyle/>
          <a:p>
            <a:r>
              <a:rPr lang="fr-FR" dirty="0"/>
              <a:t>Présentation</a:t>
            </a:r>
          </a:p>
        </p:txBody>
      </p:sp>
      <p:pic>
        <p:nvPicPr>
          <p:cNvPr id="8" name="Espace réservé du contenu 7">
            <a:extLst>
              <a:ext uri="{FF2B5EF4-FFF2-40B4-BE49-F238E27FC236}">
                <a16:creationId xmlns:a16="http://schemas.microsoft.com/office/drawing/2014/main" id="{64F7D55A-8CFA-4BB0-A0A7-F29BF56FFEB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17971" y="1257300"/>
            <a:ext cx="5334241" cy="4873625"/>
          </a:xfrm>
        </p:spPr>
      </p:pic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E63C4EC4-6141-4131-A7AD-7E77C446DC9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1860551"/>
            <a:ext cx="4856162" cy="4873624"/>
          </a:xfrm>
        </p:spPr>
        <p:txBody>
          <a:bodyPr>
            <a:normAutofit lnSpcReduction="10000"/>
          </a:bodyPr>
          <a:lstStyle/>
          <a:p>
            <a:r>
              <a:rPr lang="fr-FR" dirty="0"/>
              <a:t>Déambulation dans le parcours permanent pour découvrir les œuvres de l’artiste dans les espaces du musée consacrés à la Troisième République (de la fin du Second Empire à la fin d la Seconde Guerre mondiale). </a:t>
            </a:r>
          </a:p>
          <a:p>
            <a:r>
              <a:rPr lang="fr-FR" dirty="0"/>
              <a:t>Le projet d’exposition s’envisage comme une confrontation historique et matérielle au parcours permanent. </a:t>
            </a:r>
          </a:p>
          <a:p>
            <a:r>
              <a:rPr lang="fr-FR" dirty="0"/>
              <a:t>Questionner notre rapport aux objets, à la transmission et à la mémoire des conflits.</a:t>
            </a:r>
          </a:p>
          <a:p>
            <a:r>
              <a:rPr lang="fr-FR" dirty="0"/>
              <a:t>Les œuvres de Nicolas </a:t>
            </a:r>
            <a:r>
              <a:rPr lang="fr-FR" dirty="0" err="1"/>
              <a:t>Daubanes</a:t>
            </a:r>
            <a:r>
              <a:rPr lang="fr-FR" dirty="0"/>
              <a:t> s’inscriront dans les thématiques suivantes : </a:t>
            </a:r>
          </a:p>
          <a:p>
            <a:r>
              <a:rPr lang="fr-FR" dirty="0"/>
              <a:t>- Les monuments liés à l’insurrection de la Commune ;</a:t>
            </a:r>
          </a:p>
          <a:p>
            <a:r>
              <a:rPr lang="fr-FR" dirty="0"/>
              <a:t>- L’enfermement ;</a:t>
            </a:r>
          </a:p>
          <a:p>
            <a:r>
              <a:rPr lang="fr-FR" dirty="0"/>
              <a:t>- La résistance et la répression ; </a:t>
            </a:r>
          </a:p>
          <a:p>
            <a:r>
              <a:rPr lang="fr-FR" dirty="0"/>
              <a:t>- Le paysage de guerre.</a:t>
            </a:r>
          </a:p>
          <a:p>
            <a:r>
              <a:rPr lang="fr-FR" dirty="0"/>
              <a:t>Les œuvres peuvent être présentées seules ou groupées thématiquement (ensembles de 2, 3 ou 5 œuvres par exemple).</a:t>
            </a:r>
          </a:p>
          <a:p>
            <a:pPr marL="285750" indent="-285750">
              <a:buFontTx/>
              <a:buChar char="-"/>
            </a:pPr>
            <a:endParaRPr lang="fr-FR" dirty="0"/>
          </a:p>
          <a:p>
            <a:pPr marL="285750" indent="-285750">
              <a:buFontTx/>
              <a:buChar char="-"/>
            </a:pPr>
            <a:endParaRPr lang="fr-FR" dirty="0"/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99122409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ZoneTexte 12">
            <a:extLst>
              <a:ext uri="{FF2B5EF4-FFF2-40B4-BE49-F238E27FC236}">
                <a16:creationId xmlns:a16="http://schemas.microsoft.com/office/drawing/2014/main" id="{03AF29C7-216E-4F96-8B93-5DF18C1FF2EC}"/>
              </a:ext>
            </a:extLst>
          </p:cNvPr>
          <p:cNvSpPr txBox="1"/>
          <p:nvPr/>
        </p:nvSpPr>
        <p:spPr>
          <a:xfrm>
            <a:off x="0" y="4600681"/>
            <a:ext cx="1208890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fr-FR" dirty="0"/>
          </a:p>
          <a:p>
            <a:endParaRPr lang="fr-FR" dirty="0"/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20DA3B6D-B7C8-454B-A7A9-8ED025BB8097}"/>
              </a:ext>
            </a:extLst>
          </p:cNvPr>
          <p:cNvSpPr txBox="1"/>
          <p:nvPr/>
        </p:nvSpPr>
        <p:spPr>
          <a:xfrm>
            <a:off x="0" y="0"/>
            <a:ext cx="12192000" cy="1138773"/>
          </a:xfrm>
          <a:prstGeom prst="rect">
            <a:avLst/>
          </a:prstGeom>
          <a:solidFill>
            <a:schemeClr val="bg2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3200" i="1" dirty="0">
                <a:solidFill>
                  <a:schemeClr val="bg1"/>
                </a:solidFill>
              </a:rPr>
              <a:t>NICOLAS DAUBANES</a:t>
            </a:r>
          </a:p>
          <a:p>
            <a:pPr algn="ctr"/>
            <a:endParaRPr lang="fr-FR" dirty="0"/>
          </a:p>
          <a:p>
            <a:endParaRPr lang="fr-FR" dirty="0"/>
          </a:p>
        </p:txBody>
      </p:sp>
      <p:pic>
        <p:nvPicPr>
          <p:cNvPr id="15" name="Image 14">
            <a:extLst>
              <a:ext uri="{FF2B5EF4-FFF2-40B4-BE49-F238E27FC236}">
                <a16:creationId xmlns:a16="http://schemas.microsoft.com/office/drawing/2014/main" id="{F63C8F89-C1C6-4BF3-81CE-CF6AB0F38A3C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1165" y="249730"/>
            <a:ext cx="1526572" cy="546980"/>
          </a:xfrm>
          <a:prstGeom prst="rect">
            <a:avLst/>
          </a:prstGeom>
        </p:spPr>
      </p:pic>
      <p:sp>
        <p:nvSpPr>
          <p:cNvPr id="5" name="ZoneTexte 4">
            <a:extLst>
              <a:ext uri="{FF2B5EF4-FFF2-40B4-BE49-F238E27FC236}">
                <a16:creationId xmlns:a16="http://schemas.microsoft.com/office/drawing/2014/main" id="{F3ABFC30-74F8-4AB4-BD93-5D07F593AC58}"/>
              </a:ext>
            </a:extLst>
          </p:cNvPr>
          <p:cNvSpPr txBox="1"/>
          <p:nvPr/>
        </p:nvSpPr>
        <p:spPr>
          <a:xfrm>
            <a:off x="580686" y="5814277"/>
            <a:ext cx="1092753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i="1" dirty="0"/>
              <a:t>Bunker, les calanques de l’Escalette, </a:t>
            </a:r>
            <a:r>
              <a:rPr lang="fr-FR" dirty="0"/>
              <a:t>2023, incrustation d’acier incandescent sur verre oxydé et non oxydé, poudre d’acier aimantée, dimensions à repréciser</a:t>
            </a:r>
          </a:p>
          <a:p>
            <a:endParaRPr lang="fr-FR" dirty="0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8D581BB0-F261-4D8D-B3E8-7EF8529E212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14979" y="1303751"/>
            <a:ext cx="5641379" cy="42504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522556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ZoneTexte 12">
            <a:extLst>
              <a:ext uri="{FF2B5EF4-FFF2-40B4-BE49-F238E27FC236}">
                <a16:creationId xmlns:a16="http://schemas.microsoft.com/office/drawing/2014/main" id="{03AF29C7-216E-4F96-8B93-5DF18C1FF2EC}"/>
              </a:ext>
            </a:extLst>
          </p:cNvPr>
          <p:cNvSpPr txBox="1"/>
          <p:nvPr/>
        </p:nvSpPr>
        <p:spPr>
          <a:xfrm>
            <a:off x="0" y="4600681"/>
            <a:ext cx="1208890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fr-FR" dirty="0"/>
          </a:p>
          <a:p>
            <a:endParaRPr lang="fr-FR" dirty="0"/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20DA3B6D-B7C8-454B-A7A9-8ED025BB8097}"/>
              </a:ext>
            </a:extLst>
          </p:cNvPr>
          <p:cNvSpPr txBox="1"/>
          <p:nvPr/>
        </p:nvSpPr>
        <p:spPr>
          <a:xfrm>
            <a:off x="0" y="0"/>
            <a:ext cx="12192000" cy="1138773"/>
          </a:xfrm>
          <a:prstGeom prst="rect">
            <a:avLst/>
          </a:prstGeom>
          <a:solidFill>
            <a:schemeClr val="bg2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3200" i="1" dirty="0">
                <a:solidFill>
                  <a:schemeClr val="bg1"/>
                </a:solidFill>
              </a:rPr>
              <a:t>NICOLAS DAUBANES</a:t>
            </a:r>
          </a:p>
          <a:p>
            <a:pPr algn="ctr"/>
            <a:endParaRPr lang="fr-FR" dirty="0"/>
          </a:p>
          <a:p>
            <a:endParaRPr lang="fr-FR" dirty="0"/>
          </a:p>
        </p:txBody>
      </p:sp>
      <p:pic>
        <p:nvPicPr>
          <p:cNvPr id="15" name="Image 14">
            <a:extLst>
              <a:ext uri="{FF2B5EF4-FFF2-40B4-BE49-F238E27FC236}">
                <a16:creationId xmlns:a16="http://schemas.microsoft.com/office/drawing/2014/main" id="{F63C8F89-C1C6-4BF3-81CE-CF6AB0F38A3C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1165" y="249730"/>
            <a:ext cx="1526572" cy="546980"/>
          </a:xfrm>
          <a:prstGeom prst="rect">
            <a:avLst/>
          </a:prstGeom>
        </p:spPr>
      </p:pic>
      <p:sp>
        <p:nvSpPr>
          <p:cNvPr id="5" name="ZoneTexte 4">
            <a:extLst>
              <a:ext uri="{FF2B5EF4-FFF2-40B4-BE49-F238E27FC236}">
                <a16:creationId xmlns:a16="http://schemas.microsoft.com/office/drawing/2014/main" id="{91841CD2-EF23-42F6-9584-A8390A135CBB}"/>
              </a:ext>
            </a:extLst>
          </p:cNvPr>
          <p:cNvSpPr txBox="1"/>
          <p:nvPr/>
        </p:nvSpPr>
        <p:spPr>
          <a:xfrm>
            <a:off x="408034" y="6132110"/>
            <a:ext cx="1127283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i="1" dirty="0"/>
              <a:t>Question préparatoire, question préalable, question définitive, </a:t>
            </a:r>
            <a:r>
              <a:rPr lang="fr-FR" dirty="0"/>
              <a:t>2019, incrustation d’acier incandescent sur porcelaine, dimensions à repréciser</a:t>
            </a:r>
          </a:p>
          <a:p>
            <a:endParaRPr lang="fr-FR" dirty="0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1EAB616C-209E-4ABB-90F0-8B7BCFD40C9E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6570" y="1202147"/>
            <a:ext cx="11135763" cy="48394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076955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ZoneTexte 12">
            <a:extLst>
              <a:ext uri="{FF2B5EF4-FFF2-40B4-BE49-F238E27FC236}">
                <a16:creationId xmlns:a16="http://schemas.microsoft.com/office/drawing/2014/main" id="{03AF29C7-216E-4F96-8B93-5DF18C1FF2EC}"/>
              </a:ext>
            </a:extLst>
          </p:cNvPr>
          <p:cNvSpPr txBox="1"/>
          <p:nvPr/>
        </p:nvSpPr>
        <p:spPr>
          <a:xfrm>
            <a:off x="0" y="4600681"/>
            <a:ext cx="1208890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fr-FR" dirty="0"/>
          </a:p>
          <a:p>
            <a:endParaRPr lang="fr-FR" dirty="0"/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20DA3B6D-B7C8-454B-A7A9-8ED025BB8097}"/>
              </a:ext>
            </a:extLst>
          </p:cNvPr>
          <p:cNvSpPr txBox="1"/>
          <p:nvPr/>
        </p:nvSpPr>
        <p:spPr>
          <a:xfrm>
            <a:off x="0" y="0"/>
            <a:ext cx="12192000" cy="1138773"/>
          </a:xfrm>
          <a:prstGeom prst="rect">
            <a:avLst/>
          </a:prstGeom>
          <a:solidFill>
            <a:schemeClr val="bg2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3200" i="1" dirty="0">
                <a:solidFill>
                  <a:schemeClr val="bg1"/>
                </a:solidFill>
              </a:rPr>
              <a:t>NICOLAS DAUBANES</a:t>
            </a:r>
          </a:p>
          <a:p>
            <a:pPr algn="ctr"/>
            <a:endParaRPr lang="fr-FR" dirty="0"/>
          </a:p>
          <a:p>
            <a:endParaRPr lang="fr-FR" dirty="0"/>
          </a:p>
        </p:txBody>
      </p:sp>
      <p:pic>
        <p:nvPicPr>
          <p:cNvPr id="15" name="Image 14">
            <a:extLst>
              <a:ext uri="{FF2B5EF4-FFF2-40B4-BE49-F238E27FC236}">
                <a16:creationId xmlns:a16="http://schemas.microsoft.com/office/drawing/2014/main" id="{F63C8F89-C1C6-4BF3-81CE-CF6AB0F38A3C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1165" y="249730"/>
            <a:ext cx="1526572" cy="546980"/>
          </a:xfrm>
          <a:prstGeom prst="rect">
            <a:avLst/>
          </a:prstGeom>
        </p:spPr>
      </p:pic>
      <p:sp>
        <p:nvSpPr>
          <p:cNvPr id="5" name="ZoneTexte 4">
            <a:extLst>
              <a:ext uri="{FF2B5EF4-FFF2-40B4-BE49-F238E27FC236}">
                <a16:creationId xmlns:a16="http://schemas.microsoft.com/office/drawing/2014/main" id="{6E039E6D-32DF-485B-9D9B-5778487D4A77}"/>
              </a:ext>
            </a:extLst>
          </p:cNvPr>
          <p:cNvSpPr txBox="1"/>
          <p:nvPr/>
        </p:nvSpPr>
        <p:spPr>
          <a:xfrm>
            <a:off x="408034" y="5862700"/>
            <a:ext cx="112728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i="1" dirty="0"/>
              <a:t>A la faveur de la nuit, </a:t>
            </a:r>
            <a:r>
              <a:rPr lang="fr-FR" dirty="0"/>
              <a:t>2019, incrustation d’acier incandescent sur verre, dimensions variables</a:t>
            </a:r>
          </a:p>
          <a:p>
            <a:endParaRPr lang="fr-FR" dirty="0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43291373-3991-42AF-B059-380AFC831484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5030" t="12642" r="15765" b="11353"/>
          <a:stretch/>
        </p:blipFill>
        <p:spPr>
          <a:xfrm>
            <a:off x="7071799" y="1795609"/>
            <a:ext cx="4864328" cy="3266781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4F619DC0-549D-4234-986F-342CF6067185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14904" t="15017" r="15689" b="20964"/>
          <a:stretch/>
        </p:blipFill>
        <p:spPr>
          <a:xfrm>
            <a:off x="191165" y="1388503"/>
            <a:ext cx="6689469" cy="38173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640603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ZoneTexte 12">
            <a:extLst>
              <a:ext uri="{FF2B5EF4-FFF2-40B4-BE49-F238E27FC236}">
                <a16:creationId xmlns:a16="http://schemas.microsoft.com/office/drawing/2014/main" id="{03AF29C7-216E-4F96-8B93-5DF18C1FF2EC}"/>
              </a:ext>
            </a:extLst>
          </p:cNvPr>
          <p:cNvSpPr txBox="1"/>
          <p:nvPr/>
        </p:nvSpPr>
        <p:spPr>
          <a:xfrm>
            <a:off x="0" y="4600681"/>
            <a:ext cx="1208890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fr-FR" dirty="0"/>
          </a:p>
          <a:p>
            <a:endParaRPr lang="fr-FR" dirty="0"/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20DA3B6D-B7C8-454B-A7A9-8ED025BB8097}"/>
              </a:ext>
            </a:extLst>
          </p:cNvPr>
          <p:cNvSpPr txBox="1"/>
          <p:nvPr/>
        </p:nvSpPr>
        <p:spPr>
          <a:xfrm>
            <a:off x="0" y="0"/>
            <a:ext cx="12192000" cy="861774"/>
          </a:xfrm>
          <a:prstGeom prst="rect">
            <a:avLst/>
          </a:prstGeom>
          <a:solidFill>
            <a:schemeClr val="bg2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3200" i="1" dirty="0">
                <a:solidFill>
                  <a:schemeClr val="bg1"/>
                </a:solidFill>
              </a:rPr>
              <a:t>NICOLAS DAUBANES</a:t>
            </a:r>
          </a:p>
          <a:p>
            <a:endParaRPr lang="fr-FR" dirty="0"/>
          </a:p>
        </p:txBody>
      </p:sp>
      <p:pic>
        <p:nvPicPr>
          <p:cNvPr id="15" name="Image 14">
            <a:extLst>
              <a:ext uri="{FF2B5EF4-FFF2-40B4-BE49-F238E27FC236}">
                <a16:creationId xmlns:a16="http://schemas.microsoft.com/office/drawing/2014/main" id="{F63C8F89-C1C6-4BF3-81CE-CF6AB0F38A3C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1165" y="249730"/>
            <a:ext cx="1526572" cy="546980"/>
          </a:xfrm>
          <a:prstGeom prst="rect">
            <a:avLst/>
          </a:prstGeom>
        </p:spPr>
      </p:pic>
      <p:sp>
        <p:nvSpPr>
          <p:cNvPr id="5" name="ZoneTexte 4">
            <a:extLst>
              <a:ext uri="{FF2B5EF4-FFF2-40B4-BE49-F238E27FC236}">
                <a16:creationId xmlns:a16="http://schemas.microsoft.com/office/drawing/2014/main" id="{A4766CC5-7F5F-4B4A-A2F2-C2E304C6ABD2}"/>
              </a:ext>
            </a:extLst>
          </p:cNvPr>
          <p:cNvSpPr txBox="1"/>
          <p:nvPr/>
        </p:nvSpPr>
        <p:spPr>
          <a:xfrm>
            <a:off x="408034" y="6132110"/>
            <a:ext cx="112728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i="1" dirty="0" err="1"/>
              <a:t>Nichts</a:t>
            </a:r>
            <a:r>
              <a:rPr lang="fr-FR" i="1" dirty="0"/>
              <a:t> </a:t>
            </a:r>
            <a:r>
              <a:rPr lang="fr-FR" i="1" dirty="0" err="1"/>
              <a:t>zu</a:t>
            </a:r>
            <a:r>
              <a:rPr lang="fr-FR" i="1" dirty="0"/>
              <a:t> </a:t>
            </a:r>
            <a:r>
              <a:rPr lang="fr-FR" i="1" dirty="0" err="1"/>
              <a:t>sagen</a:t>
            </a:r>
            <a:r>
              <a:rPr lang="fr-FR" i="1" dirty="0"/>
              <a:t>, </a:t>
            </a:r>
            <a:r>
              <a:rPr lang="fr-FR" dirty="0"/>
              <a:t>2025, poudre d’acier aimantée sur papier, 150 x 150 cm</a:t>
            </a:r>
          </a:p>
          <a:p>
            <a:endParaRPr lang="fr-FR" dirty="0"/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534AE63B-39C7-432B-B537-B9B542315087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208" t="1160" r="16867" b="1160"/>
          <a:stretch/>
        </p:blipFill>
        <p:spPr>
          <a:xfrm>
            <a:off x="3600016" y="1109567"/>
            <a:ext cx="4888872" cy="48296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127063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ZoneTexte 12">
            <a:extLst>
              <a:ext uri="{FF2B5EF4-FFF2-40B4-BE49-F238E27FC236}">
                <a16:creationId xmlns:a16="http://schemas.microsoft.com/office/drawing/2014/main" id="{03AF29C7-216E-4F96-8B93-5DF18C1FF2EC}"/>
              </a:ext>
            </a:extLst>
          </p:cNvPr>
          <p:cNvSpPr txBox="1"/>
          <p:nvPr/>
        </p:nvSpPr>
        <p:spPr>
          <a:xfrm>
            <a:off x="0" y="4600681"/>
            <a:ext cx="1208890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fr-FR" dirty="0"/>
          </a:p>
          <a:p>
            <a:endParaRPr lang="fr-FR" dirty="0"/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20DA3B6D-B7C8-454B-A7A9-8ED025BB8097}"/>
              </a:ext>
            </a:extLst>
          </p:cNvPr>
          <p:cNvSpPr txBox="1"/>
          <p:nvPr/>
        </p:nvSpPr>
        <p:spPr>
          <a:xfrm>
            <a:off x="0" y="0"/>
            <a:ext cx="12192000" cy="861774"/>
          </a:xfrm>
          <a:prstGeom prst="rect">
            <a:avLst/>
          </a:prstGeom>
          <a:solidFill>
            <a:schemeClr val="bg2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3200" i="1" dirty="0">
                <a:solidFill>
                  <a:schemeClr val="bg1"/>
                </a:solidFill>
              </a:rPr>
              <a:t>NICOLAS DAUBANES</a:t>
            </a:r>
          </a:p>
          <a:p>
            <a:endParaRPr lang="fr-FR" dirty="0"/>
          </a:p>
        </p:txBody>
      </p:sp>
      <p:pic>
        <p:nvPicPr>
          <p:cNvPr id="15" name="Image 14">
            <a:extLst>
              <a:ext uri="{FF2B5EF4-FFF2-40B4-BE49-F238E27FC236}">
                <a16:creationId xmlns:a16="http://schemas.microsoft.com/office/drawing/2014/main" id="{F63C8F89-C1C6-4BF3-81CE-CF6AB0F38A3C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1165" y="249730"/>
            <a:ext cx="1526572" cy="546980"/>
          </a:xfrm>
          <a:prstGeom prst="rect">
            <a:avLst/>
          </a:prstGeom>
        </p:spPr>
      </p:pic>
      <p:sp>
        <p:nvSpPr>
          <p:cNvPr id="5" name="ZoneTexte 4">
            <a:extLst>
              <a:ext uri="{FF2B5EF4-FFF2-40B4-BE49-F238E27FC236}">
                <a16:creationId xmlns:a16="http://schemas.microsoft.com/office/drawing/2014/main" id="{A4766CC5-7F5F-4B4A-A2F2-C2E304C6ABD2}"/>
              </a:ext>
            </a:extLst>
          </p:cNvPr>
          <p:cNvSpPr txBox="1"/>
          <p:nvPr/>
        </p:nvSpPr>
        <p:spPr>
          <a:xfrm>
            <a:off x="408034" y="6132110"/>
            <a:ext cx="112728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i="1" dirty="0" err="1"/>
              <a:t>Crazy</a:t>
            </a:r>
            <a:r>
              <a:rPr lang="fr-FR" i="1" dirty="0"/>
              <a:t> Diamond, </a:t>
            </a:r>
            <a:r>
              <a:rPr lang="fr-FR" dirty="0"/>
              <a:t>2017, Vidéo vectorisée image par image (12 </a:t>
            </a:r>
            <a:r>
              <a:rPr lang="fr-FR" dirty="0" err="1"/>
              <a:t>img</a:t>
            </a:r>
            <a:r>
              <a:rPr lang="fr-FR" dirty="0"/>
              <a:t>/sec), écrans de surveillance PVM</a:t>
            </a:r>
          </a:p>
          <a:p>
            <a:endParaRPr lang="fr-FR" dirty="0"/>
          </a:p>
        </p:txBody>
      </p:sp>
      <p:pic>
        <p:nvPicPr>
          <p:cNvPr id="7" name="Picture 4" descr="Crazy diamond">
            <a:extLst>
              <a:ext uri="{FF2B5EF4-FFF2-40B4-BE49-F238E27FC236}">
                <a16:creationId xmlns:a16="http://schemas.microsoft.com/office/drawing/2014/main" id="{D0919888-83FB-48BC-995A-6217B37FF96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52063" y="1186339"/>
            <a:ext cx="2984777" cy="44853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9639479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ZoneTexte 12">
            <a:extLst>
              <a:ext uri="{FF2B5EF4-FFF2-40B4-BE49-F238E27FC236}">
                <a16:creationId xmlns:a16="http://schemas.microsoft.com/office/drawing/2014/main" id="{03AF29C7-216E-4F96-8B93-5DF18C1FF2EC}"/>
              </a:ext>
            </a:extLst>
          </p:cNvPr>
          <p:cNvSpPr txBox="1"/>
          <p:nvPr/>
        </p:nvSpPr>
        <p:spPr>
          <a:xfrm>
            <a:off x="0" y="4600681"/>
            <a:ext cx="1208890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fr-FR" dirty="0"/>
          </a:p>
          <a:p>
            <a:endParaRPr lang="fr-FR" dirty="0"/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20DA3B6D-B7C8-454B-A7A9-8ED025BB8097}"/>
              </a:ext>
            </a:extLst>
          </p:cNvPr>
          <p:cNvSpPr txBox="1"/>
          <p:nvPr/>
        </p:nvSpPr>
        <p:spPr>
          <a:xfrm>
            <a:off x="0" y="0"/>
            <a:ext cx="12192000" cy="1077218"/>
          </a:xfrm>
          <a:prstGeom prst="rect">
            <a:avLst/>
          </a:prstGeom>
          <a:solidFill>
            <a:schemeClr val="bg2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3200" i="1" dirty="0">
                <a:solidFill>
                  <a:schemeClr val="bg1"/>
                </a:solidFill>
              </a:rPr>
              <a:t>NICOLAS DAUBANES</a:t>
            </a:r>
          </a:p>
          <a:p>
            <a:pPr algn="ctr"/>
            <a:endParaRPr lang="fr-FR" sz="3200" i="1" dirty="0">
              <a:solidFill>
                <a:schemeClr val="bg1"/>
              </a:solidFill>
            </a:endParaRPr>
          </a:p>
        </p:txBody>
      </p:sp>
      <p:pic>
        <p:nvPicPr>
          <p:cNvPr id="15" name="Image 14">
            <a:extLst>
              <a:ext uri="{FF2B5EF4-FFF2-40B4-BE49-F238E27FC236}">
                <a16:creationId xmlns:a16="http://schemas.microsoft.com/office/drawing/2014/main" id="{F63C8F89-C1C6-4BF3-81CE-CF6AB0F38A3C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1165" y="249730"/>
            <a:ext cx="1526572" cy="546980"/>
          </a:xfrm>
          <a:prstGeom prst="rect">
            <a:avLst/>
          </a:prstGeom>
        </p:spPr>
      </p:pic>
      <p:sp>
        <p:nvSpPr>
          <p:cNvPr id="6" name="ZoneTexte 5">
            <a:extLst>
              <a:ext uri="{FF2B5EF4-FFF2-40B4-BE49-F238E27FC236}">
                <a16:creationId xmlns:a16="http://schemas.microsoft.com/office/drawing/2014/main" id="{F2F9F684-4EA9-4D23-BCA5-C6C522F0C1AD}"/>
              </a:ext>
            </a:extLst>
          </p:cNvPr>
          <p:cNvSpPr txBox="1"/>
          <p:nvPr/>
        </p:nvSpPr>
        <p:spPr>
          <a:xfrm>
            <a:off x="408034" y="6132110"/>
            <a:ext cx="112728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i="1" dirty="0"/>
              <a:t>Evocation de la peinture de guerre, </a:t>
            </a:r>
            <a:r>
              <a:rPr lang="fr-FR" dirty="0"/>
              <a:t>béton sucre – création de l’artiste </a:t>
            </a:r>
          </a:p>
          <a:p>
            <a:endParaRPr lang="fr-FR" dirty="0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5FEAE10B-F16F-4296-8F72-A26E560960A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70900" y="1463915"/>
            <a:ext cx="6547104" cy="4364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598466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ZoneTexte 12">
            <a:extLst>
              <a:ext uri="{FF2B5EF4-FFF2-40B4-BE49-F238E27FC236}">
                <a16:creationId xmlns:a16="http://schemas.microsoft.com/office/drawing/2014/main" id="{03AF29C7-216E-4F96-8B93-5DF18C1FF2EC}"/>
              </a:ext>
            </a:extLst>
          </p:cNvPr>
          <p:cNvSpPr txBox="1"/>
          <p:nvPr/>
        </p:nvSpPr>
        <p:spPr>
          <a:xfrm>
            <a:off x="0" y="4600681"/>
            <a:ext cx="1208890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fr-FR" dirty="0"/>
          </a:p>
          <a:p>
            <a:endParaRPr lang="fr-FR" dirty="0"/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20DA3B6D-B7C8-454B-A7A9-8ED025BB8097}"/>
              </a:ext>
            </a:extLst>
          </p:cNvPr>
          <p:cNvSpPr txBox="1"/>
          <p:nvPr/>
        </p:nvSpPr>
        <p:spPr>
          <a:xfrm>
            <a:off x="0" y="0"/>
            <a:ext cx="12192000" cy="1077218"/>
          </a:xfrm>
          <a:prstGeom prst="rect">
            <a:avLst/>
          </a:prstGeom>
          <a:solidFill>
            <a:schemeClr val="bg2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3200" i="1" dirty="0">
                <a:solidFill>
                  <a:schemeClr val="bg1"/>
                </a:solidFill>
              </a:rPr>
              <a:t>NICOLAS DAUBANES</a:t>
            </a:r>
          </a:p>
          <a:p>
            <a:pPr algn="ctr"/>
            <a:endParaRPr lang="fr-FR" sz="3200" i="1" dirty="0">
              <a:solidFill>
                <a:schemeClr val="bg1"/>
              </a:solidFill>
            </a:endParaRPr>
          </a:p>
        </p:txBody>
      </p:sp>
      <p:pic>
        <p:nvPicPr>
          <p:cNvPr id="15" name="Image 14">
            <a:extLst>
              <a:ext uri="{FF2B5EF4-FFF2-40B4-BE49-F238E27FC236}">
                <a16:creationId xmlns:a16="http://schemas.microsoft.com/office/drawing/2014/main" id="{F63C8F89-C1C6-4BF3-81CE-CF6AB0F38A3C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1165" y="249730"/>
            <a:ext cx="1526572" cy="546980"/>
          </a:xfrm>
          <a:prstGeom prst="rect">
            <a:avLst/>
          </a:prstGeom>
        </p:spPr>
      </p:pic>
      <p:sp>
        <p:nvSpPr>
          <p:cNvPr id="6" name="ZoneTexte 5">
            <a:extLst>
              <a:ext uri="{FF2B5EF4-FFF2-40B4-BE49-F238E27FC236}">
                <a16:creationId xmlns:a16="http://schemas.microsoft.com/office/drawing/2014/main" id="{F2F9F684-4EA9-4D23-BCA5-C6C522F0C1AD}"/>
              </a:ext>
            </a:extLst>
          </p:cNvPr>
          <p:cNvSpPr txBox="1"/>
          <p:nvPr/>
        </p:nvSpPr>
        <p:spPr>
          <a:xfrm>
            <a:off x="408034" y="6132110"/>
            <a:ext cx="1127283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dirty="0" err="1"/>
              <a:t>Mandar</a:t>
            </a:r>
            <a:r>
              <a:rPr lang="fr-FR" dirty="0"/>
              <a:t> et Mugnier</a:t>
            </a:r>
            <a:r>
              <a:rPr lang="fr-FR" i="1" dirty="0"/>
              <a:t>, Paris, 1871. Place Vendôme, </a:t>
            </a:r>
            <a:r>
              <a:rPr lang="fr-FR" dirty="0"/>
              <a:t>1871, photographie positive sur papier albuminé contrecollée sur carton </a:t>
            </a:r>
          </a:p>
          <a:p>
            <a:endParaRPr lang="fr-FR" dirty="0"/>
          </a:p>
        </p:txBody>
      </p:sp>
      <p:pic>
        <p:nvPicPr>
          <p:cNvPr id="2050" name="Picture 2" descr="https://www.photo.rmn.fr/CorexDoc/RMN/Media/TR1/RTE9CA/17-501015.jpg">
            <a:extLst>
              <a:ext uri="{FF2B5EF4-FFF2-40B4-BE49-F238E27FC236}">
                <a16:creationId xmlns:a16="http://schemas.microsoft.com/office/drawing/2014/main" id="{027BFC04-830F-4B6C-9BE4-52B05F0391B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90358" y="1847021"/>
            <a:ext cx="5508185" cy="41420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ZoneTexte 7">
            <a:extLst>
              <a:ext uri="{FF2B5EF4-FFF2-40B4-BE49-F238E27FC236}">
                <a16:creationId xmlns:a16="http://schemas.microsoft.com/office/drawing/2014/main" id="{6617B5EA-35E7-4C1D-8B03-00A846FEDCF1}"/>
              </a:ext>
            </a:extLst>
          </p:cNvPr>
          <p:cNvSpPr txBox="1"/>
          <p:nvPr/>
        </p:nvSpPr>
        <p:spPr>
          <a:xfrm>
            <a:off x="-5103" y="1138954"/>
            <a:ext cx="659092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Œuvres issues des collections du musée de l’Armée</a:t>
            </a:r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579906012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1924</TotalTime>
  <Words>382</Words>
  <Application>Microsoft Office PowerPoint</Application>
  <PresentationFormat>Grand écran</PresentationFormat>
  <Paragraphs>51</Paragraphs>
  <Slides>12</Slides>
  <Notes>12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12</vt:i4>
      </vt:variant>
    </vt:vector>
  </HeadingPairs>
  <TitlesOfParts>
    <vt:vector size="16" baseType="lpstr">
      <vt:lpstr>Arial</vt:lpstr>
      <vt:lpstr>Calibri</vt:lpstr>
      <vt:lpstr>Calibri Light</vt:lpstr>
      <vt:lpstr>Thème Office</vt:lpstr>
      <vt:lpstr>Présentation PowerPoint</vt:lpstr>
      <vt:lpstr>Présentation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MORICEAU - CHASTAGNER Lucie</dc:creator>
  <cp:lastModifiedBy>CROS Camille</cp:lastModifiedBy>
  <cp:revision>186</cp:revision>
  <dcterms:created xsi:type="dcterms:W3CDTF">2023-07-26T20:17:44Z</dcterms:created>
  <dcterms:modified xsi:type="dcterms:W3CDTF">2025-01-15T10:21:46Z</dcterms:modified>
</cp:coreProperties>
</file>