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 id="2147483670" r:id="rId5"/>
  </p:sldMasterIdLst>
  <p:notesMasterIdLst>
    <p:notesMasterId r:id="rId29"/>
  </p:notesMasterIdLst>
  <p:sldIdLst>
    <p:sldId id="2147472424" r:id="rId6"/>
    <p:sldId id="296" r:id="rId7"/>
    <p:sldId id="257" r:id="rId8"/>
    <p:sldId id="2147472409" r:id="rId9"/>
    <p:sldId id="258" r:id="rId10"/>
    <p:sldId id="259" r:id="rId11"/>
    <p:sldId id="2147472410" r:id="rId12"/>
    <p:sldId id="2147472425" r:id="rId13"/>
    <p:sldId id="2147472401" r:id="rId14"/>
    <p:sldId id="2147472411" r:id="rId15"/>
    <p:sldId id="2147472412" r:id="rId16"/>
    <p:sldId id="2147472413" r:id="rId17"/>
    <p:sldId id="2147472414" r:id="rId18"/>
    <p:sldId id="2147472423" r:id="rId19"/>
    <p:sldId id="2147472415" r:id="rId20"/>
    <p:sldId id="2147472416" r:id="rId21"/>
    <p:sldId id="2147472417" r:id="rId22"/>
    <p:sldId id="2147472422" r:id="rId23"/>
    <p:sldId id="2147472418" r:id="rId24"/>
    <p:sldId id="260" r:id="rId25"/>
    <p:sldId id="2147472426" r:id="rId26"/>
    <p:sldId id="2147472427" r:id="rId27"/>
    <p:sldId id="2147472428" r:id="rId28"/>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83455C-FA6D-C0CF-2C05-51D061392B6B}" name="ROBERT, Katherine (DFAS/SDADD)" initials="RK(" userId="S::katherine.robert@sg.social.gouv.fr::c184a5af-836e-40ad-bffa-57e10d51294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9999"/>
    <a:srgbClr val="D5E3FF"/>
    <a:srgbClr val="99CCFF"/>
    <a:srgbClr val="4887C7"/>
    <a:srgbClr val="00A1DA"/>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62" autoAdjust="0"/>
    <p:restoredTop sz="94660"/>
  </p:normalViewPr>
  <p:slideViewPr>
    <p:cSldViewPr snapToGrid="0">
      <p:cViewPr varScale="1">
        <p:scale>
          <a:sx n="61" d="100"/>
          <a:sy n="61" d="100"/>
        </p:scale>
        <p:origin x="52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3E4DD8-5D4C-4CD8-B093-36BF86D3E325}" type="doc">
      <dgm:prSet loTypeId="urn:microsoft.com/office/officeart/2005/8/layout/process3" loCatId="process" qsTypeId="urn:microsoft.com/office/officeart/2005/8/quickstyle/simple1" qsCatId="simple" csTypeId="urn:microsoft.com/office/officeart/2005/8/colors/accent0_2" csCatId="mainScheme" phldr="1"/>
      <dgm:spPr/>
      <dgm:t>
        <a:bodyPr/>
        <a:lstStyle/>
        <a:p>
          <a:endParaRPr lang="fr-FR"/>
        </a:p>
      </dgm:t>
    </dgm:pt>
    <dgm:pt modelId="{B1FE6AE6-C5A8-4C99-9432-11E2E3F8D865}">
      <dgm:prSet phldrT="[Texte]"/>
      <dgm:spPr/>
      <dgm:t>
        <a:bodyPr/>
        <a:lstStyle/>
        <a:p>
          <a:r>
            <a:rPr lang="fr-FR" dirty="0"/>
            <a:t>Attribution de l’accord-cadre	</a:t>
          </a:r>
        </a:p>
      </dgm:t>
    </dgm:pt>
    <dgm:pt modelId="{932C1D53-4ED3-4A68-88A6-D76DA0EEB5E9}" type="parTrans" cxnId="{AB3CD6A9-10C0-4856-A578-5ADB3235607E}">
      <dgm:prSet/>
      <dgm:spPr/>
      <dgm:t>
        <a:bodyPr/>
        <a:lstStyle/>
        <a:p>
          <a:endParaRPr lang="fr-FR"/>
        </a:p>
      </dgm:t>
    </dgm:pt>
    <dgm:pt modelId="{D7D6991F-D46F-46FA-87E4-1B9A3149533F}" type="sibTrans" cxnId="{AB3CD6A9-10C0-4856-A578-5ADB3235607E}">
      <dgm:prSet/>
      <dgm:spPr/>
      <dgm:t>
        <a:bodyPr/>
        <a:lstStyle/>
        <a:p>
          <a:endParaRPr lang="fr-FR"/>
        </a:p>
      </dgm:t>
    </dgm:pt>
    <dgm:pt modelId="{E6407D5D-3C31-4B13-B70F-B060AE87A47C}">
      <dgm:prSet phldrT="[Texte]"/>
      <dgm:spPr/>
      <dgm:t>
        <a:bodyPr/>
        <a:lstStyle/>
        <a:p>
          <a:r>
            <a:rPr lang="fr-FR" dirty="0"/>
            <a:t>Définition du besoin dans les grandes lignes</a:t>
          </a:r>
        </a:p>
      </dgm:t>
    </dgm:pt>
    <dgm:pt modelId="{EB638F28-8DA9-4378-9EC0-DC78A58389D2}" type="parTrans" cxnId="{C614588E-374C-49FD-BF8F-B4015BDBE86F}">
      <dgm:prSet/>
      <dgm:spPr/>
      <dgm:t>
        <a:bodyPr/>
        <a:lstStyle/>
        <a:p>
          <a:endParaRPr lang="fr-FR"/>
        </a:p>
      </dgm:t>
    </dgm:pt>
    <dgm:pt modelId="{CD50B47B-DDB6-4BD1-89E2-3AF45872B943}" type="sibTrans" cxnId="{C614588E-374C-49FD-BF8F-B4015BDBE86F}">
      <dgm:prSet/>
      <dgm:spPr/>
      <dgm:t>
        <a:bodyPr/>
        <a:lstStyle/>
        <a:p>
          <a:endParaRPr lang="fr-FR"/>
        </a:p>
      </dgm:t>
    </dgm:pt>
    <dgm:pt modelId="{E7D3E2D1-CD49-4588-9A6F-CA222FEA6141}">
      <dgm:prSet phldrT="[Texte]"/>
      <dgm:spPr/>
      <dgm:t>
        <a:bodyPr/>
        <a:lstStyle/>
        <a:p>
          <a:r>
            <a:rPr lang="fr-FR" dirty="0"/>
            <a:t>Attribution des marchés subséquents</a:t>
          </a:r>
        </a:p>
      </dgm:t>
    </dgm:pt>
    <dgm:pt modelId="{0C780379-EF9D-46C2-8B9A-38818ECE79A6}" type="parTrans" cxnId="{8638171B-389F-4112-B0CE-B2D2EA6BD8E1}">
      <dgm:prSet/>
      <dgm:spPr/>
      <dgm:t>
        <a:bodyPr/>
        <a:lstStyle/>
        <a:p>
          <a:endParaRPr lang="fr-FR"/>
        </a:p>
      </dgm:t>
    </dgm:pt>
    <dgm:pt modelId="{EA655657-4813-4DC0-9863-63F4E8193018}" type="sibTrans" cxnId="{8638171B-389F-4112-B0CE-B2D2EA6BD8E1}">
      <dgm:prSet/>
      <dgm:spPr/>
      <dgm:t>
        <a:bodyPr/>
        <a:lstStyle/>
        <a:p>
          <a:endParaRPr lang="fr-FR"/>
        </a:p>
      </dgm:t>
    </dgm:pt>
    <dgm:pt modelId="{8D344D02-DC4A-4AB7-A0B4-EE3637EDDD44}">
      <dgm:prSet phldrT="[Texte]"/>
      <dgm:spPr/>
      <dgm:t>
        <a:bodyPr/>
        <a:lstStyle/>
        <a:p>
          <a:r>
            <a:rPr lang="fr-FR" dirty="0"/>
            <a:t>Les marchés subséquents sont passés sur le fondement de l’accord-cadre.</a:t>
          </a:r>
        </a:p>
      </dgm:t>
    </dgm:pt>
    <dgm:pt modelId="{4B18AE7F-FFD6-4083-8DFB-35D7E56D9338}" type="parTrans" cxnId="{D9253374-AD1A-4566-AFA6-D8A52A6577B1}">
      <dgm:prSet/>
      <dgm:spPr/>
      <dgm:t>
        <a:bodyPr/>
        <a:lstStyle/>
        <a:p>
          <a:endParaRPr lang="fr-FR"/>
        </a:p>
      </dgm:t>
    </dgm:pt>
    <dgm:pt modelId="{8808EAAA-8F59-45D8-B8D4-328B67AACE43}" type="sibTrans" cxnId="{D9253374-AD1A-4566-AFA6-D8A52A6577B1}">
      <dgm:prSet/>
      <dgm:spPr/>
      <dgm:t>
        <a:bodyPr/>
        <a:lstStyle/>
        <a:p>
          <a:endParaRPr lang="fr-FR"/>
        </a:p>
      </dgm:t>
    </dgm:pt>
    <dgm:pt modelId="{0DA9FBE0-AAB8-47E5-A5F5-1551F47836B0}">
      <dgm:prSet phldrT="[Texte]"/>
      <dgm:spPr/>
      <dgm:t>
        <a:bodyPr/>
        <a:lstStyle/>
        <a:p>
          <a:r>
            <a:rPr lang="fr-FR" dirty="0"/>
            <a:t>Exécution du marché subséquent</a:t>
          </a:r>
        </a:p>
      </dgm:t>
    </dgm:pt>
    <dgm:pt modelId="{AA97CE93-1B4E-4DD3-90BD-23CBCCB08FA2}" type="parTrans" cxnId="{387D0E2A-80DD-41C6-98A3-A32D7E47B53D}">
      <dgm:prSet/>
      <dgm:spPr/>
      <dgm:t>
        <a:bodyPr/>
        <a:lstStyle/>
        <a:p>
          <a:endParaRPr lang="fr-FR"/>
        </a:p>
      </dgm:t>
    </dgm:pt>
    <dgm:pt modelId="{146C3EC1-36E7-4F77-9CB7-99586C6FCD90}" type="sibTrans" cxnId="{387D0E2A-80DD-41C6-98A3-A32D7E47B53D}">
      <dgm:prSet/>
      <dgm:spPr/>
      <dgm:t>
        <a:bodyPr/>
        <a:lstStyle/>
        <a:p>
          <a:endParaRPr lang="fr-FR"/>
        </a:p>
      </dgm:t>
    </dgm:pt>
    <dgm:pt modelId="{604B6FA8-4BAC-4D87-882A-4ED3F0139209}">
      <dgm:prSet phldrT="[Texte]"/>
      <dgm:spPr/>
      <dgm:t>
        <a:bodyPr/>
        <a:lstStyle/>
        <a:p>
          <a:r>
            <a:rPr lang="fr-FR" dirty="0"/>
            <a:t>L’exécution est réalisée dans le respect des clauses de l’AC et celles du MS</a:t>
          </a:r>
        </a:p>
      </dgm:t>
    </dgm:pt>
    <dgm:pt modelId="{448928CA-61BF-4310-9F15-AA1AE23B8829}" type="parTrans" cxnId="{94CFED4B-0298-4023-9B4C-0A13D8D174A5}">
      <dgm:prSet/>
      <dgm:spPr/>
      <dgm:t>
        <a:bodyPr/>
        <a:lstStyle/>
        <a:p>
          <a:endParaRPr lang="fr-FR"/>
        </a:p>
      </dgm:t>
    </dgm:pt>
    <dgm:pt modelId="{EAC06841-C262-4D5D-922E-031EBE4E8F6F}" type="sibTrans" cxnId="{94CFED4B-0298-4023-9B4C-0A13D8D174A5}">
      <dgm:prSet/>
      <dgm:spPr/>
      <dgm:t>
        <a:bodyPr/>
        <a:lstStyle/>
        <a:p>
          <a:endParaRPr lang="fr-FR"/>
        </a:p>
      </dgm:t>
    </dgm:pt>
    <dgm:pt modelId="{74CC7536-5DB2-45DD-B5B8-0637B217BD9A}">
      <dgm:prSet phldrT="[Texte]"/>
      <dgm:spPr/>
      <dgm:t>
        <a:bodyPr/>
        <a:lstStyle/>
        <a:p>
          <a:r>
            <a:rPr lang="fr-FR" dirty="0"/>
            <a:t>Système qui s’assimile à un référencement de fournisseurs</a:t>
          </a:r>
        </a:p>
      </dgm:t>
    </dgm:pt>
    <dgm:pt modelId="{E2350B93-58B7-4A72-AB17-E369C13C1C11}" type="parTrans" cxnId="{40A6217F-B265-41C7-8AC5-C0924045050D}">
      <dgm:prSet/>
      <dgm:spPr/>
      <dgm:t>
        <a:bodyPr/>
        <a:lstStyle/>
        <a:p>
          <a:endParaRPr lang="fr-FR"/>
        </a:p>
      </dgm:t>
    </dgm:pt>
    <dgm:pt modelId="{38AF0425-F84C-4FE6-B25F-1C764A3E6975}" type="sibTrans" cxnId="{40A6217F-B265-41C7-8AC5-C0924045050D}">
      <dgm:prSet/>
      <dgm:spPr/>
      <dgm:t>
        <a:bodyPr/>
        <a:lstStyle/>
        <a:p>
          <a:endParaRPr lang="fr-FR"/>
        </a:p>
      </dgm:t>
    </dgm:pt>
    <dgm:pt modelId="{C4AD33CF-8148-4DF6-8D3B-39DC5674B621}">
      <dgm:prSet phldrT="[Texte]"/>
      <dgm:spPr/>
      <dgm:t>
        <a:bodyPr/>
        <a:lstStyle/>
        <a:p>
          <a:r>
            <a:rPr lang="fr-FR" dirty="0"/>
            <a:t>Ils définissent le besoin avec précision</a:t>
          </a:r>
        </a:p>
      </dgm:t>
    </dgm:pt>
    <dgm:pt modelId="{51A6B093-ACE4-4D1E-BB94-4CF411089F8C}" type="parTrans" cxnId="{75247200-57FC-46FB-996F-0CEBC1E95ACA}">
      <dgm:prSet/>
      <dgm:spPr/>
      <dgm:t>
        <a:bodyPr/>
        <a:lstStyle/>
        <a:p>
          <a:endParaRPr lang="fr-FR"/>
        </a:p>
      </dgm:t>
    </dgm:pt>
    <dgm:pt modelId="{3A74A0E6-4305-4DAE-9D33-C20A56C8B41E}" type="sibTrans" cxnId="{75247200-57FC-46FB-996F-0CEBC1E95ACA}">
      <dgm:prSet/>
      <dgm:spPr/>
      <dgm:t>
        <a:bodyPr/>
        <a:lstStyle/>
        <a:p>
          <a:endParaRPr lang="fr-FR"/>
        </a:p>
      </dgm:t>
    </dgm:pt>
    <dgm:pt modelId="{1AE40884-A0D7-4F0D-9031-EE0B49B78A97}">
      <dgm:prSet phldrT="[Texte]"/>
      <dgm:spPr/>
      <dgm:t>
        <a:bodyPr/>
        <a:lstStyle/>
        <a:p>
          <a:r>
            <a:rPr lang="fr-FR" dirty="0"/>
            <a:t>Attribution après mise en concurrence des titulaires de l’AC.</a:t>
          </a:r>
        </a:p>
      </dgm:t>
    </dgm:pt>
    <dgm:pt modelId="{1A083DCE-929A-4A4F-A64A-2F4BD863C9AF}" type="parTrans" cxnId="{530E09C6-8A42-46BF-BB42-04FC380E42D8}">
      <dgm:prSet/>
      <dgm:spPr/>
      <dgm:t>
        <a:bodyPr/>
        <a:lstStyle/>
        <a:p>
          <a:endParaRPr lang="fr-FR"/>
        </a:p>
      </dgm:t>
    </dgm:pt>
    <dgm:pt modelId="{4A32B859-C2EE-4240-8EAC-0AF805A516CF}" type="sibTrans" cxnId="{530E09C6-8A42-46BF-BB42-04FC380E42D8}">
      <dgm:prSet/>
      <dgm:spPr/>
      <dgm:t>
        <a:bodyPr/>
        <a:lstStyle/>
        <a:p>
          <a:endParaRPr lang="fr-FR"/>
        </a:p>
      </dgm:t>
    </dgm:pt>
    <dgm:pt modelId="{5211CDB1-B89E-49EF-9E48-F5ECA10F7E52}">
      <dgm:prSet phldrT="[Texte]"/>
      <dgm:spPr/>
      <dgm:t>
        <a:bodyPr/>
        <a:lstStyle/>
        <a:p>
          <a:r>
            <a:rPr lang="fr-FR" dirty="0"/>
            <a:t>L’exécution du marché se fait après la signature et la notification du MS.</a:t>
          </a:r>
        </a:p>
      </dgm:t>
    </dgm:pt>
    <dgm:pt modelId="{2B872DCA-4EED-4E8E-ACF5-5564166A7A21}" type="parTrans" cxnId="{6376C5C5-1E05-4213-BE8C-3A51F59FF5F1}">
      <dgm:prSet/>
      <dgm:spPr/>
      <dgm:t>
        <a:bodyPr/>
        <a:lstStyle/>
        <a:p>
          <a:endParaRPr lang="fr-FR"/>
        </a:p>
      </dgm:t>
    </dgm:pt>
    <dgm:pt modelId="{3748E529-BFB7-4D63-A63C-4CCCDA053B9B}" type="sibTrans" cxnId="{6376C5C5-1E05-4213-BE8C-3A51F59FF5F1}">
      <dgm:prSet/>
      <dgm:spPr/>
      <dgm:t>
        <a:bodyPr/>
        <a:lstStyle/>
        <a:p>
          <a:endParaRPr lang="fr-FR"/>
        </a:p>
      </dgm:t>
    </dgm:pt>
    <dgm:pt modelId="{40A85AFF-36A1-4BEB-8AB2-8C07EDDEF927}" type="pres">
      <dgm:prSet presAssocID="{123E4DD8-5D4C-4CD8-B093-36BF86D3E325}" presName="linearFlow" presStyleCnt="0">
        <dgm:presLayoutVars>
          <dgm:dir/>
          <dgm:animLvl val="lvl"/>
          <dgm:resizeHandles val="exact"/>
        </dgm:presLayoutVars>
      </dgm:prSet>
      <dgm:spPr/>
    </dgm:pt>
    <dgm:pt modelId="{97071CDE-26FA-4134-B2AD-320FA0DB1E7A}" type="pres">
      <dgm:prSet presAssocID="{B1FE6AE6-C5A8-4C99-9432-11E2E3F8D865}" presName="composite" presStyleCnt="0"/>
      <dgm:spPr/>
    </dgm:pt>
    <dgm:pt modelId="{8F998905-0C95-4D86-A7FF-F16E6B794A87}" type="pres">
      <dgm:prSet presAssocID="{B1FE6AE6-C5A8-4C99-9432-11E2E3F8D865}" presName="parTx" presStyleLbl="node1" presStyleIdx="0" presStyleCnt="3">
        <dgm:presLayoutVars>
          <dgm:chMax val="0"/>
          <dgm:chPref val="0"/>
          <dgm:bulletEnabled val="1"/>
        </dgm:presLayoutVars>
      </dgm:prSet>
      <dgm:spPr/>
    </dgm:pt>
    <dgm:pt modelId="{3CDA2668-0647-4533-A1E7-13109047F186}" type="pres">
      <dgm:prSet presAssocID="{B1FE6AE6-C5A8-4C99-9432-11E2E3F8D865}" presName="parSh" presStyleLbl="node1" presStyleIdx="0" presStyleCnt="3"/>
      <dgm:spPr/>
    </dgm:pt>
    <dgm:pt modelId="{124DBD5E-2D92-4927-9E90-212343DB8693}" type="pres">
      <dgm:prSet presAssocID="{B1FE6AE6-C5A8-4C99-9432-11E2E3F8D865}" presName="desTx" presStyleLbl="fgAcc1" presStyleIdx="0" presStyleCnt="3">
        <dgm:presLayoutVars>
          <dgm:bulletEnabled val="1"/>
        </dgm:presLayoutVars>
      </dgm:prSet>
      <dgm:spPr/>
    </dgm:pt>
    <dgm:pt modelId="{338DBFB3-B916-448A-8C9D-3D6FE3A54F59}" type="pres">
      <dgm:prSet presAssocID="{D7D6991F-D46F-46FA-87E4-1B9A3149533F}" presName="sibTrans" presStyleLbl="sibTrans2D1" presStyleIdx="0" presStyleCnt="2"/>
      <dgm:spPr/>
    </dgm:pt>
    <dgm:pt modelId="{2111F0C8-AE79-4A50-8597-8DB971A2F3AC}" type="pres">
      <dgm:prSet presAssocID="{D7D6991F-D46F-46FA-87E4-1B9A3149533F}" presName="connTx" presStyleLbl="sibTrans2D1" presStyleIdx="0" presStyleCnt="2"/>
      <dgm:spPr/>
    </dgm:pt>
    <dgm:pt modelId="{BA0F19DB-06D8-4DB2-96C1-9FF7791A5142}" type="pres">
      <dgm:prSet presAssocID="{E7D3E2D1-CD49-4588-9A6F-CA222FEA6141}" presName="composite" presStyleCnt="0"/>
      <dgm:spPr/>
    </dgm:pt>
    <dgm:pt modelId="{EC00D246-F942-4A09-90F6-AA905CA1EC1E}" type="pres">
      <dgm:prSet presAssocID="{E7D3E2D1-CD49-4588-9A6F-CA222FEA6141}" presName="parTx" presStyleLbl="node1" presStyleIdx="0" presStyleCnt="3">
        <dgm:presLayoutVars>
          <dgm:chMax val="0"/>
          <dgm:chPref val="0"/>
          <dgm:bulletEnabled val="1"/>
        </dgm:presLayoutVars>
      </dgm:prSet>
      <dgm:spPr/>
    </dgm:pt>
    <dgm:pt modelId="{D0455E5C-1CD4-45B5-A4D3-25B00E8B00B9}" type="pres">
      <dgm:prSet presAssocID="{E7D3E2D1-CD49-4588-9A6F-CA222FEA6141}" presName="parSh" presStyleLbl="node1" presStyleIdx="1" presStyleCnt="3"/>
      <dgm:spPr/>
    </dgm:pt>
    <dgm:pt modelId="{0598DFB5-6E97-43BB-8841-0D66D6DC05B6}" type="pres">
      <dgm:prSet presAssocID="{E7D3E2D1-CD49-4588-9A6F-CA222FEA6141}" presName="desTx" presStyleLbl="fgAcc1" presStyleIdx="1" presStyleCnt="3">
        <dgm:presLayoutVars>
          <dgm:bulletEnabled val="1"/>
        </dgm:presLayoutVars>
      </dgm:prSet>
      <dgm:spPr/>
    </dgm:pt>
    <dgm:pt modelId="{16752D6B-C2E7-474A-AD6E-13988B0DB9F8}" type="pres">
      <dgm:prSet presAssocID="{EA655657-4813-4DC0-9863-63F4E8193018}" presName="sibTrans" presStyleLbl="sibTrans2D1" presStyleIdx="1" presStyleCnt="2"/>
      <dgm:spPr/>
    </dgm:pt>
    <dgm:pt modelId="{7D5BDB4A-63DA-4EF1-9D3B-A459F4FEF59C}" type="pres">
      <dgm:prSet presAssocID="{EA655657-4813-4DC0-9863-63F4E8193018}" presName="connTx" presStyleLbl="sibTrans2D1" presStyleIdx="1" presStyleCnt="2"/>
      <dgm:spPr/>
    </dgm:pt>
    <dgm:pt modelId="{EC694D8B-EACB-4607-BAE0-B2217B12446D}" type="pres">
      <dgm:prSet presAssocID="{0DA9FBE0-AAB8-47E5-A5F5-1551F47836B0}" presName="composite" presStyleCnt="0"/>
      <dgm:spPr/>
    </dgm:pt>
    <dgm:pt modelId="{F2639CA1-105C-43E4-9199-5C00F89F14D2}" type="pres">
      <dgm:prSet presAssocID="{0DA9FBE0-AAB8-47E5-A5F5-1551F47836B0}" presName="parTx" presStyleLbl="node1" presStyleIdx="1" presStyleCnt="3">
        <dgm:presLayoutVars>
          <dgm:chMax val="0"/>
          <dgm:chPref val="0"/>
          <dgm:bulletEnabled val="1"/>
        </dgm:presLayoutVars>
      </dgm:prSet>
      <dgm:spPr/>
    </dgm:pt>
    <dgm:pt modelId="{59B32AD1-FEAC-4B5B-A69E-864118488210}" type="pres">
      <dgm:prSet presAssocID="{0DA9FBE0-AAB8-47E5-A5F5-1551F47836B0}" presName="parSh" presStyleLbl="node1" presStyleIdx="2" presStyleCnt="3"/>
      <dgm:spPr/>
    </dgm:pt>
    <dgm:pt modelId="{7C3C41A3-72D3-4D00-86B6-BE76B400878B}" type="pres">
      <dgm:prSet presAssocID="{0DA9FBE0-AAB8-47E5-A5F5-1551F47836B0}" presName="desTx" presStyleLbl="fgAcc1" presStyleIdx="2" presStyleCnt="3">
        <dgm:presLayoutVars>
          <dgm:bulletEnabled val="1"/>
        </dgm:presLayoutVars>
      </dgm:prSet>
      <dgm:spPr/>
    </dgm:pt>
  </dgm:ptLst>
  <dgm:cxnLst>
    <dgm:cxn modelId="{75247200-57FC-46FB-996F-0CEBC1E95ACA}" srcId="{E7D3E2D1-CD49-4588-9A6F-CA222FEA6141}" destId="{C4AD33CF-8148-4DF6-8D3B-39DC5674B621}" srcOrd="1" destOrd="0" parTransId="{51A6B093-ACE4-4D1E-BB94-4CF411089F8C}" sibTransId="{3A74A0E6-4305-4DAE-9D33-C20A56C8B41E}"/>
    <dgm:cxn modelId="{6A90A407-5C9A-4DCD-85CB-1B9DC9A36F92}" type="presOf" srcId="{E7D3E2D1-CD49-4588-9A6F-CA222FEA6141}" destId="{D0455E5C-1CD4-45B5-A4D3-25B00E8B00B9}" srcOrd="1" destOrd="0" presId="urn:microsoft.com/office/officeart/2005/8/layout/process3"/>
    <dgm:cxn modelId="{FD462208-E01E-44D5-AC0A-966BB547C678}" type="presOf" srcId="{5211CDB1-B89E-49EF-9E48-F5ECA10F7E52}" destId="{7C3C41A3-72D3-4D00-86B6-BE76B400878B}" srcOrd="0" destOrd="0" presId="urn:microsoft.com/office/officeart/2005/8/layout/process3"/>
    <dgm:cxn modelId="{8638171B-389F-4112-B0CE-B2D2EA6BD8E1}" srcId="{123E4DD8-5D4C-4CD8-B093-36BF86D3E325}" destId="{E7D3E2D1-CD49-4588-9A6F-CA222FEA6141}" srcOrd="1" destOrd="0" parTransId="{0C780379-EF9D-46C2-8B9A-38818ECE79A6}" sibTransId="{EA655657-4813-4DC0-9863-63F4E8193018}"/>
    <dgm:cxn modelId="{AA221425-E181-4B19-8434-AD44314D0583}" type="presOf" srcId="{604B6FA8-4BAC-4D87-882A-4ED3F0139209}" destId="{7C3C41A3-72D3-4D00-86B6-BE76B400878B}" srcOrd="0" destOrd="1" presId="urn:microsoft.com/office/officeart/2005/8/layout/process3"/>
    <dgm:cxn modelId="{B1369C28-32C3-4F09-BD83-FD3134A6AF73}" type="presOf" srcId="{D7D6991F-D46F-46FA-87E4-1B9A3149533F}" destId="{338DBFB3-B916-448A-8C9D-3D6FE3A54F59}" srcOrd="0" destOrd="0" presId="urn:microsoft.com/office/officeart/2005/8/layout/process3"/>
    <dgm:cxn modelId="{387D0E2A-80DD-41C6-98A3-A32D7E47B53D}" srcId="{123E4DD8-5D4C-4CD8-B093-36BF86D3E325}" destId="{0DA9FBE0-AAB8-47E5-A5F5-1551F47836B0}" srcOrd="2" destOrd="0" parTransId="{AA97CE93-1B4E-4DD3-90BD-23CBCCB08FA2}" sibTransId="{146C3EC1-36E7-4F77-9CB7-99586C6FCD90}"/>
    <dgm:cxn modelId="{BAE9F03B-9214-44DC-A2F6-FCE405524F7E}" type="presOf" srcId="{123E4DD8-5D4C-4CD8-B093-36BF86D3E325}" destId="{40A85AFF-36A1-4BEB-8AB2-8C07EDDEF927}" srcOrd="0" destOrd="0" presId="urn:microsoft.com/office/officeart/2005/8/layout/process3"/>
    <dgm:cxn modelId="{94CFED4B-0298-4023-9B4C-0A13D8D174A5}" srcId="{0DA9FBE0-AAB8-47E5-A5F5-1551F47836B0}" destId="{604B6FA8-4BAC-4D87-882A-4ED3F0139209}" srcOrd="1" destOrd="0" parTransId="{448928CA-61BF-4310-9F15-AA1AE23B8829}" sibTransId="{EAC06841-C262-4D5D-922E-031EBE4E8F6F}"/>
    <dgm:cxn modelId="{82D8744D-08FC-4347-AD37-8FCE7A6ADB5D}" type="presOf" srcId="{1AE40884-A0D7-4F0D-9031-EE0B49B78A97}" destId="{0598DFB5-6E97-43BB-8841-0D66D6DC05B6}" srcOrd="0" destOrd="2" presId="urn:microsoft.com/office/officeart/2005/8/layout/process3"/>
    <dgm:cxn modelId="{D9253374-AD1A-4566-AFA6-D8A52A6577B1}" srcId="{E7D3E2D1-CD49-4588-9A6F-CA222FEA6141}" destId="{8D344D02-DC4A-4AB7-A0B4-EE3637EDDD44}" srcOrd="0" destOrd="0" parTransId="{4B18AE7F-FFD6-4083-8DFB-35D7E56D9338}" sibTransId="{8808EAAA-8F59-45D8-B8D4-328B67AACE43}"/>
    <dgm:cxn modelId="{D3AB3E54-4DC0-4843-8D84-51AF277F23AD}" type="presOf" srcId="{EA655657-4813-4DC0-9863-63F4E8193018}" destId="{7D5BDB4A-63DA-4EF1-9D3B-A459F4FEF59C}" srcOrd="1" destOrd="0" presId="urn:microsoft.com/office/officeart/2005/8/layout/process3"/>
    <dgm:cxn modelId="{728C427C-E20A-4910-9840-A1A4C1C8D4AC}" type="presOf" srcId="{EA655657-4813-4DC0-9863-63F4E8193018}" destId="{16752D6B-C2E7-474A-AD6E-13988B0DB9F8}" srcOrd="0" destOrd="0" presId="urn:microsoft.com/office/officeart/2005/8/layout/process3"/>
    <dgm:cxn modelId="{40A6217F-B265-41C7-8AC5-C0924045050D}" srcId="{B1FE6AE6-C5A8-4C99-9432-11E2E3F8D865}" destId="{74CC7536-5DB2-45DD-B5B8-0637B217BD9A}" srcOrd="1" destOrd="0" parTransId="{E2350B93-58B7-4A72-AB17-E369C13C1C11}" sibTransId="{38AF0425-F84C-4FE6-B25F-1C764A3E6975}"/>
    <dgm:cxn modelId="{B053F487-AE1A-4723-B55D-666B0BD8872E}" type="presOf" srcId="{B1FE6AE6-C5A8-4C99-9432-11E2E3F8D865}" destId="{8F998905-0C95-4D86-A7FF-F16E6B794A87}" srcOrd="0" destOrd="0" presId="urn:microsoft.com/office/officeart/2005/8/layout/process3"/>
    <dgm:cxn modelId="{F841D989-E0C4-4E0D-8A88-307599C4270D}" type="presOf" srcId="{8D344D02-DC4A-4AB7-A0B4-EE3637EDDD44}" destId="{0598DFB5-6E97-43BB-8841-0D66D6DC05B6}" srcOrd="0" destOrd="0" presId="urn:microsoft.com/office/officeart/2005/8/layout/process3"/>
    <dgm:cxn modelId="{C614588E-374C-49FD-BF8F-B4015BDBE86F}" srcId="{B1FE6AE6-C5A8-4C99-9432-11E2E3F8D865}" destId="{E6407D5D-3C31-4B13-B70F-B060AE87A47C}" srcOrd="0" destOrd="0" parTransId="{EB638F28-8DA9-4378-9EC0-DC78A58389D2}" sibTransId="{CD50B47B-DDB6-4BD1-89E2-3AF45872B943}"/>
    <dgm:cxn modelId="{121E239E-9B9A-4562-94E2-C61946F2C4A2}" type="presOf" srcId="{0DA9FBE0-AAB8-47E5-A5F5-1551F47836B0}" destId="{F2639CA1-105C-43E4-9199-5C00F89F14D2}" srcOrd="0" destOrd="0" presId="urn:microsoft.com/office/officeart/2005/8/layout/process3"/>
    <dgm:cxn modelId="{AB3CD6A9-10C0-4856-A578-5ADB3235607E}" srcId="{123E4DD8-5D4C-4CD8-B093-36BF86D3E325}" destId="{B1FE6AE6-C5A8-4C99-9432-11E2E3F8D865}" srcOrd="0" destOrd="0" parTransId="{932C1D53-4ED3-4A68-88A6-D76DA0EEB5E9}" sibTransId="{D7D6991F-D46F-46FA-87E4-1B9A3149533F}"/>
    <dgm:cxn modelId="{E6B212AA-9423-43F4-A278-EC0AF584AAD7}" type="presOf" srcId="{E6407D5D-3C31-4B13-B70F-B060AE87A47C}" destId="{124DBD5E-2D92-4927-9E90-212343DB8693}" srcOrd="0" destOrd="0" presId="urn:microsoft.com/office/officeart/2005/8/layout/process3"/>
    <dgm:cxn modelId="{964C7FB9-D679-4B50-B5B7-4D93FE9A3515}" type="presOf" srcId="{C4AD33CF-8148-4DF6-8D3B-39DC5674B621}" destId="{0598DFB5-6E97-43BB-8841-0D66D6DC05B6}" srcOrd="0" destOrd="1" presId="urn:microsoft.com/office/officeart/2005/8/layout/process3"/>
    <dgm:cxn modelId="{94FC7FBA-2743-4E95-89A1-D25F2FCCAEE5}" type="presOf" srcId="{74CC7536-5DB2-45DD-B5B8-0637B217BD9A}" destId="{124DBD5E-2D92-4927-9E90-212343DB8693}" srcOrd="0" destOrd="1" presId="urn:microsoft.com/office/officeart/2005/8/layout/process3"/>
    <dgm:cxn modelId="{BCBADDBD-457F-4EE6-BED1-5ACFBE4B976B}" type="presOf" srcId="{0DA9FBE0-AAB8-47E5-A5F5-1551F47836B0}" destId="{59B32AD1-FEAC-4B5B-A69E-864118488210}" srcOrd="1" destOrd="0" presId="urn:microsoft.com/office/officeart/2005/8/layout/process3"/>
    <dgm:cxn modelId="{6376C5C5-1E05-4213-BE8C-3A51F59FF5F1}" srcId="{0DA9FBE0-AAB8-47E5-A5F5-1551F47836B0}" destId="{5211CDB1-B89E-49EF-9E48-F5ECA10F7E52}" srcOrd="0" destOrd="0" parTransId="{2B872DCA-4EED-4E8E-ACF5-5564166A7A21}" sibTransId="{3748E529-BFB7-4D63-A63C-4CCCDA053B9B}"/>
    <dgm:cxn modelId="{530E09C6-8A42-46BF-BB42-04FC380E42D8}" srcId="{E7D3E2D1-CD49-4588-9A6F-CA222FEA6141}" destId="{1AE40884-A0D7-4F0D-9031-EE0B49B78A97}" srcOrd="2" destOrd="0" parTransId="{1A083DCE-929A-4A4F-A64A-2F4BD863C9AF}" sibTransId="{4A32B859-C2EE-4240-8EAC-0AF805A516CF}"/>
    <dgm:cxn modelId="{0B3211CA-95FE-4FDD-8A77-C9140B0694B6}" type="presOf" srcId="{D7D6991F-D46F-46FA-87E4-1B9A3149533F}" destId="{2111F0C8-AE79-4A50-8597-8DB971A2F3AC}" srcOrd="1" destOrd="0" presId="urn:microsoft.com/office/officeart/2005/8/layout/process3"/>
    <dgm:cxn modelId="{920ED2E8-627A-462C-B293-7A5F7FCA2FDF}" type="presOf" srcId="{E7D3E2D1-CD49-4588-9A6F-CA222FEA6141}" destId="{EC00D246-F942-4A09-90F6-AA905CA1EC1E}" srcOrd="0" destOrd="0" presId="urn:microsoft.com/office/officeart/2005/8/layout/process3"/>
    <dgm:cxn modelId="{D86DF5EE-F410-4160-979F-B2FCF95196D9}" type="presOf" srcId="{B1FE6AE6-C5A8-4C99-9432-11E2E3F8D865}" destId="{3CDA2668-0647-4533-A1E7-13109047F186}" srcOrd="1" destOrd="0" presId="urn:microsoft.com/office/officeart/2005/8/layout/process3"/>
    <dgm:cxn modelId="{63D11D1B-1508-4650-8133-07E627E0BD32}" type="presParOf" srcId="{40A85AFF-36A1-4BEB-8AB2-8C07EDDEF927}" destId="{97071CDE-26FA-4134-B2AD-320FA0DB1E7A}" srcOrd="0" destOrd="0" presId="urn:microsoft.com/office/officeart/2005/8/layout/process3"/>
    <dgm:cxn modelId="{B310FC4F-7D2E-4226-A1C9-040E5D73BF65}" type="presParOf" srcId="{97071CDE-26FA-4134-B2AD-320FA0DB1E7A}" destId="{8F998905-0C95-4D86-A7FF-F16E6B794A87}" srcOrd="0" destOrd="0" presId="urn:microsoft.com/office/officeart/2005/8/layout/process3"/>
    <dgm:cxn modelId="{75F219D7-84EF-4349-A11A-D2DFF6A3B394}" type="presParOf" srcId="{97071CDE-26FA-4134-B2AD-320FA0DB1E7A}" destId="{3CDA2668-0647-4533-A1E7-13109047F186}" srcOrd="1" destOrd="0" presId="urn:microsoft.com/office/officeart/2005/8/layout/process3"/>
    <dgm:cxn modelId="{1D1FBD05-F4BB-4CA7-BBF7-9692D4CC8187}" type="presParOf" srcId="{97071CDE-26FA-4134-B2AD-320FA0DB1E7A}" destId="{124DBD5E-2D92-4927-9E90-212343DB8693}" srcOrd="2" destOrd="0" presId="urn:microsoft.com/office/officeart/2005/8/layout/process3"/>
    <dgm:cxn modelId="{CCFE5883-44D3-4D32-BAC4-58A0B05D6A50}" type="presParOf" srcId="{40A85AFF-36A1-4BEB-8AB2-8C07EDDEF927}" destId="{338DBFB3-B916-448A-8C9D-3D6FE3A54F59}" srcOrd="1" destOrd="0" presId="urn:microsoft.com/office/officeart/2005/8/layout/process3"/>
    <dgm:cxn modelId="{14F91F44-856A-4ACC-B89F-7DECB65EFE95}" type="presParOf" srcId="{338DBFB3-B916-448A-8C9D-3D6FE3A54F59}" destId="{2111F0C8-AE79-4A50-8597-8DB971A2F3AC}" srcOrd="0" destOrd="0" presId="urn:microsoft.com/office/officeart/2005/8/layout/process3"/>
    <dgm:cxn modelId="{12CACBCA-E46E-4860-A1C3-96034574DB11}" type="presParOf" srcId="{40A85AFF-36A1-4BEB-8AB2-8C07EDDEF927}" destId="{BA0F19DB-06D8-4DB2-96C1-9FF7791A5142}" srcOrd="2" destOrd="0" presId="urn:microsoft.com/office/officeart/2005/8/layout/process3"/>
    <dgm:cxn modelId="{2816A88B-ED71-45BE-ADC5-A51BE20636EB}" type="presParOf" srcId="{BA0F19DB-06D8-4DB2-96C1-9FF7791A5142}" destId="{EC00D246-F942-4A09-90F6-AA905CA1EC1E}" srcOrd="0" destOrd="0" presId="urn:microsoft.com/office/officeart/2005/8/layout/process3"/>
    <dgm:cxn modelId="{44ED16AD-644D-4D63-A3CF-7D3674A0A2F2}" type="presParOf" srcId="{BA0F19DB-06D8-4DB2-96C1-9FF7791A5142}" destId="{D0455E5C-1CD4-45B5-A4D3-25B00E8B00B9}" srcOrd="1" destOrd="0" presId="urn:microsoft.com/office/officeart/2005/8/layout/process3"/>
    <dgm:cxn modelId="{BC8C5347-059E-4462-B884-3A51A8B25098}" type="presParOf" srcId="{BA0F19DB-06D8-4DB2-96C1-9FF7791A5142}" destId="{0598DFB5-6E97-43BB-8841-0D66D6DC05B6}" srcOrd="2" destOrd="0" presId="urn:microsoft.com/office/officeart/2005/8/layout/process3"/>
    <dgm:cxn modelId="{5F907F82-132E-4B6B-96DB-5E29383EBD43}" type="presParOf" srcId="{40A85AFF-36A1-4BEB-8AB2-8C07EDDEF927}" destId="{16752D6B-C2E7-474A-AD6E-13988B0DB9F8}" srcOrd="3" destOrd="0" presId="urn:microsoft.com/office/officeart/2005/8/layout/process3"/>
    <dgm:cxn modelId="{C9DA73AA-E82E-438A-8F8D-E59592FB72A7}" type="presParOf" srcId="{16752D6B-C2E7-474A-AD6E-13988B0DB9F8}" destId="{7D5BDB4A-63DA-4EF1-9D3B-A459F4FEF59C}" srcOrd="0" destOrd="0" presId="urn:microsoft.com/office/officeart/2005/8/layout/process3"/>
    <dgm:cxn modelId="{CCD402A7-1C1D-4BD8-8BE8-D5FCD26B510E}" type="presParOf" srcId="{40A85AFF-36A1-4BEB-8AB2-8C07EDDEF927}" destId="{EC694D8B-EACB-4607-BAE0-B2217B12446D}" srcOrd="4" destOrd="0" presId="urn:microsoft.com/office/officeart/2005/8/layout/process3"/>
    <dgm:cxn modelId="{CF6F9A91-23F8-485C-A7C4-C78526A43000}" type="presParOf" srcId="{EC694D8B-EACB-4607-BAE0-B2217B12446D}" destId="{F2639CA1-105C-43E4-9199-5C00F89F14D2}" srcOrd="0" destOrd="0" presId="urn:microsoft.com/office/officeart/2005/8/layout/process3"/>
    <dgm:cxn modelId="{954EFBEB-7990-443E-9C4B-557C66FB7919}" type="presParOf" srcId="{EC694D8B-EACB-4607-BAE0-B2217B12446D}" destId="{59B32AD1-FEAC-4B5B-A69E-864118488210}" srcOrd="1" destOrd="0" presId="urn:microsoft.com/office/officeart/2005/8/layout/process3"/>
    <dgm:cxn modelId="{8C30CFBE-24D1-4BAB-A4F5-9D226046BFA3}" type="presParOf" srcId="{EC694D8B-EACB-4607-BAE0-B2217B12446D}" destId="{7C3C41A3-72D3-4D00-86B6-BE76B400878B}"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352E93-6277-4ED5-822A-C8174C34ED16}" type="doc">
      <dgm:prSet loTypeId="urn:microsoft.com/office/officeart/2005/8/layout/chevron1" loCatId="process" qsTypeId="urn:microsoft.com/office/officeart/2005/8/quickstyle/simple1" qsCatId="simple" csTypeId="urn:microsoft.com/office/officeart/2005/8/colors/accent2_1" csCatId="accent2" phldr="1"/>
      <dgm:spPr/>
    </dgm:pt>
    <dgm:pt modelId="{0361A2ED-DA4B-43C6-B30E-A52130C9381A}">
      <dgm:prSet phldrT="[Texte]"/>
      <dgm:spPr/>
      <dgm:t>
        <a:bodyPr/>
        <a:lstStyle/>
        <a:p>
          <a:r>
            <a:rPr lang="fr-FR" dirty="0">
              <a:latin typeface="Marianne" panose="02000000000000000000" pitchFamily="2" charset="0"/>
            </a:rPr>
            <a:t>Mettre une alerte sur la plateforme PLACE</a:t>
          </a:r>
        </a:p>
      </dgm:t>
    </dgm:pt>
    <dgm:pt modelId="{E6A2BB36-53D1-49B6-94BC-F65E200AE8D2}" type="parTrans" cxnId="{B6ABFBDC-5769-4979-9354-E65BA7C68877}">
      <dgm:prSet/>
      <dgm:spPr/>
      <dgm:t>
        <a:bodyPr/>
        <a:lstStyle/>
        <a:p>
          <a:endParaRPr lang="fr-FR"/>
        </a:p>
      </dgm:t>
    </dgm:pt>
    <dgm:pt modelId="{BBA63526-5AC0-447A-9354-9CA3DC40E854}" type="sibTrans" cxnId="{B6ABFBDC-5769-4979-9354-E65BA7C68877}">
      <dgm:prSet/>
      <dgm:spPr/>
      <dgm:t>
        <a:bodyPr/>
        <a:lstStyle/>
        <a:p>
          <a:endParaRPr lang="fr-FR"/>
        </a:p>
      </dgm:t>
    </dgm:pt>
    <dgm:pt modelId="{4F1F46C2-E628-4546-B4E7-873AE3ADAAC7}">
      <dgm:prSet phldrT="[Texte]"/>
      <dgm:spPr/>
      <dgm:t>
        <a:bodyPr/>
        <a:lstStyle/>
        <a:p>
          <a:r>
            <a:rPr lang="fr-FR" dirty="0">
              <a:latin typeface="Marianne" panose="02000000000000000000" pitchFamily="2" charset="0"/>
            </a:rPr>
            <a:t>Télécharger le dossier de consultation</a:t>
          </a:r>
        </a:p>
      </dgm:t>
    </dgm:pt>
    <dgm:pt modelId="{B475615E-84AF-437C-9565-5E725121ECA3}" type="parTrans" cxnId="{46B1F1A7-4367-424F-8F2D-D6BB0C041F03}">
      <dgm:prSet/>
      <dgm:spPr/>
      <dgm:t>
        <a:bodyPr/>
        <a:lstStyle/>
        <a:p>
          <a:endParaRPr lang="fr-FR"/>
        </a:p>
      </dgm:t>
    </dgm:pt>
    <dgm:pt modelId="{618B7CC7-1736-4FF5-A57F-5D17DCDF305B}" type="sibTrans" cxnId="{46B1F1A7-4367-424F-8F2D-D6BB0C041F03}">
      <dgm:prSet/>
      <dgm:spPr/>
      <dgm:t>
        <a:bodyPr/>
        <a:lstStyle/>
        <a:p>
          <a:endParaRPr lang="fr-FR"/>
        </a:p>
      </dgm:t>
    </dgm:pt>
    <dgm:pt modelId="{2199CC25-B561-4E0B-850C-95F058BAA9A5}">
      <dgm:prSet phldrT="[Texte]"/>
      <dgm:spPr/>
      <dgm:t>
        <a:bodyPr/>
        <a:lstStyle/>
        <a:p>
          <a:r>
            <a:rPr lang="fr-FR" dirty="0">
              <a:latin typeface="Marianne" panose="02000000000000000000" pitchFamily="2" charset="0"/>
            </a:rPr>
            <a:t>S’identifier sur la plateforme</a:t>
          </a:r>
        </a:p>
      </dgm:t>
    </dgm:pt>
    <dgm:pt modelId="{4DE37006-D245-4B27-9021-80C2E7D1BA12}" type="parTrans" cxnId="{8EE46923-36B0-4227-B715-4A5AF69CE6C0}">
      <dgm:prSet/>
      <dgm:spPr/>
      <dgm:t>
        <a:bodyPr/>
        <a:lstStyle/>
        <a:p>
          <a:endParaRPr lang="fr-FR"/>
        </a:p>
      </dgm:t>
    </dgm:pt>
    <dgm:pt modelId="{7BE6B453-1113-4A7B-8403-4FA4B98B8E14}" type="sibTrans" cxnId="{8EE46923-36B0-4227-B715-4A5AF69CE6C0}">
      <dgm:prSet/>
      <dgm:spPr/>
      <dgm:t>
        <a:bodyPr/>
        <a:lstStyle/>
        <a:p>
          <a:endParaRPr lang="fr-FR"/>
        </a:p>
      </dgm:t>
    </dgm:pt>
    <dgm:pt modelId="{3591F542-E1A1-4180-89F6-343431E635AE}">
      <dgm:prSet phldrT="[Texte]"/>
      <dgm:spPr/>
      <dgm:t>
        <a:bodyPr/>
        <a:lstStyle/>
        <a:p>
          <a:r>
            <a:rPr lang="fr-FR" dirty="0">
              <a:latin typeface="Marianne" panose="02000000000000000000" pitchFamily="2" charset="0"/>
            </a:rPr>
            <a:t>Poser des questions sur la plateforme si nécessaire</a:t>
          </a:r>
        </a:p>
      </dgm:t>
    </dgm:pt>
    <dgm:pt modelId="{510210B4-DB4D-4580-9B71-DF34C550966E}" type="parTrans" cxnId="{896C0B68-D2CB-45AB-97FC-59780D73B7CD}">
      <dgm:prSet/>
      <dgm:spPr/>
      <dgm:t>
        <a:bodyPr/>
        <a:lstStyle/>
        <a:p>
          <a:endParaRPr lang="fr-FR"/>
        </a:p>
      </dgm:t>
    </dgm:pt>
    <dgm:pt modelId="{E1DA9412-9CAD-400B-AE36-48C0ADC4BF31}" type="sibTrans" cxnId="{896C0B68-D2CB-45AB-97FC-59780D73B7CD}">
      <dgm:prSet/>
      <dgm:spPr/>
      <dgm:t>
        <a:bodyPr/>
        <a:lstStyle/>
        <a:p>
          <a:endParaRPr lang="fr-FR"/>
        </a:p>
      </dgm:t>
    </dgm:pt>
    <dgm:pt modelId="{41CB30AA-7DB4-4D6A-9ED2-4D34D3654965}">
      <dgm:prSet phldrT="[Texte]"/>
      <dgm:spPr/>
      <dgm:t>
        <a:bodyPr/>
        <a:lstStyle/>
        <a:p>
          <a:r>
            <a:rPr lang="fr-FR" dirty="0">
              <a:latin typeface="Marianne" panose="02000000000000000000" pitchFamily="2" charset="0"/>
            </a:rPr>
            <a:t>Anticiper la remise de l’offre avant la date limite</a:t>
          </a:r>
        </a:p>
      </dgm:t>
    </dgm:pt>
    <dgm:pt modelId="{00718973-39A8-44F1-AAC6-40983B39F5B7}" type="parTrans" cxnId="{E9924B66-35AB-4D41-A713-F1265F6BE564}">
      <dgm:prSet/>
      <dgm:spPr/>
      <dgm:t>
        <a:bodyPr/>
        <a:lstStyle/>
        <a:p>
          <a:endParaRPr lang="fr-FR"/>
        </a:p>
      </dgm:t>
    </dgm:pt>
    <dgm:pt modelId="{4117E4EA-331D-4165-B1E0-30FA73B7AA1A}" type="sibTrans" cxnId="{E9924B66-35AB-4D41-A713-F1265F6BE564}">
      <dgm:prSet/>
      <dgm:spPr/>
      <dgm:t>
        <a:bodyPr/>
        <a:lstStyle/>
        <a:p>
          <a:endParaRPr lang="fr-FR"/>
        </a:p>
      </dgm:t>
    </dgm:pt>
    <dgm:pt modelId="{F585000F-5D5D-4560-AA1D-E910B172C3D7}" type="pres">
      <dgm:prSet presAssocID="{05352E93-6277-4ED5-822A-C8174C34ED16}" presName="Name0" presStyleCnt="0">
        <dgm:presLayoutVars>
          <dgm:dir/>
          <dgm:animLvl val="lvl"/>
          <dgm:resizeHandles val="exact"/>
        </dgm:presLayoutVars>
      </dgm:prSet>
      <dgm:spPr/>
    </dgm:pt>
    <dgm:pt modelId="{33452F7D-F672-4736-8427-8CE05AD8DD83}" type="pres">
      <dgm:prSet presAssocID="{0361A2ED-DA4B-43C6-B30E-A52130C9381A}" presName="parTxOnly" presStyleLbl="node1" presStyleIdx="0" presStyleCnt="5">
        <dgm:presLayoutVars>
          <dgm:chMax val="0"/>
          <dgm:chPref val="0"/>
          <dgm:bulletEnabled val="1"/>
        </dgm:presLayoutVars>
      </dgm:prSet>
      <dgm:spPr/>
    </dgm:pt>
    <dgm:pt modelId="{F474C900-E384-44DD-997A-693BFE253845}" type="pres">
      <dgm:prSet presAssocID="{BBA63526-5AC0-447A-9354-9CA3DC40E854}" presName="parTxOnlySpace" presStyleCnt="0"/>
      <dgm:spPr/>
    </dgm:pt>
    <dgm:pt modelId="{DA896694-0D3B-4AEE-BB31-B41F79B06B69}" type="pres">
      <dgm:prSet presAssocID="{4F1F46C2-E628-4546-B4E7-873AE3ADAAC7}" presName="parTxOnly" presStyleLbl="node1" presStyleIdx="1" presStyleCnt="5">
        <dgm:presLayoutVars>
          <dgm:chMax val="0"/>
          <dgm:chPref val="0"/>
          <dgm:bulletEnabled val="1"/>
        </dgm:presLayoutVars>
      </dgm:prSet>
      <dgm:spPr/>
    </dgm:pt>
    <dgm:pt modelId="{0AE9AD6E-4015-4941-B35A-92968CC82D04}" type="pres">
      <dgm:prSet presAssocID="{618B7CC7-1736-4FF5-A57F-5D17DCDF305B}" presName="parTxOnlySpace" presStyleCnt="0"/>
      <dgm:spPr/>
    </dgm:pt>
    <dgm:pt modelId="{66E339FB-2396-4B79-9A4A-DE1539BC92B4}" type="pres">
      <dgm:prSet presAssocID="{2199CC25-B561-4E0B-850C-95F058BAA9A5}" presName="parTxOnly" presStyleLbl="node1" presStyleIdx="2" presStyleCnt="5">
        <dgm:presLayoutVars>
          <dgm:chMax val="0"/>
          <dgm:chPref val="0"/>
          <dgm:bulletEnabled val="1"/>
        </dgm:presLayoutVars>
      </dgm:prSet>
      <dgm:spPr/>
    </dgm:pt>
    <dgm:pt modelId="{69BB8A55-5435-4641-A5F3-51B10992931A}" type="pres">
      <dgm:prSet presAssocID="{7BE6B453-1113-4A7B-8403-4FA4B98B8E14}" presName="parTxOnlySpace" presStyleCnt="0"/>
      <dgm:spPr/>
    </dgm:pt>
    <dgm:pt modelId="{068B2824-497B-4D47-BBD1-505D47D99236}" type="pres">
      <dgm:prSet presAssocID="{3591F542-E1A1-4180-89F6-343431E635AE}" presName="parTxOnly" presStyleLbl="node1" presStyleIdx="3" presStyleCnt="5">
        <dgm:presLayoutVars>
          <dgm:chMax val="0"/>
          <dgm:chPref val="0"/>
          <dgm:bulletEnabled val="1"/>
        </dgm:presLayoutVars>
      </dgm:prSet>
      <dgm:spPr/>
    </dgm:pt>
    <dgm:pt modelId="{093DAAA0-6D09-4330-9341-539936117486}" type="pres">
      <dgm:prSet presAssocID="{E1DA9412-9CAD-400B-AE36-48C0ADC4BF31}" presName="parTxOnlySpace" presStyleCnt="0"/>
      <dgm:spPr/>
    </dgm:pt>
    <dgm:pt modelId="{BD9892A7-FF27-4942-BB5B-AC49D16ACD86}" type="pres">
      <dgm:prSet presAssocID="{41CB30AA-7DB4-4D6A-9ED2-4D34D3654965}" presName="parTxOnly" presStyleLbl="node1" presStyleIdx="4" presStyleCnt="5">
        <dgm:presLayoutVars>
          <dgm:chMax val="0"/>
          <dgm:chPref val="0"/>
          <dgm:bulletEnabled val="1"/>
        </dgm:presLayoutVars>
      </dgm:prSet>
      <dgm:spPr/>
    </dgm:pt>
  </dgm:ptLst>
  <dgm:cxnLst>
    <dgm:cxn modelId="{5F01AC04-CDF9-498D-8A02-17A3AE4DA079}" type="presOf" srcId="{05352E93-6277-4ED5-822A-C8174C34ED16}" destId="{F585000F-5D5D-4560-AA1D-E910B172C3D7}" srcOrd="0" destOrd="0" presId="urn:microsoft.com/office/officeart/2005/8/layout/chevron1"/>
    <dgm:cxn modelId="{F8C2BB09-D3B8-4652-B876-AB31710F50E3}" type="presOf" srcId="{41CB30AA-7DB4-4D6A-9ED2-4D34D3654965}" destId="{BD9892A7-FF27-4942-BB5B-AC49D16ACD86}" srcOrd="0" destOrd="0" presId="urn:microsoft.com/office/officeart/2005/8/layout/chevron1"/>
    <dgm:cxn modelId="{CFDAED13-12CB-4877-9BB4-ACA58260EA3B}" type="presOf" srcId="{3591F542-E1A1-4180-89F6-343431E635AE}" destId="{068B2824-497B-4D47-BBD1-505D47D99236}" srcOrd="0" destOrd="0" presId="urn:microsoft.com/office/officeart/2005/8/layout/chevron1"/>
    <dgm:cxn modelId="{8EE46923-36B0-4227-B715-4A5AF69CE6C0}" srcId="{05352E93-6277-4ED5-822A-C8174C34ED16}" destId="{2199CC25-B561-4E0B-850C-95F058BAA9A5}" srcOrd="2" destOrd="0" parTransId="{4DE37006-D245-4B27-9021-80C2E7D1BA12}" sibTransId="{7BE6B453-1113-4A7B-8403-4FA4B98B8E14}"/>
    <dgm:cxn modelId="{25473E5D-3022-4EC9-8F15-EA9AE49EEB82}" type="presOf" srcId="{4F1F46C2-E628-4546-B4E7-873AE3ADAAC7}" destId="{DA896694-0D3B-4AEE-BB31-B41F79B06B69}" srcOrd="0" destOrd="0" presId="urn:microsoft.com/office/officeart/2005/8/layout/chevron1"/>
    <dgm:cxn modelId="{E9924B66-35AB-4D41-A713-F1265F6BE564}" srcId="{05352E93-6277-4ED5-822A-C8174C34ED16}" destId="{41CB30AA-7DB4-4D6A-9ED2-4D34D3654965}" srcOrd="4" destOrd="0" parTransId="{00718973-39A8-44F1-AAC6-40983B39F5B7}" sibTransId="{4117E4EA-331D-4165-B1E0-30FA73B7AA1A}"/>
    <dgm:cxn modelId="{896C0B68-D2CB-45AB-97FC-59780D73B7CD}" srcId="{05352E93-6277-4ED5-822A-C8174C34ED16}" destId="{3591F542-E1A1-4180-89F6-343431E635AE}" srcOrd="3" destOrd="0" parTransId="{510210B4-DB4D-4580-9B71-DF34C550966E}" sibTransId="{E1DA9412-9CAD-400B-AE36-48C0ADC4BF31}"/>
    <dgm:cxn modelId="{F84EBD7A-D3C6-4D8F-9A32-A83DEDABB176}" type="presOf" srcId="{0361A2ED-DA4B-43C6-B30E-A52130C9381A}" destId="{33452F7D-F672-4736-8427-8CE05AD8DD83}" srcOrd="0" destOrd="0" presId="urn:microsoft.com/office/officeart/2005/8/layout/chevron1"/>
    <dgm:cxn modelId="{46B1F1A7-4367-424F-8F2D-D6BB0C041F03}" srcId="{05352E93-6277-4ED5-822A-C8174C34ED16}" destId="{4F1F46C2-E628-4546-B4E7-873AE3ADAAC7}" srcOrd="1" destOrd="0" parTransId="{B475615E-84AF-437C-9565-5E725121ECA3}" sibTransId="{618B7CC7-1736-4FF5-A57F-5D17DCDF305B}"/>
    <dgm:cxn modelId="{B6ABFBDC-5769-4979-9354-E65BA7C68877}" srcId="{05352E93-6277-4ED5-822A-C8174C34ED16}" destId="{0361A2ED-DA4B-43C6-B30E-A52130C9381A}" srcOrd="0" destOrd="0" parTransId="{E6A2BB36-53D1-49B6-94BC-F65E200AE8D2}" sibTransId="{BBA63526-5AC0-447A-9354-9CA3DC40E854}"/>
    <dgm:cxn modelId="{E98E81F6-3859-4275-A40C-9FFCAD0734F6}" type="presOf" srcId="{2199CC25-B561-4E0B-850C-95F058BAA9A5}" destId="{66E339FB-2396-4B79-9A4A-DE1539BC92B4}" srcOrd="0" destOrd="0" presId="urn:microsoft.com/office/officeart/2005/8/layout/chevron1"/>
    <dgm:cxn modelId="{F4CAF7B0-3AC7-4A93-AFBE-B3A47FA666E8}" type="presParOf" srcId="{F585000F-5D5D-4560-AA1D-E910B172C3D7}" destId="{33452F7D-F672-4736-8427-8CE05AD8DD83}" srcOrd="0" destOrd="0" presId="urn:microsoft.com/office/officeart/2005/8/layout/chevron1"/>
    <dgm:cxn modelId="{13659FFF-002C-4B19-A27C-3A78C968BF99}" type="presParOf" srcId="{F585000F-5D5D-4560-AA1D-E910B172C3D7}" destId="{F474C900-E384-44DD-997A-693BFE253845}" srcOrd="1" destOrd="0" presId="urn:microsoft.com/office/officeart/2005/8/layout/chevron1"/>
    <dgm:cxn modelId="{5A5ED6FD-E877-47AE-A6DE-26639D4CC5E5}" type="presParOf" srcId="{F585000F-5D5D-4560-AA1D-E910B172C3D7}" destId="{DA896694-0D3B-4AEE-BB31-B41F79B06B69}" srcOrd="2" destOrd="0" presId="urn:microsoft.com/office/officeart/2005/8/layout/chevron1"/>
    <dgm:cxn modelId="{BEB3EBB0-2DE6-4A3B-88AE-AB534567B540}" type="presParOf" srcId="{F585000F-5D5D-4560-AA1D-E910B172C3D7}" destId="{0AE9AD6E-4015-4941-B35A-92968CC82D04}" srcOrd="3" destOrd="0" presId="urn:microsoft.com/office/officeart/2005/8/layout/chevron1"/>
    <dgm:cxn modelId="{7FD67E27-8FC4-4C92-ADE9-23BAF77A52B9}" type="presParOf" srcId="{F585000F-5D5D-4560-AA1D-E910B172C3D7}" destId="{66E339FB-2396-4B79-9A4A-DE1539BC92B4}" srcOrd="4" destOrd="0" presId="urn:microsoft.com/office/officeart/2005/8/layout/chevron1"/>
    <dgm:cxn modelId="{5780BFE2-4EFC-4311-895A-F12F5DC2AD8A}" type="presParOf" srcId="{F585000F-5D5D-4560-AA1D-E910B172C3D7}" destId="{69BB8A55-5435-4641-A5F3-51B10992931A}" srcOrd="5" destOrd="0" presId="urn:microsoft.com/office/officeart/2005/8/layout/chevron1"/>
    <dgm:cxn modelId="{6BAD7C9E-722E-43FF-A825-9B38C8663F24}" type="presParOf" srcId="{F585000F-5D5D-4560-AA1D-E910B172C3D7}" destId="{068B2824-497B-4D47-BBD1-505D47D99236}" srcOrd="6" destOrd="0" presId="urn:microsoft.com/office/officeart/2005/8/layout/chevron1"/>
    <dgm:cxn modelId="{BADA6442-A7F2-4410-B696-FB467C9CE132}" type="presParOf" srcId="{F585000F-5D5D-4560-AA1D-E910B172C3D7}" destId="{093DAAA0-6D09-4330-9341-539936117486}" srcOrd="7" destOrd="0" presId="urn:microsoft.com/office/officeart/2005/8/layout/chevron1"/>
    <dgm:cxn modelId="{6947CF55-2EE9-4329-816D-23D7999B6EA8}" type="presParOf" srcId="{F585000F-5D5D-4560-AA1D-E910B172C3D7}" destId="{BD9892A7-FF27-4942-BB5B-AC49D16ACD86}"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352E93-6277-4ED5-822A-C8174C34ED16}" type="doc">
      <dgm:prSet loTypeId="urn:microsoft.com/office/officeart/2005/8/layout/chevron1" loCatId="process" qsTypeId="urn:microsoft.com/office/officeart/2005/8/quickstyle/simple1" qsCatId="simple" csTypeId="urn:microsoft.com/office/officeart/2005/8/colors/accent2_1" csCatId="accent2" phldr="1"/>
      <dgm:spPr/>
    </dgm:pt>
    <dgm:pt modelId="{0361A2ED-DA4B-43C6-B30E-A52130C9381A}">
      <dgm:prSet phldrT="[Texte]"/>
      <dgm:spPr/>
      <dgm:t>
        <a:bodyPr/>
        <a:lstStyle/>
        <a:p>
          <a:r>
            <a:rPr lang="fr-FR" dirty="0">
              <a:latin typeface="Marianne" panose="02000000000000000000" pitchFamily="2" charset="0"/>
            </a:rPr>
            <a:t>Publication du DC sur la plateforme PLACE</a:t>
          </a:r>
        </a:p>
      </dgm:t>
    </dgm:pt>
    <dgm:pt modelId="{E6A2BB36-53D1-49B6-94BC-F65E200AE8D2}" type="parTrans" cxnId="{B6ABFBDC-5769-4979-9354-E65BA7C68877}">
      <dgm:prSet/>
      <dgm:spPr/>
      <dgm:t>
        <a:bodyPr/>
        <a:lstStyle/>
        <a:p>
          <a:endParaRPr lang="fr-FR"/>
        </a:p>
      </dgm:t>
    </dgm:pt>
    <dgm:pt modelId="{BBA63526-5AC0-447A-9354-9CA3DC40E854}" type="sibTrans" cxnId="{B6ABFBDC-5769-4979-9354-E65BA7C68877}">
      <dgm:prSet/>
      <dgm:spPr/>
      <dgm:t>
        <a:bodyPr/>
        <a:lstStyle/>
        <a:p>
          <a:endParaRPr lang="fr-FR"/>
        </a:p>
      </dgm:t>
    </dgm:pt>
    <dgm:pt modelId="{4F1F46C2-E628-4546-B4E7-873AE3ADAAC7}">
      <dgm:prSet phldrT="[Texte]"/>
      <dgm:spPr/>
      <dgm:t>
        <a:bodyPr/>
        <a:lstStyle/>
        <a:p>
          <a:r>
            <a:rPr lang="fr-FR" dirty="0">
              <a:latin typeface="Marianne" panose="02000000000000000000" pitchFamily="2" charset="0"/>
            </a:rPr>
            <a:t>Réponse aux questions</a:t>
          </a:r>
        </a:p>
      </dgm:t>
    </dgm:pt>
    <dgm:pt modelId="{B475615E-84AF-437C-9565-5E725121ECA3}" type="parTrans" cxnId="{46B1F1A7-4367-424F-8F2D-D6BB0C041F03}">
      <dgm:prSet/>
      <dgm:spPr/>
      <dgm:t>
        <a:bodyPr/>
        <a:lstStyle/>
        <a:p>
          <a:endParaRPr lang="fr-FR"/>
        </a:p>
      </dgm:t>
    </dgm:pt>
    <dgm:pt modelId="{618B7CC7-1736-4FF5-A57F-5D17DCDF305B}" type="sibTrans" cxnId="{46B1F1A7-4367-424F-8F2D-D6BB0C041F03}">
      <dgm:prSet/>
      <dgm:spPr/>
      <dgm:t>
        <a:bodyPr/>
        <a:lstStyle/>
        <a:p>
          <a:endParaRPr lang="fr-FR"/>
        </a:p>
      </dgm:t>
    </dgm:pt>
    <dgm:pt modelId="{2199CC25-B561-4E0B-850C-95F058BAA9A5}">
      <dgm:prSet phldrT="[Texte]"/>
      <dgm:spPr/>
      <dgm:t>
        <a:bodyPr/>
        <a:lstStyle/>
        <a:p>
          <a:r>
            <a:rPr lang="fr-FR" dirty="0">
              <a:latin typeface="Marianne" panose="02000000000000000000" pitchFamily="2" charset="0"/>
            </a:rPr>
            <a:t>Ouverture des plis</a:t>
          </a:r>
        </a:p>
      </dgm:t>
    </dgm:pt>
    <dgm:pt modelId="{4DE37006-D245-4B27-9021-80C2E7D1BA12}" type="parTrans" cxnId="{8EE46923-36B0-4227-B715-4A5AF69CE6C0}">
      <dgm:prSet/>
      <dgm:spPr/>
      <dgm:t>
        <a:bodyPr/>
        <a:lstStyle/>
        <a:p>
          <a:endParaRPr lang="fr-FR"/>
        </a:p>
      </dgm:t>
    </dgm:pt>
    <dgm:pt modelId="{7BE6B453-1113-4A7B-8403-4FA4B98B8E14}" type="sibTrans" cxnId="{8EE46923-36B0-4227-B715-4A5AF69CE6C0}">
      <dgm:prSet/>
      <dgm:spPr/>
      <dgm:t>
        <a:bodyPr/>
        <a:lstStyle/>
        <a:p>
          <a:endParaRPr lang="fr-FR"/>
        </a:p>
      </dgm:t>
    </dgm:pt>
    <dgm:pt modelId="{3591F542-E1A1-4180-89F6-343431E635AE}">
      <dgm:prSet phldrT="[Texte]"/>
      <dgm:spPr/>
      <dgm:t>
        <a:bodyPr/>
        <a:lstStyle/>
        <a:p>
          <a:r>
            <a:rPr lang="fr-FR" dirty="0">
              <a:latin typeface="Marianne" panose="02000000000000000000" pitchFamily="2" charset="0"/>
            </a:rPr>
            <a:t>Analyse des candidatures et des offres</a:t>
          </a:r>
        </a:p>
      </dgm:t>
    </dgm:pt>
    <dgm:pt modelId="{510210B4-DB4D-4580-9B71-DF34C550966E}" type="parTrans" cxnId="{896C0B68-D2CB-45AB-97FC-59780D73B7CD}">
      <dgm:prSet/>
      <dgm:spPr/>
      <dgm:t>
        <a:bodyPr/>
        <a:lstStyle/>
        <a:p>
          <a:endParaRPr lang="fr-FR"/>
        </a:p>
      </dgm:t>
    </dgm:pt>
    <dgm:pt modelId="{E1DA9412-9CAD-400B-AE36-48C0ADC4BF31}" type="sibTrans" cxnId="{896C0B68-D2CB-45AB-97FC-59780D73B7CD}">
      <dgm:prSet/>
      <dgm:spPr/>
      <dgm:t>
        <a:bodyPr/>
        <a:lstStyle/>
        <a:p>
          <a:endParaRPr lang="fr-FR"/>
        </a:p>
      </dgm:t>
    </dgm:pt>
    <dgm:pt modelId="{41CB30AA-7DB4-4D6A-9ED2-4D34D3654965}">
      <dgm:prSet phldrT="[Texte]"/>
      <dgm:spPr/>
      <dgm:t>
        <a:bodyPr/>
        <a:lstStyle/>
        <a:p>
          <a:r>
            <a:rPr lang="fr-FR" dirty="0">
              <a:latin typeface="Marianne" panose="02000000000000000000" pitchFamily="2" charset="0"/>
            </a:rPr>
            <a:t>Attribution de l’accord-cadre</a:t>
          </a:r>
        </a:p>
      </dgm:t>
    </dgm:pt>
    <dgm:pt modelId="{00718973-39A8-44F1-AAC6-40983B39F5B7}" type="parTrans" cxnId="{E9924B66-35AB-4D41-A713-F1265F6BE564}">
      <dgm:prSet/>
      <dgm:spPr/>
      <dgm:t>
        <a:bodyPr/>
        <a:lstStyle/>
        <a:p>
          <a:endParaRPr lang="fr-FR"/>
        </a:p>
      </dgm:t>
    </dgm:pt>
    <dgm:pt modelId="{4117E4EA-331D-4165-B1E0-30FA73B7AA1A}" type="sibTrans" cxnId="{E9924B66-35AB-4D41-A713-F1265F6BE564}">
      <dgm:prSet/>
      <dgm:spPr/>
      <dgm:t>
        <a:bodyPr/>
        <a:lstStyle/>
        <a:p>
          <a:endParaRPr lang="fr-FR"/>
        </a:p>
      </dgm:t>
    </dgm:pt>
    <dgm:pt modelId="{F585000F-5D5D-4560-AA1D-E910B172C3D7}" type="pres">
      <dgm:prSet presAssocID="{05352E93-6277-4ED5-822A-C8174C34ED16}" presName="Name0" presStyleCnt="0">
        <dgm:presLayoutVars>
          <dgm:dir/>
          <dgm:animLvl val="lvl"/>
          <dgm:resizeHandles val="exact"/>
        </dgm:presLayoutVars>
      </dgm:prSet>
      <dgm:spPr/>
    </dgm:pt>
    <dgm:pt modelId="{33452F7D-F672-4736-8427-8CE05AD8DD83}" type="pres">
      <dgm:prSet presAssocID="{0361A2ED-DA4B-43C6-B30E-A52130C9381A}" presName="parTxOnly" presStyleLbl="node1" presStyleIdx="0" presStyleCnt="5">
        <dgm:presLayoutVars>
          <dgm:chMax val="0"/>
          <dgm:chPref val="0"/>
          <dgm:bulletEnabled val="1"/>
        </dgm:presLayoutVars>
      </dgm:prSet>
      <dgm:spPr/>
    </dgm:pt>
    <dgm:pt modelId="{F474C900-E384-44DD-997A-693BFE253845}" type="pres">
      <dgm:prSet presAssocID="{BBA63526-5AC0-447A-9354-9CA3DC40E854}" presName="parTxOnlySpace" presStyleCnt="0"/>
      <dgm:spPr/>
    </dgm:pt>
    <dgm:pt modelId="{DA896694-0D3B-4AEE-BB31-B41F79B06B69}" type="pres">
      <dgm:prSet presAssocID="{4F1F46C2-E628-4546-B4E7-873AE3ADAAC7}" presName="parTxOnly" presStyleLbl="node1" presStyleIdx="1" presStyleCnt="5">
        <dgm:presLayoutVars>
          <dgm:chMax val="0"/>
          <dgm:chPref val="0"/>
          <dgm:bulletEnabled val="1"/>
        </dgm:presLayoutVars>
      </dgm:prSet>
      <dgm:spPr/>
    </dgm:pt>
    <dgm:pt modelId="{0AE9AD6E-4015-4941-B35A-92968CC82D04}" type="pres">
      <dgm:prSet presAssocID="{618B7CC7-1736-4FF5-A57F-5D17DCDF305B}" presName="parTxOnlySpace" presStyleCnt="0"/>
      <dgm:spPr/>
    </dgm:pt>
    <dgm:pt modelId="{66E339FB-2396-4B79-9A4A-DE1539BC92B4}" type="pres">
      <dgm:prSet presAssocID="{2199CC25-B561-4E0B-850C-95F058BAA9A5}" presName="parTxOnly" presStyleLbl="node1" presStyleIdx="2" presStyleCnt="5">
        <dgm:presLayoutVars>
          <dgm:chMax val="0"/>
          <dgm:chPref val="0"/>
          <dgm:bulletEnabled val="1"/>
        </dgm:presLayoutVars>
      </dgm:prSet>
      <dgm:spPr/>
    </dgm:pt>
    <dgm:pt modelId="{69BB8A55-5435-4641-A5F3-51B10992931A}" type="pres">
      <dgm:prSet presAssocID="{7BE6B453-1113-4A7B-8403-4FA4B98B8E14}" presName="parTxOnlySpace" presStyleCnt="0"/>
      <dgm:spPr/>
    </dgm:pt>
    <dgm:pt modelId="{068B2824-497B-4D47-BBD1-505D47D99236}" type="pres">
      <dgm:prSet presAssocID="{3591F542-E1A1-4180-89F6-343431E635AE}" presName="parTxOnly" presStyleLbl="node1" presStyleIdx="3" presStyleCnt="5">
        <dgm:presLayoutVars>
          <dgm:chMax val="0"/>
          <dgm:chPref val="0"/>
          <dgm:bulletEnabled val="1"/>
        </dgm:presLayoutVars>
      </dgm:prSet>
      <dgm:spPr/>
    </dgm:pt>
    <dgm:pt modelId="{093DAAA0-6D09-4330-9341-539936117486}" type="pres">
      <dgm:prSet presAssocID="{E1DA9412-9CAD-400B-AE36-48C0ADC4BF31}" presName="parTxOnlySpace" presStyleCnt="0"/>
      <dgm:spPr/>
    </dgm:pt>
    <dgm:pt modelId="{BD9892A7-FF27-4942-BB5B-AC49D16ACD86}" type="pres">
      <dgm:prSet presAssocID="{41CB30AA-7DB4-4D6A-9ED2-4D34D3654965}" presName="parTxOnly" presStyleLbl="node1" presStyleIdx="4" presStyleCnt="5">
        <dgm:presLayoutVars>
          <dgm:chMax val="0"/>
          <dgm:chPref val="0"/>
          <dgm:bulletEnabled val="1"/>
        </dgm:presLayoutVars>
      </dgm:prSet>
      <dgm:spPr/>
    </dgm:pt>
  </dgm:ptLst>
  <dgm:cxnLst>
    <dgm:cxn modelId="{5F01AC04-CDF9-498D-8A02-17A3AE4DA079}" type="presOf" srcId="{05352E93-6277-4ED5-822A-C8174C34ED16}" destId="{F585000F-5D5D-4560-AA1D-E910B172C3D7}" srcOrd="0" destOrd="0" presId="urn:microsoft.com/office/officeart/2005/8/layout/chevron1"/>
    <dgm:cxn modelId="{F8C2BB09-D3B8-4652-B876-AB31710F50E3}" type="presOf" srcId="{41CB30AA-7DB4-4D6A-9ED2-4D34D3654965}" destId="{BD9892A7-FF27-4942-BB5B-AC49D16ACD86}" srcOrd="0" destOrd="0" presId="urn:microsoft.com/office/officeart/2005/8/layout/chevron1"/>
    <dgm:cxn modelId="{CFDAED13-12CB-4877-9BB4-ACA58260EA3B}" type="presOf" srcId="{3591F542-E1A1-4180-89F6-343431E635AE}" destId="{068B2824-497B-4D47-BBD1-505D47D99236}" srcOrd="0" destOrd="0" presId="urn:microsoft.com/office/officeart/2005/8/layout/chevron1"/>
    <dgm:cxn modelId="{8EE46923-36B0-4227-B715-4A5AF69CE6C0}" srcId="{05352E93-6277-4ED5-822A-C8174C34ED16}" destId="{2199CC25-B561-4E0B-850C-95F058BAA9A5}" srcOrd="2" destOrd="0" parTransId="{4DE37006-D245-4B27-9021-80C2E7D1BA12}" sibTransId="{7BE6B453-1113-4A7B-8403-4FA4B98B8E14}"/>
    <dgm:cxn modelId="{25473E5D-3022-4EC9-8F15-EA9AE49EEB82}" type="presOf" srcId="{4F1F46C2-E628-4546-B4E7-873AE3ADAAC7}" destId="{DA896694-0D3B-4AEE-BB31-B41F79B06B69}" srcOrd="0" destOrd="0" presId="urn:microsoft.com/office/officeart/2005/8/layout/chevron1"/>
    <dgm:cxn modelId="{E9924B66-35AB-4D41-A713-F1265F6BE564}" srcId="{05352E93-6277-4ED5-822A-C8174C34ED16}" destId="{41CB30AA-7DB4-4D6A-9ED2-4D34D3654965}" srcOrd="4" destOrd="0" parTransId="{00718973-39A8-44F1-AAC6-40983B39F5B7}" sibTransId="{4117E4EA-331D-4165-B1E0-30FA73B7AA1A}"/>
    <dgm:cxn modelId="{896C0B68-D2CB-45AB-97FC-59780D73B7CD}" srcId="{05352E93-6277-4ED5-822A-C8174C34ED16}" destId="{3591F542-E1A1-4180-89F6-343431E635AE}" srcOrd="3" destOrd="0" parTransId="{510210B4-DB4D-4580-9B71-DF34C550966E}" sibTransId="{E1DA9412-9CAD-400B-AE36-48C0ADC4BF31}"/>
    <dgm:cxn modelId="{F84EBD7A-D3C6-4D8F-9A32-A83DEDABB176}" type="presOf" srcId="{0361A2ED-DA4B-43C6-B30E-A52130C9381A}" destId="{33452F7D-F672-4736-8427-8CE05AD8DD83}" srcOrd="0" destOrd="0" presId="urn:microsoft.com/office/officeart/2005/8/layout/chevron1"/>
    <dgm:cxn modelId="{46B1F1A7-4367-424F-8F2D-D6BB0C041F03}" srcId="{05352E93-6277-4ED5-822A-C8174C34ED16}" destId="{4F1F46C2-E628-4546-B4E7-873AE3ADAAC7}" srcOrd="1" destOrd="0" parTransId="{B475615E-84AF-437C-9565-5E725121ECA3}" sibTransId="{618B7CC7-1736-4FF5-A57F-5D17DCDF305B}"/>
    <dgm:cxn modelId="{B6ABFBDC-5769-4979-9354-E65BA7C68877}" srcId="{05352E93-6277-4ED5-822A-C8174C34ED16}" destId="{0361A2ED-DA4B-43C6-B30E-A52130C9381A}" srcOrd="0" destOrd="0" parTransId="{E6A2BB36-53D1-49B6-94BC-F65E200AE8D2}" sibTransId="{BBA63526-5AC0-447A-9354-9CA3DC40E854}"/>
    <dgm:cxn modelId="{E98E81F6-3859-4275-A40C-9FFCAD0734F6}" type="presOf" srcId="{2199CC25-B561-4E0B-850C-95F058BAA9A5}" destId="{66E339FB-2396-4B79-9A4A-DE1539BC92B4}" srcOrd="0" destOrd="0" presId="urn:microsoft.com/office/officeart/2005/8/layout/chevron1"/>
    <dgm:cxn modelId="{F4CAF7B0-3AC7-4A93-AFBE-B3A47FA666E8}" type="presParOf" srcId="{F585000F-5D5D-4560-AA1D-E910B172C3D7}" destId="{33452F7D-F672-4736-8427-8CE05AD8DD83}" srcOrd="0" destOrd="0" presId="urn:microsoft.com/office/officeart/2005/8/layout/chevron1"/>
    <dgm:cxn modelId="{13659FFF-002C-4B19-A27C-3A78C968BF99}" type="presParOf" srcId="{F585000F-5D5D-4560-AA1D-E910B172C3D7}" destId="{F474C900-E384-44DD-997A-693BFE253845}" srcOrd="1" destOrd="0" presId="urn:microsoft.com/office/officeart/2005/8/layout/chevron1"/>
    <dgm:cxn modelId="{5A5ED6FD-E877-47AE-A6DE-26639D4CC5E5}" type="presParOf" srcId="{F585000F-5D5D-4560-AA1D-E910B172C3D7}" destId="{DA896694-0D3B-4AEE-BB31-B41F79B06B69}" srcOrd="2" destOrd="0" presId="urn:microsoft.com/office/officeart/2005/8/layout/chevron1"/>
    <dgm:cxn modelId="{BEB3EBB0-2DE6-4A3B-88AE-AB534567B540}" type="presParOf" srcId="{F585000F-5D5D-4560-AA1D-E910B172C3D7}" destId="{0AE9AD6E-4015-4941-B35A-92968CC82D04}" srcOrd="3" destOrd="0" presId="urn:microsoft.com/office/officeart/2005/8/layout/chevron1"/>
    <dgm:cxn modelId="{7FD67E27-8FC4-4C92-ADE9-23BAF77A52B9}" type="presParOf" srcId="{F585000F-5D5D-4560-AA1D-E910B172C3D7}" destId="{66E339FB-2396-4B79-9A4A-DE1539BC92B4}" srcOrd="4" destOrd="0" presId="urn:microsoft.com/office/officeart/2005/8/layout/chevron1"/>
    <dgm:cxn modelId="{5780BFE2-4EFC-4311-895A-F12F5DC2AD8A}" type="presParOf" srcId="{F585000F-5D5D-4560-AA1D-E910B172C3D7}" destId="{69BB8A55-5435-4641-A5F3-51B10992931A}" srcOrd="5" destOrd="0" presId="urn:microsoft.com/office/officeart/2005/8/layout/chevron1"/>
    <dgm:cxn modelId="{6BAD7C9E-722E-43FF-A825-9B38C8663F24}" type="presParOf" srcId="{F585000F-5D5D-4560-AA1D-E910B172C3D7}" destId="{068B2824-497B-4D47-BBD1-505D47D99236}" srcOrd="6" destOrd="0" presId="urn:microsoft.com/office/officeart/2005/8/layout/chevron1"/>
    <dgm:cxn modelId="{BADA6442-A7F2-4410-B696-FB467C9CE132}" type="presParOf" srcId="{F585000F-5D5D-4560-AA1D-E910B172C3D7}" destId="{093DAAA0-6D09-4330-9341-539936117486}" srcOrd="7" destOrd="0" presId="urn:microsoft.com/office/officeart/2005/8/layout/chevron1"/>
    <dgm:cxn modelId="{6947CF55-2EE9-4329-816D-23D7999B6EA8}" type="presParOf" srcId="{F585000F-5D5D-4560-AA1D-E910B172C3D7}" destId="{BD9892A7-FF27-4942-BB5B-AC49D16ACD86}" srcOrd="8"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352E93-6277-4ED5-822A-C8174C34ED16}" type="doc">
      <dgm:prSet loTypeId="urn:microsoft.com/office/officeart/2005/8/layout/chevron1" loCatId="process" qsTypeId="urn:microsoft.com/office/officeart/2005/8/quickstyle/simple1" qsCatId="simple" csTypeId="urn:microsoft.com/office/officeart/2005/8/colors/accent2_1" csCatId="accent2" phldr="1"/>
      <dgm:spPr/>
    </dgm:pt>
    <dgm:pt modelId="{0361A2ED-DA4B-43C6-B30E-A52130C9381A}">
      <dgm:prSet phldrT="[Texte]"/>
      <dgm:spPr/>
      <dgm:t>
        <a:bodyPr/>
        <a:lstStyle/>
        <a:p>
          <a:r>
            <a:rPr lang="fr-FR" dirty="0">
              <a:latin typeface="Marianne" panose="02000000000000000000" pitchFamily="2" charset="0"/>
            </a:rPr>
            <a:t>Télécharger le dossier de consultation</a:t>
          </a:r>
        </a:p>
      </dgm:t>
    </dgm:pt>
    <dgm:pt modelId="{E6A2BB36-53D1-49B6-94BC-F65E200AE8D2}" type="parTrans" cxnId="{B6ABFBDC-5769-4979-9354-E65BA7C68877}">
      <dgm:prSet/>
      <dgm:spPr/>
      <dgm:t>
        <a:bodyPr/>
        <a:lstStyle/>
        <a:p>
          <a:endParaRPr lang="fr-FR"/>
        </a:p>
      </dgm:t>
    </dgm:pt>
    <dgm:pt modelId="{BBA63526-5AC0-447A-9354-9CA3DC40E854}" type="sibTrans" cxnId="{B6ABFBDC-5769-4979-9354-E65BA7C68877}">
      <dgm:prSet/>
      <dgm:spPr/>
      <dgm:t>
        <a:bodyPr/>
        <a:lstStyle/>
        <a:p>
          <a:endParaRPr lang="fr-FR"/>
        </a:p>
      </dgm:t>
    </dgm:pt>
    <dgm:pt modelId="{4F1F46C2-E628-4546-B4E7-873AE3ADAAC7}">
      <dgm:prSet phldrT="[Texte]"/>
      <dgm:spPr/>
      <dgm:t>
        <a:bodyPr/>
        <a:lstStyle/>
        <a:p>
          <a:pPr algn="ctr"/>
          <a:r>
            <a:rPr lang="fr-FR" dirty="0">
              <a:latin typeface="Marianne" panose="02000000000000000000" pitchFamily="2" charset="0"/>
            </a:rPr>
            <a:t>Répondre à la consultation dans les délais</a:t>
          </a:r>
        </a:p>
      </dgm:t>
    </dgm:pt>
    <dgm:pt modelId="{B475615E-84AF-437C-9565-5E725121ECA3}" type="parTrans" cxnId="{46B1F1A7-4367-424F-8F2D-D6BB0C041F03}">
      <dgm:prSet/>
      <dgm:spPr/>
      <dgm:t>
        <a:bodyPr/>
        <a:lstStyle/>
        <a:p>
          <a:endParaRPr lang="fr-FR"/>
        </a:p>
      </dgm:t>
    </dgm:pt>
    <dgm:pt modelId="{618B7CC7-1736-4FF5-A57F-5D17DCDF305B}" type="sibTrans" cxnId="{46B1F1A7-4367-424F-8F2D-D6BB0C041F03}">
      <dgm:prSet/>
      <dgm:spPr/>
      <dgm:t>
        <a:bodyPr/>
        <a:lstStyle/>
        <a:p>
          <a:endParaRPr lang="fr-FR"/>
        </a:p>
      </dgm:t>
    </dgm:pt>
    <dgm:pt modelId="{2199CC25-B561-4E0B-850C-95F058BAA9A5}">
      <dgm:prSet phldrT="[Texte]"/>
      <dgm:spPr/>
      <dgm:t>
        <a:bodyPr/>
        <a:lstStyle/>
        <a:p>
          <a:r>
            <a:rPr lang="fr-FR" dirty="0">
              <a:latin typeface="Marianne" panose="02000000000000000000" pitchFamily="2" charset="0"/>
            </a:rPr>
            <a:t>Poser des questions sur la plateforme si nécessaire</a:t>
          </a:r>
        </a:p>
      </dgm:t>
    </dgm:pt>
    <dgm:pt modelId="{4DE37006-D245-4B27-9021-80C2E7D1BA12}" type="parTrans" cxnId="{8EE46923-36B0-4227-B715-4A5AF69CE6C0}">
      <dgm:prSet/>
      <dgm:spPr/>
      <dgm:t>
        <a:bodyPr/>
        <a:lstStyle/>
        <a:p>
          <a:endParaRPr lang="fr-FR"/>
        </a:p>
      </dgm:t>
    </dgm:pt>
    <dgm:pt modelId="{7BE6B453-1113-4A7B-8403-4FA4B98B8E14}" type="sibTrans" cxnId="{8EE46923-36B0-4227-B715-4A5AF69CE6C0}">
      <dgm:prSet/>
      <dgm:spPr/>
      <dgm:t>
        <a:bodyPr/>
        <a:lstStyle/>
        <a:p>
          <a:endParaRPr lang="fr-FR"/>
        </a:p>
      </dgm:t>
    </dgm:pt>
    <dgm:pt modelId="{41CB30AA-7DB4-4D6A-9ED2-4D34D3654965}">
      <dgm:prSet phldrT="[Texte]"/>
      <dgm:spPr/>
      <dgm:t>
        <a:bodyPr/>
        <a:lstStyle/>
        <a:p>
          <a:r>
            <a:rPr lang="fr-FR" dirty="0">
              <a:latin typeface="Marianne" panose="02000000000000000000" pitchFamily="2" charset="0"/>
            </a:rPr>
            <a:t>Le titulaire exécute le contrat</a:t>
          </a:r>
        </a:p>
      </dgm:t>
    </dgm:pt>
    <dgm:pt modelId="{00718973-39A8-44F1-AAC6-40983B39F5B7}" type="parTrans" cxnId="{E9924B66-35AB-4D41-A713-F1265F6BE564}">
      <dgm:prSet/>
      <dgm:spPr/>
      <dgm:t>
        <a:bodyPr/>
        <a:lstStyle/>
        <a:p>
          <a:endParaRPr lang="fr-FR"/>
        </a:p>
      </dgm:t>
    </dgm:pt>
    <dgm:pt modelId="{4117E4EA-331D-4165-B1E0-30FA73B7AA1A}" type="sibTrans" cxnId="{E9924B66-35AB-4D41-A713-F1265F6BE564}">
      <dgm:prSet/>
      <dgm:spPr/>
      <dgm:t>
        <a:bodyPr/>
        <a:lstStyle/>
        <a:p>
          <a:endParaRPr lang="fr-FR"/>
        </a:p>
      </dgm:t>
    </dgm:pt>
    <dgm:pt modelId="{F585000F-5D5D-4560-AA1D-E910B172C3D7}" type="pres">
      <dgm:prSet presAssocID="{05352E93-6277-4ED5-822A-C8174C34ED16}" presName="Name0" presStyleCnt="0">
        <dgm:presLayoutVars>
          <dgm:dir/>
          <dgm:animLvl val="lvl"/>
          <dgm:resizeHandles val="exact"/>
        </dgm:presLayoutVars>
      </dgm:prSet>
      <dgm:spPr/>
    </dgm:pt>
    <dgm:pt modelId="{33452F7D-F672-4736-8427-8CE05AD8DD83}" type="pres">
      <dgm:prSet presAssocID="{0361A2ED-DA4B-43C6-B30E-A52130C9381A}" presName="parTxOnly" presStyleLbl="node1" presStyleIdx="0" presStyleCnt="4">
        <dgm:presLayoutVars>
          <dgm:chMax val="0"/>
          <dgm:chPref val="0"/>
          <dgm:bulletEnabled val="1"/>
        </dgm:presLayoutVars>
      </dgm:prSet>
      <dgm:spPr/>
    </dgm:pt>
    <dgm:pt modelId="{F474C900-E384-44DD-997A-693BFE253845}" type="pres">
      <dgm:prSet presAssocID="{BBA63526-5AC0-447A-9354-9CA3DC40E854}" presName="parTxOnlySpace" presStyleCnt="0"/>
      <dgm:spPr/>
    </dgm:pt>
    <dgm:pt modelId="{DA896694-0D3B-4AEE-BB31-B41F79B06B69}" type="pres">
      <dgm:prSet presAssocID="{4F1F46C2-E628-4546-B4E7-873AE3ADAAC7}" presName="parTxOnly" presStyleLbl="node1" presStyleIdx="1" presStyleCnt="4">
        <dgm:presLayoutVars>
          <dgm:chMax val="0"/>
          <dgm:chPref val="0"/>
          <dgm:bulletEnabled val="1"/>
        </dgm:presLayoutVars>
      </dgm:prSet>
      <dgm:spPr/>
    </dgm:pt>
    <dgm:pt modelId="{0AE9AD6E-4015-4941-B35A-92968CC82D04}" type="pres">
      <dgm:prSet presAssocID="{618B7CC7-1736-4FF5-A57F-5D17DCDF305B}" presName="parTxOnlySpace" presStyleCnt="0"/>
      <dgm:spPr/>
    </dgm:pt>
    <dgm:pt modelId="{66E339FB-2396-4B79-9A4A-DE1539BC92B4}" type="pres">
      <dgm:prSet presAssocID="{2199CC25-B561-4E0B-850C-95F058BAA9A5}" presName="parTxOnly" presStyleLbl="node1" presStyleIdx="2" presStyleCnt="4">
        <dgm:presLayoutVars>
          <dgm:chMax val="0"/>
          <dgm:chPref val="0"/>
          <dgm:bulletEnabled val="1"/>
        </dgm:presLayoutVars>
      </dgm:prSet>
      <dgm:spPr/>
    </dgm:pt>
    <dgm:pt modelId="{69BB8A55-5435-4641-A5F3-51B10992931A}" type="pres">
      <dgm:prSet presAssocID="{7BE6B453-1113-4A7B-8403-4FA4B98B8E14}" presName="parTxOnlySpace" presStyleCnt="0"/>
      <dgm:spPr/>
    </dgm:pt>
    <dgm:pt modelId="{BD9892A7-FF27-4942-BB5B-AC49D16ACD86}" type="pres">
      <dgm:prSet presAssocID="{41CB30AA-7DB4-4D6A-9ED2-4D34D3654965}" presName="parTxOnly" presStyleLbl="node1" presStyleIdx="3" presStyleCnt="4">
        <dgm:presLayoutVars>
          <dgm:chMax val="0"/>
          <dgm:chPref val="0"/>
          <dgm:bulletEnabled val="1"/>
        </dgm:presLayoutVars>
      </dgm:prSet>
      <dgm:spPr/>
    </dgm:pt>
  </dgm:ptLst>
  <dgm:cxnLst>
    <dgm:cxn modelId="{5F01AC04-CDF9-498D-8A02-17A3AE4DA079}" type="presOf" srcId="{05352E93-6277-4ED5-822A-C8174C34ED16}" destId="{F585000F-5D5D-4560-AA1D-E910B172C3D7}" srcOrd="0" destOrd="0" presId="urn:microsoft.com/office/officeart/2005/8/layout/chevron1"/>
    <dgm:cxn modelId="{F8C2BB09-D3B8-4652-B876-AB31710F50E3}" type="presOf" srcId="{41CB30AA-7DB4-4D6A-9ED2-4D34D3654965}" destId="{BD9892A7-FF27-4942-BB5B-AC49D16ACD86}" srcOrd="0" destOrd="0" presId="urn:microsoft.com/office/officeart/2005/8/layout/chevron1"/>
    <dgm:cxn modelId="{8EE46923-36B0-4227-B715-4A5AF69CE6C0}" srcId="{05352E93-6277-4ED5-822A-C8174C34ED16}" destId="{2199CC25-B561-4E0B-850C-95F058BAA9A5}" srcOrd="2" destOrd="0" parTransId="{4DE37006-D245-4B27-9021-80C2E7D1BA12}" sibTransId="{7BE6B453-1113-4A7B-8403-4FA4B98B8E14}"/>
    <dgm:cxn modelId="{25473E5D-3022-4EC9-8F15-EA9AE49EEB82}" type="presOf" srcId="{4F1F46C2-E628-4546-B4E7-873AE3ADAAC7}" destId="{DA896694-0D3B-4AEE-BB31-B41F79B06B69}" srcOrd="0" destOrd="0" presId="urn:microsoft.com/office/officeart/2005/8/layout/chevron1"/>
    <dgm:cxn modelId="{E9924B66-35AB-4D41-A713-F1265F6BE564}" srcId="{05352E93-6277-4ED5-822A-C8174C34ED16}" destId="{41CB30AA-7DB4-4D6A-9ED2-4D34D3654965}" srcOrd="3" destOrd="0" parTransId="{00718973-39A8-44F1-AAC6-40983B39F5B7}" sibTransId="{4117E4EA-331D-4165-B1E0-30FA73B7AA1A}"/>
    <dgm:cxn modelId="{F84EBD7A-D3C6-4D8F-9A32-A83DEDABB176}" type="presOf" srcId="{0361A2ED-DA4B-43C6-B30E-A52130C9381A}" destId="{33452F7D-F672-4736-8427-8CE05AD8DD83}" srcOrd="0" destOrd="0" presId="urn:microsoft.com/office/officeart/2005/8/layout/chevron1"/>
    <dgm:cxn modelId="{46B1F1A7-4367-424F-8F2D-D6BB0C041F03}" srcId="{05352E93-6277-4ED5-822A-C8174C34ED16}" destId="{4F1F46C2-E628-4546-B4E7-873AE3ADAAC7}" srcOrd="1" destOrd="0" parTransId="{B475615E-84AF-437C-9565-5E725121ECA3}" sibTransId="{618B7CC7-1736-4FF5-A57F-5D17DCDF305B}"/>
    <dgm:cxn modelId="{B6ABFBDC-5769-4979-9354-E65BA7C68877}" srcId="{05352E93-6277-4ED5-822A-C8174C34ED16}" destId="{0361A2ED-DA4B-43C6-B30E-A52130C9381A}" srcOrd="0" destOrd="0" parTransId="{E6A2BB36-53D1-49B6-94BC-F65E200AE8D2}" sibTransId="{BBA63526-5AC0-447A-9354-9CA3DC40E854}"/>
    <dgm:cxn modelId="{E98E81F6-3859-4275-A40C-9FFCAD0734F6}" type="presOf" srcId="{2199CC25-B561-4E0B-850C-95F058BAA9A5}" destId="{66E339FB-2396-4B79-9A4A-DE1539BC92B4}" srcOrd="0" destOrd="0" presId="urn:microsoft.com/office/officeart/2005/8/layout/chevron1"/>
    <dgm:cxn modelId="{F4CAF7B0-3AC7-4A93-AFBE-B3A47FA666E8}" type="presParOf" srcId="{F585000F-5D5D-4560-AA1D-E910B172C3D7}" destId="{33452F7D-F672-4736-8427-8CE05AD8DD83}" srcOrd="0" destOrd="0" presId="urn:microsoft.com/office/officeart/2005/8/layout/chevron1"/>
    <dgm:cxn modelId="{13659FFF-002C-4B19-A27C-3A78C968BF99}" type="presParOf" srcId="{F585000F-5D5D-4560-AA1D-E910B172C3D7}" destId="{F474C900-E384-44DD-997A-693BFE253845}" srcOrd="1" destOrd="0" presId="urn:microsoft.com/office/officeart/2005/8/layout/chevron1"/>
    <dgm:cxn modelId="{5A5ED6FD-E877-47AE-A6DE-26639D4CC5E5}" type="presParOf" srcId="{F585000F-5D5D-4560-AA1D-E910B172C3D7}" destId="{DA896694-0D3B-4AEE-BB31-B41F79B06B69}" srcOrd="2" destOrd="0" presId="urn:microsoft.com/office/officeart/2005/8/layout/chevron1"/>
    <dgm:cxn modelId="{BEB3EBB0-2DE6-4A3B-88AE-AB534567B540}" type="presParOf" srcId="{F585000F-5D5D-4560-AA1D-E910B172C3D7}" destId="{0AE9AD6E-4015-4941-B35A-92968CC82D04}" srcOrd="3" destOrd="0" presId="urn:microsoft.com/office/officeart/2005/8/layout/chevron1"/>
    <dgm:cxn modelId="{7FD67E27-8FC4-4C92-ADE9-23BAF77A52B9}" type="presParOf" srcId="{F585000F-5D5D-4560-AA1D-E910B172C3D7}" destId="{66E339FB-2396-4B79-9A4A-DE1539BC92B4}" srcOrd="4" destOrd="0" presId="urn:microsoft.com/office/officeart/2005/8/layout/chevron1"/>
    <dgm:cxn modelId="{5780BFE2-4EFC-4311-895A-F12F5DC2AD8A}" type="presParOf" srcId="{F585000F-5D5D-4560-AA1D-E910B172C3D7}" destId="{69BB8A55-5435-4641-A5F3-51B10992931A}" srcOrd="5" destOrd="0" presId="urn:microsoft.com/office/officeart/2005/8/layout/chevron1"/>
    <dgm:cxn modelId="{6947CF55-2EE9-4329-816D-23D7999B6EA8}" type="presParOf" srcId="{F585000F-5D5D-4560-AA1D-E910B172C3D7}" destId="{BD9892A7-FF27-4942-BB5B-AC49D16ACD86}"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5352E93-6277-4ED5-822A-C8174C34ED16}" type="doc">
      <dgm:prSet loTypeId="urn:microsoft.com/office/officeart/2005/8/layout/chevron1" loCatId="process" qsTypeId="urn:microsoft.com/office/officeart/2005/8/quickstyle/simple1" qsCatId="simple" csTypeId="urn:microsoft.com/office/officeart/2005/8/colors/accent2_1" csCatId="accent2" phldr="1"/>
      <dgm:spPr/>
    </dgm:pt>
    <dgm:pt modelId="{0361A2ED-DA4B-43C6-B30E-A52130C9381A}">
      <dgm:prSet phldrT="[Texte]" custT="1"/>
      <dgm:spPr/>
      <dgm:t>
        <a:bodyPr/>
        <a:lstStyle/>
        <a:p>
          <a:r>
            <a:rPr lang="fr-FR" sz="1400" dirty="0">
              <a:latin typeface="Marianne" panose="02000000000000000000" pitchFamily="2" charset="0"/>
            </a:rPr>
            <a:t>Remise en concurrence</a:t>
          </a:r>
          <a:r>
            <a:rPr lang="fr-FR" sz="1200" dirty="0">
              <a:latin typeface="Marianne" panose="02000000000000000000" pitchFamily="2" charset="0"/>
            </a:rPr>
            <a:t> </a:t>
          </a:r>
          <a:r>
            <a:rPr lang="fr-FR" sz="1400" dirty="0">
              <a:latin typeface="Marianne" panose="02000000000000000000" pitchFamily="2" charset="0"/>
            </a:rPr>
            <a:t>des titulaires de l’AC</a:t>
          </a:r>
          <a:endParaRPr lang="fr-FR" sz="1200" dirty="0">
            <a:latin typeface="Marianne" panose="02000000000000000000" pitchFamily="2" charset="0"/>
          </a:endParaRPr>
        </a:p>
      </dgm:t>
    </dgm:pt>
    <dgm:pt modelId="{E6A2BB36-53D1-49B6-94BC-F65E200AE8D2}" type="parTrans" cxnId="{B6ABFBDC-5769-4979-9354-E65BA7C68877}">
      <dgm:prSet/>
      <dgm:spPr/>
      <dgm:t>
        <a:bodyPr/>
        <a:lstStyle/>
        <a:p>
          <a:endParaRPr lang="fr-FR"/>
        </a:p>
      </dgm:t>
    </dgm:pt>
    <dgm:pt modelId="{BBA63526-5AC0-447A-9354-9CA3DC40E854}" type="sibTrans" cxnId="{B6ABFBDC-5769-4979-9354-E65BA7C68877}">
      <dgm:prSet/>
      <dgm:spPr/>
      <dgm:t>
        <a:bodyPr/>
        <a:lstStyle/>
        <a:p>
          <a:endParaRPr lang="fr-FR"/>
        </a:p>
      </dgm:t>
    </dgm:pt>
    <dgm:pt modelId="{4F1F46C2-E628-4546-B4E7-873AE3ADAAC7}">
      <dgm:prSet phldrT="[Texte]"/>
      <dgm:spPr/>
      <dgm:t>
        <a:bodyPr/>
        <a:lstStyle/>
        <a:p>
          <a:r>
            <a:rPr lang="fr-FR" dirty="0">
              <a:latin typeface="Marianne" panose="02000000000000000000" pitchFamily="2" charset="0"/>
            </a:rPr>
            <a:t>Réponse aux questions</a:t>
          </a:r>
        </a:p>
      </dgm:t>
    </dgm:pt>
    <dgm:pt modelId="{B475615E-84AF-437C-9565-5E725121ECA3}" type="parTrans" cxnId="{46B1F1A7-4367-424F-8F2D-D6BB0C041F03}">
      <dgm:prSet/>
      <dgm:spPr/>
      <dgm:t>
        <a:bodyPr/>
        <a:lstStyle/>
        <a:p>
          <a:endParaRPr lang="fr-FR"/>
        </a:p>
      </dgm:t>
    </dgm:pt>
    <dgm:pt modelId="{618B7CC7-1736-4FF5-A57F-5D17DCDF305B}" type="sibTrans" cxnId="{46B1F1A7-4367-424F-8F2D-D6BB0C041F03}">
      <dgm:prSet/>
      <dgm:spPr/>
      <dgm:t>
        <a:bodyPr/>
        <a:lstStyle/>
        <a:p>
          <a:endParaRPr lang="fr-FR"/>
        </a:p>
      </dgm:t>
    </dgm:pt>
    <dgm:pt modelId="{2199CC25-B561-4E0B-850C-95F058BAA9A5}">
      <dgm:prSet phldrT="[Texte]"/>
      <dgm:spPr/>
      <dgm:t>
        <a:bodyPr/>
        <a:lstStyle/>
        <a:p>
          <a:r>
            <a:rPr lang="fr-FR" dirty="0">
              <a:latin typeface="Marianne" panose="02000000000000000000" pitchFamily="2" charset="0"/>
            </a:rPr>
            <a:t>Ouverture des plis</a:t>
          </a:r>
        </a:p>
      </dgm:t>
    </dgm:pt>
    <dgm:pt modelId="{4DE37006-D245-4B27-9021-80C2E7D1BA12}" type="parTrans" cxnId="{8EE46923-36B0-4227-B715-4A5AF69CE6C0}">
      <dgm:prSet/>
      <dgm:spPr/>
      <dgm:t>
        <a:bodyPr/>
        <a:lstStyle/>
        <a:p>
          <a:endParaRPr lang="fr-FR"/>
        </a:p>
      </dgm:t>
    </dgm:pt>
    <dgm:pt modelId="{7BE6B453-1113-4A7B-8403-4FA4B98B8E14}" type="sibTrans" cxnId="{8EE46923-36B0-4227-B715-4A5AF69CE6C0}">
      <dgm:prSet/>
      <dgm:spPr/>
      <dgm:t>
        <a:bodyPr/>
        <a:lstStyle/>
        <a:p>
          <a:endParaRPr lang="fr-FR"/>
        </a:p>
      </dgm:t>
    </dgm:pt>
    <dgm:pt modelId="{3591F542-E1A1-4180-89F6-343431E635AE}">
      <dgm:prSet phldrT="[Texte]"/>
      <dgm:spPr/>
      <dgm:t>
        <a:bodyPr/>
        <a:lstStyle/>
        <a:p>
          <a:r>
            <a:rPr lang="fr-FR" dirty="0">
              <a:latin typeface="Marianne" panose="02000000000000000000" pitchFamily="2" charset="0"/>
            </a:rPr>
            <a:t>Analyse des offres</a:t>
          </a:r>
        </a:p>
      </dgm:t>
    </dgm:pt>
    <dgm:pt modelId="{510210B4-DB4D-4580-9B71-DF34C550966E}" type="parTrans" cxnId="{896C0B68-D2CB-45AB-97FC-59780D73B7CD}">
      <dgm:prSet/>
      <dgm:spPr/>
      <dgm:t>
        <a:bodyPr/>
        <a:lstStyle/>
        <a:p>
          <a:endParaRPr lang="fr-FR"/>
        </a:p>
      </dgm:t>
    </dgm:pt>
    <dgm:pt modelId="{E1DA9412-9CAD-400B-AE36-48C0ADC4BF31}" type="sibTrans" cxnId="{896C0B68-D2CB-45AB-97FC-59780D73B7CD}">
      <dgm:prSet/>
      <dgm:spPr/>
      <dgm:t>
        <a:bodyPr/>
        <a:lstStyle/>
        <a:p>
          <a:endParaRPr lang="fr-FR"/>
        </a:p>
      </dgm:t>
    </dgm:pt>
    <dgm:pt modelId="{41CB30AA-7DB4-4D6A-9ED2-4D34D3654965}">
      <dgm:prSet phldrT="[Texte]"/>
      <dgm:spPr/>
      <dgm:t>
        <a:bodyPr/>
        <a:lstStyle/>
        <a:p>
          <a:r>
            <a:rPr lang="fr-FR" dirty="0">
              <a:latin typeface="Marianne" panose="02000000000000000000" pitchFamily="2" charset="0"/>
            </a:rPr>
            <a:t>Attribution du marché </a:t>
          </a:r>
        </a:p>
      </dgm:t>
    </dgm:pt>
    <dgm:pt modelId="{00718973-39A8-44F1-AAC6-40983B39F5B7}" type="parTrans" cxnId="{E9924B66-35AB-4D41-A713-F1265F6BE564}">
      <dgm:prSet/>
      <dgm:spPr/>
      <dgm:t>
        <a:bodyPr/>
        <a:lstStyle/>
        <a:p>
          <a:endParaRPr lang="fr-FR"/>
        </a:p>
      </dgm:t>
    </dgm:pt>
    <dgm:pt modelId="{4117E4EA-331D-4165-B1E0-30FA73B7AA1A}" type="sibTrans" cxnId="{E9924B66-35AB-4D41-A713-F1265F6BE564}">
      <dgm:prSet/>
      <dgm:spPr/>
      <dgm:t>
        <a:bodyPr/>
        <a:lstStyle/>
        <a:p>
          <a:endParaRPr lang="fr-FR"/>
        </a:p>
      </dgm:t>
    </dgm:pt>
    <dgm:pt modelId="{0A0425D3-C331-456B-B247-FF31A3B6AEFD}">
      <dgm:prSet phldrT="[Texte]"/>
      <dgm:spPr/>
      <dgm:t>
        <a:bodyPr/>
        <a:lstStyle/>
        <a:p>
          <a:r>
            <a:rPr lang="fr-FR" dirty="0">
              <a:latin typeface="Marianne" panose="02000000000000000000" pitchFamily="2" charset="0"/>
            </a:rPr>
            <a:t>Exécution du contrat</a:t>
          </a:r>
        </a:p>
      </dgm:t>
    </dgm:pt>
    <dgm:pt modelId="{27AE113F-047D-4DCC-A51F-5BE67ED0BFA9}" type="parTrans" cxnId="{7A768865-EAA0-4517-A35A-721C724D703E}">
      <dgm:prSet/>
      <dgm:spPr/>
      <dgm:t>
        <a:bodyPr/>
        <a:lstStyle/>
        <a:p>
          <a:endParaRPr lang="fr-FR"/>
        </a:p>
      </dgm:t>
    </dgm:pt>
    <dgm:pt modelId="{5C7406A1-F1D2-4F11-8BEF-DBCFEA91670C}" type="sibTrans" cxnId="{7A768865-EAA0-4517-A35A-721C724D703E}">
      <dgm:prSet/>
      <dgm:spPr/>
      <dgm:t>
        <a:bodyPr/>
        <a:lstStyle/>
        <a:p>
          <a:endParaRPr lang="fr-FR"/>
        </a:p>
      </dgm:t>
    </dgm:pt>
    <dgm:pt modelId="{F585000F-5D5D-4560-AA1D-E910B172C3D7}" type="pres">
      <dgm:prSet presAssocID="{05352E93-6277-4ED5-822A-C8174C34ED16}" presName="Name0" presStyleCnt="0">
        <dgm:presLayoutVars>
          <dgm:dir/>
          <dgm:animLvl val="lvl"/>
          <dgm:resizeHandles val="exact"/>
        </dgm:presLayoutVars>
      </dgm:prSet>
      <dgm:spPr/>
    </dgm:pt>
    <dgm:pt modelId="{33452F7D-F672-4736-8427-8CE05AD8DD83}" type="pres">
      <dgm:prSet presAssocID="{0361A2ED-DA4B-43C6-B30E-A52130C9381A}" presName="parTxOnly" presStyleLbl="node1" presStyleIdx="0" presStyleCnt="6" custScaleX="122645" custScaleY="108582">
        <dgm:presLayoutVars>
          <dgm:chMax val="0"/>
          <dgm:chPref val="0"/>
          <dgm:bulletEnabled val="1"/>
        </dgm:presLayoutVars>
      </dgm:prSet>
      <dgm:spPr/>
    </dgm:pt>
    <dgm:pt modelId="{F474C900-E384-44DD-997A-693BFE253845}" type="pres">
      <dgm:prSet presAssocID="{BBA63526-5AC0-447A-9354-9CA3DC40E854}" presName="parTxOnlySpace" presStyleCnt="0"/>
      <dgm:spPr/>
    </dgm:pt>
    <dgm:pt modelId="{DA896694-0D3B-4AEE-BB31-B41F79B06B69}" type="pres">
      <dgm:prSet presAssocID="{4F1F46C2-E628-4546-B4E7-873AE3ADAAC7}" presName="parTxOnly" presStyleLbl="node1" presStyleIdx="1" presStyleCnt="6" custScaleY="109134">
        <dgm:presLayoutVars>
          <dgm:chMax val="0"/>
          <dgm:chPref val="0"/>
          <dgm:bulletEnabled val="1"/>
        </dgm:presLayoutVars>
      </dgm:prSet>
      <dgm:spPr/>
    </dgm:pt>
    <dgm:pt modelId="{0AE9AD6E-4015-4941-B35A-92968CC82D04}" type="pres">
      <dgm:prSet presAssocID="{618B7CC7-1736-4FF5-A57F-5D17DCDF305B}" presName="parTxOnlySpace" presStyleCnt="0"/>
      <dgm:spPr/>
    </dgm:pt>
    <dgm:pt modelId="{66E339FB-2396-4B79-9A4A-DE1539BC92B4}" type="pres">
      <dgm:prSet presAssocID="{2199CC25-B561-4E0B-850C-95F058BAA9A5}" presName="parTxOnly" presStyleLbl="node1" presStyleIdx="2" presStyleCnt="6" custScaleY="109532">
        <dgm:presLayoutVars>
          <dgm:chMax val="0"/>
          <dgm:chPref val="0"/>
          <dgm:bulletEnabled val="1"/>
        </dgm:presLayoutVars>
      </dgm:prSet>
      <dgm:spPr/>
    </dgm:pt>
    <dgm:pt modelId="{69BB8A55-5435-4641-A5F3-51B10992931A}" type="pres">
      <dgm:prSet presAssocID="{7BE6B453-1113-4A7B-8403-4FA4B98B8E14}" presName="parTxOnlySpace" presStyleCnt="0"/>
      <dgm:spPr/>
    </dgm:pt>
    <dgm:pt modelId="{068B2824-497B-4D47-BBD1-505D47D99236}" type="pres">
      <dgm:prSet presAssocID="{3591F542-E1A1-4180-89F6-343431E635AE}" presName="parTxOnly" presStyleLbl="node1" presStyleIdx="3" presStyleCnt="6" custScaleY="109134">
        <dgm:presLayoutVars>
          <dgm:chMax val="0"/>
          <dgm:chPref val="0"/>
          <dgm:bulletEnabled val="1"/>
        </dgm:presLayoutVars>
      </dgm:prSet>
      <dgm:spPr/>
    </dgm:pt>
    <dgm:pt modelId="{093DAAA0-6D09-4330-9341-539936117486}" type="pres">
      <dgm:prSet presAssocID="{E1DA9412-9CAD-400B-AE36-48C0ADC4BF31}" presName="parTxOnlySpace" presStyleCnt="0"/>
      <dgm:spPr/>
    </dgm:pt>
    <dgm:pt modelId="{BD9892A7-FF27-4942-BB5B-AC49D16ACD86}" type="pres">
      <dgm:prSet presAssocID="{41CB30AA-7DB4-4D6A-9ED2-4D34D3654965}" presName="parTxOnly" presStyleLbl="node1" presStyleIdx="4" presStyleCnt="6" custScaleY="109134">
        <dgm:presLayoutVars>
          <dgm:chMax val="0"/>
          <dgm:chPref val="0"/>
          <dgm:bulletEnabled val="1"/>
        </dgm:presLayoutVars>
      </dgm:prSet>
      <dgm:spPr/>
    </dgm:pt>
    <dgm:pt modelId="{FA822166-9255-4D79-8B9C-9BEDC064FBB9}" type="pres">
      <dgm:prSet presAssocID="{4117E4EA-331D-4165-B1E0-30FA73B7AA1A}" presName="parTxOnlySpace" presStyleCnt="0"/>
      <dgm:spPr/>
    </dgm:pt>
    <dgm:pt modelId="{E8700D86-58C1-4015-BE42-6B9958142BD2}" type="pres">
      <dgm:prSet presAssocID="{0A0425D3-C331-456B-B247-FF31A3B6AEFD}" presName="parTxOnly" presStyleLbl="node1" presStyleIdx="5" presStyleCnt="6" custScaleY="109533">
        <dgm:presLayoutVars>
          <dgm:chMax val="0"/>
          <dgm:chPref val="0"/>
          <dgm:bulletEnabled val="1"/>
        </dgm:presLayoutVars>
      </dgm:prSet>
      <dgm:spPr/>
    </dgm:pt>
  </dgm:ptLst>
  <dgm:cxnLst>
    <dgm:cxn modelId="{5F01AC04-CDF9-498D-8A02-17A3AE4DA079}" type="presOf" srcId="{05352E93-6277-4ED5-822A-C8174C34ED16}" destId="{F585000F-5D5D-4560-AA1D-E910B172C3D7}" srcOrd="0" destOrd="0" presId="urn:microsoft.com/office/officeart/2005/8/layout/chevron1"/>
    <dgm:cxn modelId="{F8C2BB09-D3B8-4652-B876-AB31710F50E3}" type="presOf" srcId="{41CB30AA-7DB4-4D6A-9ED2-4D34D3654965}" destId="{BD9892A7-FF27-4942-BB5B-AC49D16ACD86}" srcOrd="0" destOrd="0" presId="urn:microsoft.com/office/officeart/2005/8/layout/chevron1"/>
    <dgm:cxn modelId="{CFDAED13-12CB-4877-9BB4-ACA58260EA3B}" type="presOf" srcId="{3591F542-E1A1-4180-89F6-343431E635AE}" destId="{068B2824-497B-4D47-BBD1-505D47D99236}" srcOrd="0" destOrd="0" presId="urn:microsoft.com/office/officeart/2005/8/layout/chevron1"/>
    <dgm:cxn modelId="{8EE46923-36B0-4227-B715-4A5AF69CE6C0}" srcId="{05352E93-6277-4ED5-822A-C8174C34ED16}" destId="{2199CC25-B561-4E0B-850C-95F058BAA9A5}" srcOrd="2" destOrd="0" parTransId="{4DE37006-D245-4B27-9021-80C2E7D1BA12}" sibTransId="{7BE6B453-1113-4A7B-8403-4FA4B98B8E14}"/>
    <dgm:cxn modelId="{25473E5D-3022-4EC9-8F15-EA9AE49EEB82}" type="presOf" srcId="{4F1F46C2-E628-4546-B4E7-873AE3ADAAC7}" destId="{DA896694-0D3B-4AEE-BB31-B41F79B06B69}" srcOrd="0" destOrd="0" presId="urn:microsoft.com/office/officeart/2005/8/layout/chevron1"/>
    <dgm:cxn modelId="{7A768865-EAA0-4517-A35A-721C724D703E}" srcId="{05352E93-6277-4ED5-822A-C8174C34ED16}" destId="{0A0425D3-C331-456B-B247-FF31A3B6AEFD}" srcOrd="5" destOrd="0" parTransId="{27AE113F-047D-4DCC-A51F-5BE67ED0BFA9}" sibTransId="{5C7406A1-F1D2-4F11-8BEF-DBCFEA91670C}"/>
    <dgm:cxn modelId="{E9924B66-35AB-4D41-A713-F1265F6BE564}" srcId="{05352E93-6277-4ED5-822A-C8174C34ED16}" destId="{41CB30AA-7DB4-4D6A-9ED2-4D34D3654965}" srcOrd="4" destOrd="0" parTransId="{00718973-39A8-44F1-AAC6-40983B39F5B7}" sibTransId="{4117E4EA-331D-4165-B1E0-30FA73B7AA1A}"/>
    <dgm:cxn modelId="{896C0B68-D2CB-45AB-97FC-59780D73B7CD}" srcId="{05352E93-6277-4ED5-822A-C8174C34ED16}" destId="{3591F542-E1A1-4180-89F6-343431E635AE}" srcOrd="3" destOrd="0" parTransId="{510210B4-DB4D-4580-9B71-DF34C550966E}" sibTransId="{E1DA9412-9CAD-400B-AE36-48C0ADC4BF31}"/>
    <dgm:cxn modelId="{F84EBD7A-D3C6-4D8F-9A32-A83DEDABB176}" type="presOf" srcId="{0361A2ED-DA4B-43C6-B30E-A52130C9381A}" destId="{33452F7D-F672-4736-8427-8CE05AD8DD83}" srcOrd="0" destOrd="0" presId="urn:microsoft.com/office/officeart/2005/8/layout/chevron1"/>
    <dgm:cxn modelId="{46B1F1A7-4367-424F-8F2D-D6BB0C041F03}" srcId="{05352E93-6277-4ED5-822A-C8174C34ED16}" destId="{4F1F46C2-E628-4546-B4E7-873AE3ADAAC7}" srcOrd="1" destOrd="0" parTransId="{B475615E-84AF-437C-9565-5E725121ECA3}" sibTransId="{618B7CC7-1736-4FF5-A57F-5D17DCDF305B}"/>
    <dgm:cxn modelId="{B6ABFBDC-5769-4979-9354-E65BA7C68877}" srcId="{05352E93-6277-4ED5-822A-C8174C34ED16}" destId="{0361A2ED-DA4B-43C6-B30E-A52130C9381A}" srcOrd="0" destOrd="0" parTransId="{E6A2BB36-53D1-49B6-94BC-F65E200AE8D2}" sibTransId="{BBA63526-5AC0-447A-9354-9CA3DC40E854}"/>
    <dgm:cxn modelId="{E98E81F6-3859-4275-A40C-9FFCAD0734F6}" type="presOf" srcId="{2199CC25-B561-4E0B-850C-95F058BAA9A5}" destId="{66E339FB-2396-4B79-9A4A-DE1539BC92B4}" srcOrd="0" destOrd="0" presId="urn:microsoft.com/office/officeart/2005/8/layout/chevron1"/>
    <dgm:cxn modelId="{2C67B6FA-72BD-4E90-81F5-202569DB35C0}" type="presOf" srcId="{0A0425D3-C331-456B-B247-FF31A3B6AEFD}" destId="{E8700D86-58C1-4015-BE42-6B9958142BD2}" srcOrd="0" destOrd="0" presId="urn:microsoft.com/office/officeart/2005/8/layout/chevron1"/>
    <dgm:cxn modelId="{F4CAF7B0-3AC7-4A93-AFBE-B3A47FA666E8}" type="presParOf" srcId="{F585000F-5D5D-4560-AA1D-E910B172C3D7}" destId="{33452F7D-F672-4736-8427-8CE05AD8DD83}" srcOrd="0" destOrd="0" presId="urn:microsoft.com/office/officeart/2005/8/layout/chevron1"/>
    <dgm:cxn modelId="{13659FFF-002C-4B19-A27C-3A78C968BF99}" type="presParOf" srcId="{F585000F-5D5D-4560-AA1D-E910B172C3D7}" destId="{F474C900-E384-44DD-997A-693BFE253845}" srcOrd="1" destOrd="0" presId="urn:microsoft.com/office/officeart/2005/8/layout/chevron1"/>
    <dgm:cxn modelId="{5A5ED6FD-E877-47AE-A6DE-26639D4CC5E5}" type="presParOf" srcId="{F585000F-5D5D-4560-AA1D-E910B172C3D7}" destId="{DA896694-0D3B-4AEE-BB31-B41F79B06B69}" srcOrd="2" destOrd="0" presId="urn:microsoft.com/office/officeart/2005/8/layout/chevron1"/>
    <dgm:cxn modelId="{BEB3EBB0-2DE6-4A3B-88AE-AB534567B540}" type="presParOf" srcId="{F585000F-5D5D-4560-AA1D-E910B172C3D7}" destId="{0AE9AD6E-4015-4941-B35A-92968CC82D04}" srcOrd="3" destOrd="0" presId="urn:microsoft.com/office/officeart/2005/8/layout/chevron1"/>
    <dgm:cxn modelId="{7FD67E27-8FC4-4C92-ADE9-23BAF77A52B9}" type="presParOf" srcId="{F585000F-5D5D-4560-AA1D-E910B172C3D7}" destId="{66E339FB-2396-4B79-9A4A-DE1539BC92B4}" srcOrd="4" destOrd="0" presId="urn:microsoft.com/office/officeart/2005/8/layout/chevron1"/>
    <dgm:cxn modelId="{5780BFE2-4EFC-4311-895A-F12F5DC2AD8A}" type="presParOf" srcId="{F585000F-5D5D-4560-AA1D-E910B172C3D7}" destId="{69BB8A55-5435-4641-A5F3-51B10992931A}" srcOrd="5" destOrd="0" presId="urn:microsoft.com/office/officeart/2005/8/layout/chevron1"/>
    <dgm:cxn modelId="{6BAD7C9E-722E-43FF-A825-9B38C8663F24}" type="presParOf" srcId="{F585000F-5D5D-4560-AA1D-E910B172C3D7}" destId="{068B2824-497B-4D47-BBD1-505D47D99236}" srcOrd="6" destOrd="0" presId="urn:microsoft.com/office/officeart/2005/8/layout/chevron1"/>
    <dgm:cxn modelId="{BADA6442-A7F2-4410-B696-FB467C9CE132}" type="presParOf" srcId="{F585000F-5D5D-4560-AA1D-E910B172C3D7}" destId="{093DAAA0-6D09-4330-9341-539936117486}" srcOrd="7" destOrd="0" presId="urn:microsoft.com/office/officeart/2005/8/layout/chevron1"/>
    <dgm:cxn modelId="{6947CF55-2EE9-4329-816D-23D7999B6EA8}" type="presParOf" srcId="{F585000F-5D5D-4560-AA1D-E910B172C3D7}" destId="{BD9892A7-FF27-4942-BB5B-AC49D16ACD86}" srcOrd="8" destOrd="0" presId="urn:microsoft.com/office/officeart/2005/8/layout/chevron1"/>
    <dgm:cxn modelId="{15FE9988-9456-4A7F-92D7-DCE0E6D93896}" type="presParOf" srcId="{F585000F-5D5D-4560-AA1D-E910B172C3D7}" destId="{FA822166-9255-4D79-8B9C-9BEDC064FBB9}" srcOrd="9" destOrd="0" presId="urn:microsoft.com/office/officeart/2005/8/layout/chevron1"/>
    <dgm:cxn modelId="{DF18DC43-DF91-4A29-8D7C-9ADBCE16541A}" type="presParOf" srcId="{F585000F-5D5D-4560-AA1D-E910B172C3D7}" destId="{E8700D86-58C1-4015-BE42-6B9958142BD2}" srcOrd="10"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B054162-4798-4595-BC0F-4D01195A6902}" type="doc">
      <dgm:prSet loTypeId="urn:microsoft.com/office/officeart/2005/8/layout/process5" loCatId="process" qsTypeId="urn:microsoft.com/office/officeart/2005/8/quickstyle/simple1" qsCatId="simple" csTypeId="urn:microsoft.com/office/officeart/2005/8/colors/accent2_1" csCatId="accent2" phldr="1"/>
      <dgm:spPr/>
      <dgm:t>
        <a:bodyPr/>
        <a:lstStyle/>
        <a:p>
          <a:endParaRPr lang="fr-FR"/>
        </a:p>
      </dgm:t>
    </dgm:pt>
    <dgm:pt modelId="{61950C68-3DB4-43BB-AC03-E42424348597}">
      <dgm:prSet phldrT="[Texte]" custT="1"/>
      <dgm:spPr/>
      <dgm:t>
        <a:bodyPr/>
        <a:lstStyle/>
        <a:p>
          <a:r>
            <a:rPr lang="fr-FR" sz="1600" b="1" dirty="0"/>
            <a:t>RC</a:t>
          </a:r>
        </a:p>
      </dgm:t>
    </dgm:pt>
    <dgm:pt modelId="{DE7764D8-4BFE-4A69-96D4-1242A5B93B27}" type="parTrans" cxnId="{A4EDE805-9F0C-478D-85E8-350BB638B6DF}">
      <dgm:prSet/>
      <dgm:spPr/>
      <dgm:t>
        <a:bodyPr/>
        <a:lstStyle/>
        <a:p>
          <a:endParaRPr lang="fr-FR"/>
        </a:p>
      </dgm:t>
    </dgm:pt>
    <dgm:pt modelId="{32F8BCAB-09FD-4E4F-81E2-7936F35DDBBB}" type="sibTrans" cxnId="{A4EDE805-9F0C-478D-85E8-350BB638B6DF}">
      <dgm:prSet/>
      <dgm:spPr/>
      <dgm:t>
        <a:bodyPr/>
        <a:lstStyle/>
        <a:p>
          <a:endParaRPr lang="fr-FR"/>
        </a:p>
      </dgm:t>
    </dgm:pt>
    <dgm:pt modelId="{8641CEDB-26B6-47E7-A23D-1019FDC72514}">
      <dgm:prSet phldrT="[Texte]" custT="1"/>
      <dgm:spPr/>
      <dgm:t>
        <a:bodyPr/>
        <a:lstStyle/>
        <a:p>
          <a:pPr algn="just"/>
          <a:r>
            <a:rPr lang="fr-FR" sz="1400" dirty="0"/>
            <a:t>Le règlement de la consultation précise les modalités de mise en concurrence.</a:t>
          </a:r>
        </a:p>
      </dgm:t>
    </dgm:pt>
    <dgm:pt modelId="{2E31AB96-B596-4DEB-986D-CDC642E94A80}" type="parTrans" cxnId="{CDC0E7EA-B2E9-4BA8-81FD-E1D852F7E33A}">
      <dgm:prSet/>
      <dgm:spPr/>
      <dgm:t>
        <a:bodyPr/>
        <a:lstStyle/>
        <a:p>
          <a:endParaRPr lang="fr-FR"/>
        </a:p>
      </dgm:t>
    </dgm:pt>
    <dgm:pt modelId="{255EC7E0-2935-4048-847D-A468F4A6FEBE}" type="sibTrans" cxnId="{CDC0E7EA-B2E9-4BA8-81FD-E1D852F7E33A}">
      <dgm:prSet/>
      <dgm:spPr/>
      <dgm:t>
        <a:bodyPr/>
        <a:lstStyle/>
        <a:p>
          <a:endParaRPr lang="fr-FR"/>
        </a:p>
      </dgm:t>
    </dgm:pt>
    <dgm:pt modelId="{52CCA584-CF8E-4663-AA8B-91BC8BF3E2F4}">
      <dgm:prSet phldrT="[Texte]" custT="1"/>
      <dgm:spPr/>
      <dgm:t>
        <a:bodyPr/>
        <a:lstStyle/>
        <a:p>
          <a:pPr algn="l"/>
          <a:r>
            <a:rPr lang="fr-FR" sz="1400" b="1" dirty="0"/>
            <a:t>CCAP</a:t>
          </a:r>
        </a:p>
      </dgm:t>
    </dgm:pt>
    <dgm:pt modelId="{6FBE79F9-3C00-4A49-ADB8-581D6A15C844}" type="parTrans" cxnId="{0D034316-9690-4CCB-B1A4-558144461CAD}">
      <dgm:prSet/>
      <dgm:spPr/>
      <dgm:t>
        <a:bodyPr/>
        <a:lstStyle/>
        <a:p>
          <a:endParaRPr lang="fr-FR"/>
        </a:p>
      </dgm:t>
    </dgm:pt>
    <dgm:pt modelId="{36D9A672-0BE9-4A0D-A2A4-211237544170}" type="sibTrans" cxnId="{0D034316-9690-4CCB-B1A4-558144461CAD}">
      <dgm:prSet/>
      <dgm:spPr/>
      <dgm:t>
        <a:bodyPr/>
        <a:lstStyle/>
        <a:p>
          <a:endParaRPr lang="fr-FR"/>
        </a:p>
      </dgm:t>
    </dgm:pt>
    <dgm:pt modelId="{82CA2955-33DF-4095-8CAB-930EBFD0D899}">
      <dgm:prSet phldrT="[Texte]" custT="1"/>
      <dgm:spPr/>
      <dgm:t>
        <a:bodyPr/>
        <a:lstStyle/>
        <a:p>
          <a:pPr algn="l"/>
          <a:r>
            <a:rPr lang="fr-FR" sz="1400" dirty="0"/>
            <a:t>Cahier des clauses administratives particulières : il détaille les modalités administratives du contrat (prix, révision, durée, …)</a:t>
          </a:r>
        </a:p>
      </dgm:t>
    </dgm:pt>
    <dgm:pt modelId="{D70E3487-858A-4A71-81BD-75A8F6C12E3E}" type="parTrans" cxnId="{B3F89C87-9433-4B76-9836-F43E97F97A6C}">
      <dgm:prSet/>
      <dgm:spPr/>
      <dgm:t>
        <a:bodyPr/>
        <a:lstStyle/>
        <a:p>
          <a:endParaRPr lang="fr-FR"/>
        </a:p>
      </dgm:t>
    </dgm:pt>
    <dgm:pt modelId="{FFFBB41C-1386-43A2-9278-89A2808DBD49}" type="sibTrans" cxnId="{B3F89C87-9433-4B76-9836-F43E97F97A6C}">
      <dgm:prSet/>
      <dgm:spPr/>
      <dgm:t>
        <a:bodyPr/>
        <a:lstStyle/>
        <a:p>
          <a:endParaRPr lang="fr-FR"/>
        </a:p>
      </dgm:t>
    </dgm:pt>
    <dgm:pt modelId="{68F348A7-D39F-4163-A7EE-81836255E3B1}">
      <dgm:prSet phldrT="[Texte]" custT="1"/>
      <dgm:spPr/>
      <dgm:t>
        <a:bodyPr/>
        <a:lstStyle/>
        <a:p>
          <a:r>
            <a:rPr lang="fr-FR" sz="1600" b="1" dirty="0"/>
            <a:t>CCTP</a:t>
          </a:r>
        </a:p>
      </dgm:t>
    </dgm:pt>
    <dgm:pt modelId="{46D553DB-42B4-4DC9-94BC-722857717636}" type="parTrans" cxnId="{3EC213E4-E75D-4C1A-95DF-184AB583638A}">
      <dgm:prSet/>
      <dgm:spPr/>
      <dgm:t>
        <a:bodyPr/>
        <a:lstStyle/>
        <a:p>
          <a:endParaRPr lang="fr-FR"/>
        </a:p>
      </dgm:t>
    </dgm:pt>
    <dgm:pt modelId="{C297ADBC-FECF-4D77-B6CF-70C3D7BCAAFA}" type="sibTrans" cxnId="{3EC213E4-E75D-4C1A-95DF-184AB583638A}">
      <dgm:prSet/>
      <dgm:spPr/>
      <dgm:t>
        <a:bodyPr/>
        <a:lstStyle/>
        <a:p>
          <a:endParaRPr lang="fr-FR"/>
        </a:p>
      </dgm:t>
    </dgm:pt>
    <dgm:pt modelId="{546F1457-0221-4485-90CF-42FC47827EDD}">
      <dgm:prSet phldrT="[Texte]" custT="1"/>
      <dgm:spPr/>
      <dgm:t>
        <a:bodyPr/>
        <a:lstStyle/>
        <a:p>
          <a:r>
            <a:rPr lang="fr-FR" sz="1400" dirty="0"/>
            <a:t>Cahier des clauses techniques particulières : il détaille le besoin, les attendus de l’administration.</a:t>
          </a:r>
        </a:p>
      </dgm:t>
    </dgm:pt>
    <dgm:pt modelId="{52C716BD-4D39-42EC-981E-24A192143A64}" type="parTrans" cxnId="{A52EAC5E-8AF3-4D01-98FB-3F68A92549E1}">
      <dgm:prSet/>
      <dgm:spPr/>
      <dgm:t>
        <a:bodyPr/>
        <a:lstStyle/>
        <a:p>
          <a:endParaRPr lang="fr-FR"/>
        </a:p>
      </dgm:t>
    </dgm:pt>
    <dgm:pt modelId="{0DED9D6E-5A95-44AE-906D-E9A3727C3954}" type="sibTrans" cxnId="{A52EAC5E-8AF3-4D01-98FB-3F68A92549E1}">
      <dgm:prSet/>
      <dgm:spPr/>
      <dgm:t>
        <a:bodyPr/>
        <a:lstStyle/>
        <a:p>
          <a:endParaRPr lang="fr-FR"/>
        </a:p>
      </dgm:t>
    </dgm:pt>
    <dgm:pt modelId="{F66FE553-13C8-4CF9-AF83-779522B0C905}">
      <dgm:prSet phldrT="[Texte]" custT="1"/>
      <dgm:spPr/>
      <dgm:t>
        <a:bodyPr/>
        <a:lstStyle/>
        <a:p>
          <a:pPr algn="just"/>
          <a:r>
            <a:rPr lang="fr-FR" sz="1400" dirty="0"/>
            <a:t>Ce document n’est pas contractuel</a:t>
          </a:r>
        </a:p>
      </dgm:t>
    </dgm:pt>
    <dgm:pt modelId="{59F1CB99-88A0-4877-8308-4BB4725141F4}" type="parTrans" cxnId="{F90E00F2-0651-450D-96B6-AC71C2C85910}">
      <dgm:prSet/>
      <dgm:spPr/>
      <dgm:t>
        <a:bodyPr/>
        <a:lstStyle/>
        <a:p>
          <a:endParaRPr lang="fr-FR"/>
        </a:p>
      </dgm:t>
    </dgm:pt>
    <dgm:pt modelId="{3651F34B-9DE2-49D4-B71D-1806269F9954}" type="sibTrans" cxnId="{F90E00F2-0651-450D-96B6-AC71C2C85910}">
      <dgm:prSet/>
      <dgm:spPr/>
      <dgm:t>
        <a:bodyPr/>
        <a:lstStyle/>
        <a:p>
          <a:endParaRPr lang="fr-FR"/>
        </a:p>
      </dgm:t>
    </dgm:pt>
    <dgm:pt modelId="{68EC56FF-F0E4-4F97-8BFD-023E6644DF06}">
      <dgm:prSet phldrT="[Texte]" custT="1"/>
      <dgm:spPr/>
      <dgm:t>
        <a:bodyPr/>
        <a:lstStyle/>
        <a:p>
          <a:r>
            <a:rPr lang="fr-FR" sz="1600" b="1" dirty="0"/>
            <a:t>CRT</a:t>
          </a:r>
        </a:p>
      </dgm:t>
    </dgm:pt>
    <dgm:pt modelId="{CAC0E2D6-1CC3-48F1-977F-BFBF304FCEDE}" type="parTrans" cxnId="{F3E84576-7A8E-430E-80FC-968AA947025F}">
      <dgm:prSet/>
      <dgm:spPr/>
      <dgm:t>
        <a:bodyPr/>
        <a:lstStyle/>
        <a:p>
          <a:endParaRPr lang="fr-FR"/>
        </a:p>
      </dgm:t>
    </dgm:pt>
    <dgm:pt modelId="{723A94CE-71BB-4C6F-8587-88B7930DBD9F}" type="sibTrans" cxnId="{F3E84576-7A8E-430E-80FC-968AA947025F}">
      <dgm:prSet/>
      <dgm:spPr/>
      <dgm:t>
        <a:bodyPr/>
        <a:lstStyle/>
        <a:p>
          <a:endParaRPr lang="fr-FR"/>
        </a:p>
      </dgm:t>
    </dgm:pt>
    <dgm:pt modelId="{279A95A2-6DBB-4F60-A782-7DE74A4E7F37}">
      <dgm:prSet phldrT="[Texte]" custT="1"/>
      <dgm:spPr/>
      <dgm:t>
        <a:bodyPr/>
        <a:lstStyle/>
        <a:p>
          <a:r>
            <a:rPr lang="fr-FR" sz="1600" b="1" dirty="0"/>
            <a:t>BPU</a:t>
          </a:r>
        </a:p>
      </dgm:t>
    </dgm:pt>
    <dgm:pt modelId="{2B09E8C4-237C-4D73-A400-F6227DF12A36}" type="parTrans" cxnId="{FF3F0178-55DC-435A-9BB5-964B0E7FB34E}">
      <dgm:prSet/>
      <dgm:spPr/>
      <dgm:t>
        <a:bodyPr/>
        <a:lstStyle/>
        <a:p>
          <a:endParaRPr lang="fr-FR"/>
        </a:p>
      </dgm:t>
    </dgm:pt>
    <dgm:pt modelId="{AE53158C-8451-4A6D-B70D-43A3E60FBD02}" type="sibTrans" cxnId="{FF3F0178-55DC-435A-9BB5-964B0E7FB34E}">
      <dgm:prSet/>
      <dgm:spPr/>
      <dgm:t>
        <a:bodyPr/>
        <a:lstStyle/>
        <a:p>
          <a:endParaRPr lang="fr-FR"/>
        </a:p>
      </dgm:t>
    </dgm:pt>
    <dgm:pt modelId="{93286392-796F-471B-A39E-CA26AE3A3D8B}">
      <dgm:prSet phldrT="[Texte]" custT="1"/>
      <dgm:spPr/>
      <dgm:t>
        <a:bodyPr/>
        <a:lstStyle/>
        <a:p>
          <a:r>
            <a:rPr lang="fr-FR" sz="1400" dirty="0"/>
            <a:t>Cadre de réponse technique : ce cadre liste des questions en lien avec les critères de sélection des offres.</a:t>
          </a:r>
        </a:p>
      </dgm:t>
    </dgm:pt>
    <dgm:pt modelId="{74C9D410-6662-4477-A700-7C60751E3550}" type="parTrans" cxnId="{F42808FD-FC6B-40A3-9B33-BCEE5A0F156A}">
      <dgm:prSet/>
      <dgm:spPr/>
      <dgm:t>
        <a:bodyPr/>
        <a:lstStyle/>
        <a:p>
          <a:endParaRPr lang="fr-FR"/>
        </a:p>
      </dgm:t>
    </dgm:pt>
    <dgm:pt modelId="{CB583A41-25C8-402F-9BFC-831E0C06E752}" type="sibTrans" cxnId="{F42808FD-FC6B-40A3-9B33-BCEE5A0F156A}">
      <dgm:prSet/>
      <dgm:spPr/>
      <dgm:t>
        <a:bodyPr/>
        <a:lstStyle/>
        <a:p>
          <a:endParaRPr lang="fr-FR"/>
        </a:p>
      </dgm:t>
    </dgm:pt>
    <dgm:pt modelId="{CFBC2975-7C75-40B7-B821-A7D7C93E4EC8}">
      <dgm:prSet phldrT="[Texte]" custT="1"/>
      <dgm:spPr/>
      <dgm:t>
        <a:bodyPr/>
        <a:lstStyle/>
        <a:p>
          <a:r>
            <a:rPr lang="fr-FR" sz="1600" b="1" dirty="0"/>
            <a:t>DQE</a:t>
          </a:r>
        </a:p>
      </dgm:t>
    </dgm:pt>
    <dgm:pt modelId="{CF79E401-292A-4D26-999B-06F7D1FAB1DF}" type="parTrans" cxnId="{88B691F9-D16A-4FA5-A803-10B8AAC7A8A5}">
      <dgm:prSet/>
      <dgm:spPr/>
      <dgm:t>
        <a:bodyPr/>
        <a:lstStyle/>
        <a:p>
          <a:endParaRPr lang="fr-FR"/>
        </a:p>
      </dgm:t>
    </dgm:pt>
    <dgm:pt modelId="{2B34069B-CC45-475E-AEB2-9F6083A28400}" type="sibTrans" cxnId="{88B691F9-D16A-4FA5-A803-10B8AAC7A8A5}">
      <dgm:prSet/>
      <dgm:spPr/>
      <dgm:t>
        <a:bodyPr/>
        <a:lstStyle/>
        <a:p>
          <a:endParaRPr lang="fr-FR"/>
        </a:p>
      </dgm:t>
    </dgm:pt>
    <dgm:pt modelId="{A677099A-D843-40A8-9762-1C2A23274449}">
      <dgm:prSet phldrT="[Texte]" custT="1"/>
      <dgm:spPr/>
      <dgm:t>
        <a:bodyPr/>
        <a:lstStyle/>
        <a:p>
          <a:r>
            <a:rPr lang="fr-FR" sz="1400" dirty="0"/>
            <a:t>Bordereau des prix unitaires : il liste les prix unitaires qui seront appliqués durant l’exécution du contrat.</a:t>
          </a:r>
        </a:p>
      </dgm:t>
    </dgm:pt>
    <dgm:pt modelId="{6F3602A3-D1E0-4854-BFEB-ADC6E84070FD}" type="parTrans" cxnId="{4E813C62-AAC5-4389-B91A-53AD649BC26C}">
      <dgm:prSet/>
      <dgm:spPr/>
      <dgm:t>
        <a:bodyPr/>
        <a:lstStyle/>
        <a:p>
          <a:endParaRPr lang="fr-FR"/>
        </a:p>
      </dgm:t>
    </dgm:pt>
    <dgm:pt modelId="{19AE114E-B037-456E-9F09-574C681779E7}" type="sibTrans" cxnId="{4E813C62-AAC5-4389-B91A-53AD649BC26C}">
      <dgm:prSet/>
      <dgm:spPr/>
      <dgm:t>
        <a:bodyPr/>
        <a:lstStyle/>
        <a:p>
          <a:endParaRPr lang="fr-FR"/>
        </a:p>
      </dgm:t>
    </dgm:pt>
    <dgm:pt modelId="{775638A5-3BDC-4477-A10D-66E6134E7C95}">
      <dgm:prSet phldrT="[Texte]" custT="1"/>
      <dgm:spPr/>
      <dgm:t>
        <a:bodyPr/>
        <a:lstStyle/>
        <a:p>
          <a:r>
            <a:rPr lang="fr-FR" sz="1400" dirty="0"/>
            <a:t>Détail quantitatif estimatif : il est le reflet du BPU et n’est un outil que pour l’analyse du critère prix.</a:t>
          </a:r>
        </a:p>
      </dgm:t>
    </dgm:pt>
    <dgm:pt modelId="{1E9FC4B3-DA06-4308-B945-7144C9331DD2}" type="parTrans" cxnId="{2875C4BF-F491-4EBC-8781-87CB642A33A0}">
      <dgm:prSet/>
      <dgm:spPr/>
      <dgm:t>
        <a:bodyPr/>
        <a:lstStyle/>
        <a:p>
          <a:endParaRPr lang="fr-FR"/>
        </a:p>
      </dgm:t>
    </dgm:pt>
    <dgm:pt modelId="{C0CB31DB-98D3-43E7-AEE3-403300246CB3}" type="sibTrans" cxnId="{2875C4BF-F491-4EBC-8781-87CB642A33A0}">
      <dgm:prSet/>
      <dgm:spPr/>
      <dgm:t>
        <a:bodyPr/>
        <a:lstStyle/>
        <a:p>
          <a:endParaRPr lang="fr-FR"/>
        </a:p>
      </dgm:t>
    </dgm:pt>
    <dgm:pt modelId="{3E42D191-3CD5-48A1-81BD-94EF5819C51C}">
      <dgm:prSet phldrT="[Texte]" custT="1"/>
      <dgm:spPr/>
      <dgm:t>
        <a:bodyPr/>
        <a:lstStyle/>
        <a:p>
          <a:r>
            <a:rPr lang="fr-FR" sz="1400" dirty="0"/>
            <a:t>Document contractuel</a:t>
          </a:r>
          <a:endParaRPr lang="fr-FR" sz="1200" dirty="0"/>
        </a:p>
      </dgm:t>
    </dgm:pt>
    <dgm:pt modelId="{446149DA-7EFC-4B07-8729-996802494DD1}" type="parTrans" cxnId="{E9C9F2BF-E9FA-490E-BC6B-D2DE290C9F43}">
      <dgm:prSet/>
      <dgm:spPr/>
      <dgm:t>
        <a:bodyPr/>
        <a:lstStyle/>
        <a:p>
          <a:endParaRPr lang="fr-FR"/>
        </a:p>
      </dgm:t>
    </dgm:pt>
    <dgm:pt modelId="{B189D69A-04B9-4762-BDC7-43C240911AD9}" type="sibTrans" cxnId="{E9C9F2BF-E9FA-490E-BC6B-D2DE290C9F43}">
      <dgm:prSet/>
      <dgm:spPr/>
      <dgm:t>
        <a:bodyPr/>
        <a:lstStyle/>
        <a:p>
          <a:endParaRPr lang="fr-FR"/>
        </a:p>
      </dgm:t>
    </dgm:pt>
    <dgm:pt modelId="{E1E33D31-3DCA-4542-A14C-D7BEFB238D04}">
      <dgm:prSet phldrT="[Texte]" custT="1"/>
      <dgm:spPr/>
      <dgm:t>
        <a:bodyPr/>
        <a:lstStyle/>
        <a:p>
          <a:r>
            <a:rPr lang="fr-FR" sz="1400" dirty="0"/>
            <a:t>Document n’ayant pas valeur contractuelle mais est obligatoire,</a:t>
          </a:r>
        </a:p>
      </dgm:t>
    </dgm:pt>
    <dgm:pt modelId="{E15B7BD5-4886-4EB1-93E4-7B204C65FD60}" type="parTrans" cxnId="{95F827DA-CB76-4FD2-9DB0-D2A8CC908A48}">
      <dgm:prSet/>
      <dgm:spPr/>
      <dgm:t>
        <a:bodyPr/>
        <a:lstStyle/>
        <a:p>
          <a:endParaRPr lang="fr-FR"/>
        </a:p>
      </dgm:t>
    </dgm:pt>
    <dgm:pt modelId="{36411643-4CC6-4E01-ACA9-52192ECE2ECF}" type="sibTrans" cxnId="{95F827DA-CB76-4FD2-9DB0-D2A8CC908A48}">
      <dgm:prSet/>
      <dgm:spPr/>
      <dgm:t>
        <a:bodyPr/>
        <a:lstStyle/>
        <a:p>
          <a:endParaRPr lang="fr-FR"/>
        </a:p>
      </dgm:t>
    </dgm:pt>
    <dgm:pt modelId="{0D32A52C-9EEE-4B6B-8116-890A57FBC1DA}">
      <dgm:prSet phldrT="[Texte]" custT="1"/>
      <dgm:spPr/>
      <dgm:t>
        <a:bodyPr/>
        <a:lstStyle/>
        <a:p>
          <a:r>
            <a:rPr lang="fr-FR" sz="1400" dirty="0"/>
            <a:t>Document contractuel</a:t>
          </a:r>
        </a:p>
      </dgm:t>
    </dgm:pt>
    <dgm:pt modelId="{F9227702-C927-4030-B3BF-CA9312496638}" type="parTrans" cxnId="{1B5848E2-50EF-4949-AE10-B9A21D4D8796}">
      <dgm:prSet/>
      <dgm:spPr/>
      <dgm:t>
        <a:bodyPr/>
        <a:lstStyle/>
        <a:p>
          <a:endParaRPr lang="fr-FR"/>
        </a:p>
      </dgm:t>
    </dgm:pt>
    <dgm:pt modelId="{CEFCDC60-0A2C-4225-8B0C-D5536189D09C}" type="sibTrans" cxnId="{1B5848E2-50EF-4949-AE10-B9A21D4D8796}">
      <dgm:prSet/>
      <dgm:spPr/>
      <dgm:t>
        <a:bodyPr/>
        <a:lstStyle/>
        <a:p>
          <a:endParaRPr lang="fr-FR"/>
        </a:p>
      </dgm:t>
    </dgm:pt>
    <dgm:pt modelId="{9307F757-7D86-48E9-B050-620CCE33B6B8}">
      <dgm:prSet phldrT="[Texte]" custT="1"/>
      <dgm:spPr/>
      <dgm:t>
        <a:bodyPr/>
        <a:lstStyle/>
        <a:p>
          <a:pPr algn="l"/>
          <a:r>
            <a:rPr lang="fr-FR" sz="1400" dirty="0"/>
            <a:t>Document contractuel</a:t>
          </a:r>
        </a:p>
      </dgm:t>
    </dgm:pt>
    <dgm:pt modelId="{8B0E9AAB-90BA-4A0D-949F-A9FCC2794A40}" type="parTrans" cxnId="{56A4C885-C94A-4722-B5CC-77B55589B9CE}">
      <dgm:prSet/>
      <dgm:spPr/>
      <dgm:t>
        <a:bodyPr/>
        <a:lstStyle/>
        <a:p>
          <a:endParaRPr lang="fr-FR"/>
        </a:p>
      </dgm:t>
    </dgm:pt>
    <dgm:pt modelId="{9535B146-3F4D-4EA2-B132-73591B1C459D}" type="sibTrans" cxnId="{56A4C885-C94A-4722-B5CC-77B55589B9CE}">
      <dgm:prSet/>
      <dgm:spPr/>
      <dgm:t>
        <a:bodyPr/>
        <a:lstStyle/>
        <a:p>
          <a:endParaRPr lang="fr-FR"/>
        </a:p>
      </dgm:t>
    </dgm:pt>
    <dgm:pt modelId="{0BC11B65-8F12-41D5-8BD4-E8ECF744DD03}">
      <dgm:prSet phldrT="[Texte]" custT="1"/>
      <dgm:spPr/>
      <dgm:t>
        <a:bodyPr/>
        <a:lstStyle/>
        <a:p>
          <a:r>
            <a:rPr lang="fr-FR" sz="1400" dirty="0"/>
            <a:t>Document contractuel</a:t>
          </a:r>
        </a:p>
      </dgm:t>
    </dgm:pt>
    <dgm:pt modelId="{48F8C886-B9BF-491F-82EB-94A4DCF6FFC2}" type="parTrans" cxnId="{59F6318F-9AAA-4BD2-BFCB-E4134600D658}">
      <dgm:prSet/>
      <dgm:spPr/>
      <dgm:t>
        <a:bodyPr/>
        <a:lstStyle/>
        <a:p>
          <a:endParaRPr lang="fr-FR"/>
        </a:p>
      </dgm:t>
    </dgm:pt>
    <dgm:pt modelId="{BD9E793C-BA9E-4183-B1E1-4A1369971184}" type="sibTrans" cxnId="{59F6318F-9AAA-4BD2-BFCB-E4134600D658}">
      <dgm:prSet/>
      <dgm:spPr/>
      <dgm:t>
        <a:bodyPr/>
        <a:lstStyle/>
        <a:p>
          <a:endParaRPr lang="fr-FR"/>
        </a:p>
      </dgm:t>
    </dgm:pt>
    <dgm:pt modelId="{5BA659F2-9B87-4099-95CD-81A98A5E6EF1}" type="pres">
      <dgm:prSet presAssocID="{4B054162-4798-4595-BC0F-4D01195A6902}" presName="diagram" presStyleCnt="0">
        <dgm:presLayoutVars>
          <dgm:dir/>
          <dgm:resizeHandles val="exact"/>
        </dgm:presLayoutVars>
      </dgm:prSet>
      <dgm:spPr/>
    </dgm:pt>
    <dgm:pt modelId="{3CD5BE50-92EC-4D9A-89F6-71C80BB76B03}" type="pres">
      <dgm:prSet presAssocID="{61950C68-3DB4-43BB-AC03-E42424348597}" presName="node" presStyleLbl="node1" presStyleIdx="0" presStyleCnt="6" custLinFactNeighborX="-2027" custLinFactNeighborY="17552">
        <dgm:presLayoutVars>
          <dgm:bulletEnabled val="1"/>
        </dgm:presLayoutVars>
      </dgm:prSet>
      <dgm:spPr/>
    </dgm:pt>
    <dgm:pt modelId="{C445B9DD-6B57-4B91-BE6A-EBF769255670}" type="pres">
      <dgm:prSet presAssocID="{32F8BCAB-09FD-4E4F-81E2-7936F35DDBBB}" presName="sibTrans" presStyleLbl="sibTrans2D1" presStyleIdx="0" presStyleCnt="5"/>
      <dgm:spPr/>
    </dgm:pt>
    <dgm:pt modelId="{7E1E6EAA-6BE9-4964-9D0A-F279A1832C99}" type="pres">
      <dgm:prSet presAssocID="{32F8BCAB-09FD-4E4F-81E2-7936F35DDBBB}" presName="connectorText" presStyleLbl="sibTrans2D1" presStyleIdx="0" presStyleCnt="5"/>
      <dgm:spPr/>
    </dgm:pt>
    <dgm:pt modelId="{602E8CA3-3314-4BC6-A982-A118C6671CC5}" type="pres">
      <dgm:prSet presAssocID="{52CCA584-CF8E-4663-AA8B-91BC8BF3E2F4}" presName="node" presStyleLbl="node1" presStyleIdx="1" presStyleCnt="6" custLinFactNeighborX="-2082" custLinFactNeighborY="17177">
        <dgm:presLayoutVars>
          <dgm:bulletEnabled val="1"/>
        </dgm:presLayoutVars>
      </dgm:prSet>
      <dgm:spPr/>
    </dgm:pt>
    <dgm:pt modelId="{8530B3C6-D463-4682-AE44-1D6FBC8457E2}" type="pres">
      <dgm:prSet presAssocID="{36D9A672-0BE9-4A0D-A2A4-211237544170}" presName="sibTrans" presStyleLbl="sibTrans2D1" presStyleIdx="1" presStyleCnt="5"/>
      <dgm:spPr/>
    </dgm:pt>
    <dgm:pt modelId="{29E319B2-0640-4380-B3F0-82B32A598DD2}" type="pres">
      <dgm:prSet presAssocID="{36D9A672-0BE9-4A0D-A2A4-211237544170}" presName="connectorText" presStyleLbl="sibTrans2D1" presStyleIdx="1" presStyleCnt="5"/>
      <dgm:spPr/>
    </dgm:pt>
    <dgm:pt modelId="{69D0113B-300F-4805-B19B-A6A695885854}" type="pres">
      <dgm:prSet presAssocID="{68F348A7-D39F-4163-A7EE-81836255E3B1}" presName="node" presStyleLbl="node1" presStyleIdx="2" presStyleCnt="6" custLinFactNeighborX="335" custLinFactNeighborY="17177">
        <dgm:presLayoutVars>
          <dgm:bulletEnabled val="1"/>
        </dgm:presLayoutVars>
      </dgm:prSet>
      <dgm:spPr/>
    </dgm:pt>
    <dgm:pt modelId="{46E7747C-10A6-4B4E-8250-22FEB8C2B0F7}" type="pres">
      <dgm:prSet presAssocID="{C297ADBC-FECF-4D77-B6CF-70C3D7BCAAFA}" presName="sibTrans" presStyleLbl="sibTrans2D1" presStyleIdx="2" presStyleCnt="5"/>
      <dgm:spPr/>
    </dgm:pt>
    <dgm:pt modelId="{FCBF09E1-B311-4283-BCF6-4304BDA5A00F}" type="pres">
      <dgm:prSet presAssocID="{C297ADBC-FECF-4D77-B6CF-70C3D7BCAAFA}" presName="connectorText" presStyleLbl="sibTrans2D1" presStyleIdx="2" presStyleCnt="5"/>
      <dgm:spPr/>
    </dgm:pt>
    <dgm:pt modelId="{8B8D094B-AE97-4F14-8300-618AD3FA4DE8}" type="pres">
      <dgm:prSet presAssocID="{68EC56FF-F0E4-4F97-8BFD-023E6644DF06}" presName="node" presStyleLbl="node1" presStyleIdx="3" presStyleCnt="6" custLinFactNeighborX="3626" custLinFactNeighborY="-3494">
        <dgm:presLayoutVars>
          <dgm:bulletEnabled val="1"/>
        </dgm:presLayoutVars>
      </dgm:prSet>
      <dgm:spPr/>
    </dgm:pt>
    <dgm:pt modelId="{2245FBF9-6DC7-4B3F-9554-9B3D81FAD08E}" type="pres">
      <dgm:prSet presAssocID="{723A94CE-71BB-4C6F-8587-88B7930DBD9F}" presName="sibTrans" presStyleLbl="sibTrans2D1" presStyleIdx="3" presStyleCnt="5"/>
      <dgm:spPr/>
    </dgm:pt>
    <dgm:pt modelId="{4617FF0D-57CB-4D91-8F18-43834E903B3C}" type="pres">
      <dgm:prSet presAssocID="{723A94CE-71BB-4C6F-8587-88B7930DBD9F}" presName="connectorText" presStyleLbl="sibTrans2D1" presStyleIdx="3" presStyleCnt="5"/>
      <dgm:spPr/>
    </dgm:pt>
    <dgm:pt modelId="{3E3171E4-9ED6-4AD5-A730-EAC540DBAAB0}" type="pres">
      <dgm:prSet presAssocID="{279A95A2-6DBB-4F60-A782-7DE74A4E7F37}" presName="node" presStyleLbl="node1" presStyleIdx="4" presStyleCnt="6">
        <dgm:presLayoutVars>
          <dgm:bulletEnabled val="1"/>
        </dgm:presLayoutVars>
      </dgm:prSet>
      <dgm:spPr/>
    </dgm:pt>
    <dgm:pt modelId="{F0D47576-A373-457E-83F7-E65886A70F5E}" type="pres">
      <dgm:prSet presAssocID="{AE53158C-8451-4A6D-B70D-43A3E60FBD02}" presName="sibTrans" presStyleLbl="sibTrans2D1" presStyleIdx="4" presStyleCnt="5"/>
      <dgm:spPr/>
    </dgm:pt>
    <dgm:pt modelId="{A2BDBD1D-8561-41EC-B031-99672EA626A8}" type="pres">
      <dgm:prSet presAssocID="{AE53158C-8451-4A6D-B70D-43A3E60FBD02}" presName="connectorText" presStyleLbl="sibTrans2D1" presStyleIdx="4" presStyleCnt="5"/>
      <dgm:spPr/>
    </dgm:pt>
    <dgm:pt modelId="{E4D842B5-AF60-4914-BDE9-149AB2EAF151}" type="pres">
      <dgm:prSet presAssocID="{CFBC2975-7C75-40B7-B821-A7D7C93E4EC8}" presName="node" presStyleLbl="node1" presStyleIdx="5" presStyleCnt="6">
        <dgm:presLayoutVars>
          <dgm:bulletEnabled val="1"/>
        </dgm:presLayoutVars>
      </dgm:prSet>
      <dgm:spPr/>
    </dgm:pt>
  </dgm:ptLst>
  <dgm:cxnLst>
    <dgm:cxn modelId="{16FB6C00-8DE6-4A71-AAFC-2E4C31CDEC8F}" type="presOf" srcId="{61950C68-3DB4-43BB-AC03-E42424348597}" destId="{3CD5BE50-92EC-4D9A-89F6-71C80BB76B03}" srcOrd="0" destOrd="0" presId="urn:microsoft.com/office/officeart/2005/8/layout/process5"/>
    <dgm:cxn modelId="{A4EDE805-9F0C-478D-85E8-350BB638B6DF}" srcId="{4B054162-4798-4595-BC0F-4D01195A6902}" destId="{61950C68-3DB4-43BB-AC03-E42424348597}" srcOrd="0" destOrd="0" parTransId="{DE7764D8-4BFE-4A69-96D4-1242A5B93B27}" sibTransId="{32F8BCAB-09FD-4E4F-81E2-7936F35DDBBB}"/>
    <dgm:cxn modelId="{6C383D10-A042-452E-B02E-91FBD9147518}" type="presOf" srcId="{68F348A7-D39F-4163-A7EE-81836255E3B1}" destId="{69D0113B-300F-4805-B19B-A6A695885854}" srcOrd="0" destOrd="0" presId="urn:microsoft.com/office/officeart/2005/8/layout/process5"/>
    <dgm:cxn modelId="{CBC2B812-FB95-4AE8-A071-8D9EB40AF131}" type="presOf" srcId="{0BC11B65-8F12-41D5-8BD4-E8ECF744DD03}" destId="{8B8D094B-AE97-4F14-8300-618AD3FA4DE8}" srcOrd="0" destOrd="2" presId="urn:microsoft.com/office/officeart/2005/8/layout/process5"/>
    <dgm:cxn modelId="{0D034316-9690-4CCB-B1A4-558144461CAD}" srcId="{4B054162-4798-4595-BC0F-4D01195A6902}" destId="{52CCA584-CF8E-4663-AA8B-91BC8BF3E2F4}" srcOrd="1" destOrd="0" parTransId="{6FBE79F9-3C00-4A49-ADB8-581D6A15C844}" sibTransId="{36D9A672-0BE9-4A0D-A2A4-211237544170}"/>
    <dgm:cxn modelId="{7BB6191F-E97E-4517-A091-81F00D3271A4}" type="presOf" srcId="{C297ADBC-FECF-4D77-B6CF-70C3D7BCAAFA}" destId="{FCBF09E1-B311-4283-BCF6-4304BDA5A00F}" srcOrd="1" destOrd="0" presId="urn:microsoft.com/office/officeart/2005/8/layout/process5"/>
    <dgm:cxn modelId="{B088F929-F051-4097-80C5-829E2509F489}" type="presOf" srcId="{4B054162-4798-4595-BC0F-4D01195A6902}" destId="{5BA659F2-9B87-4099-95CD-81A98A5E6EF1}" srcOrd="0" destOrd="0" presId="urn:microsoft.com/office/officeart/2005/8/layout/process5"/>
    <dgm:cxn modelId="{2FF07732-6057-46A9-8E47-2A353F512683}" type="presOf" srcId="{82CA2955-33DF-4095-8CAB-930EBFD0D899}" destId="{602E8CA3-3314-4BC6-A982-A118C6671CC5}" srcOrd="0" destOrd="1" presId="urn:microsoft.com/office/officeart/2005/8/layout/process5"/>
    <dgm:cxn modelId="{E5161940-1A4C-47C4-85A3-A480114E11D8}" type="presOf" srcId="{279A95A2-6DBB-4F60-A782-7DE74A4E7F37}" destId="{3E3171E4-9ED6-4AD5-A730-EAC540DBAAB0}" srcOrd="0" destOrd="0" presId="urn:microsoft.com/office/officeart/2005/8/layout/process5"/>
    <dgm:cxn modelId="{A52EAC5E-8AF3-4D01-98FB-3F68A92549E1}" srcId="{68F348A7-D39F-4163-A7EE-81836255E3B1}" destId="{546F1457-0221-4485-90CF-42FC47827EDD}" srcOrd="0" destOrd="0" parTransId="{52C716BD-4D39-42EC-981E-24A192143A64}" sibTransId="{0DED9D6E-5A95-44AE-906D-E9A3727C3954}"/>
    <dgm:cxn modelId="{4E813C62-AAC5-4389-B91A-53AD649BC26C}" srcId="{279A95A2-6DBB-4F60-A782-7DE74A4E7F37}" destId="{A677099A-D843-40A8-9762-1C2A23274449}" srcOrd="0" destOrd="0" parTransId="{6F3602A3-D1E0-4854-BFEB-ADC6E84070FD}" sibTransId="{19AE114E-B037-456E-9F09-574C681779E7}"/>
    <dgm:cxn modelId="{A8454065-2A12-4316-80AE-FE94FF6C2346}" type="presOf" srcId="{36D9A672-0BE9-4A0D-A2A4-211237544170}" destId="{29E319B2-0640-4380-B3F0-82B32A598DD2}" srcOrd="1" destOrd="0" presId="urn:microsoft.com/office/officeart/2005/8/layout/process5"/>
    <dgm:cxn modelId="{74EE3B48-8F1A-4185-AC43-050D52D1ADB3}" type="presOf" srcId="{A677099A-D843-40A8-9762-1C2A23274449}" destId="{3E3171E4-9ED6-4AD5-A730-EAC540DBAAB0}" srcOrd="0" destOrd="1" presId="urn:microsoft.com/office/officeart/2005/8/layout/process5"/>
    <dgm:cxn modelId="{8542C74E-F774-4531-B916-E2431AD65FB3}" type="presOf" srcId="{AE53158C-8451-4A6D-B70D-43A3E60FBD02}" destId="{F0D47576-A373-457E-83F7-E65886A70F5E}" srcOrd="0" destOrd="0" presId="urn:microsoft.com/office/officeart/2005/8/layout/process5"/>
    <dgm:cxn modelId="{490E2271-B8EE-4E7E-BB71-C01CD53183C1}" type="presOf" srcId="{0D32A52C-9EEE-4B6B-8116-890A57FBC1DA}" destId="{69D0113B-300F-4805-B19B-A6A695885854}" srcOrd="0" destOrd="2" presId="urn:microsoft.com/office/officeart/2005/8/layout/process5"/>
    <dgm:cxn modelId="{F3E84576-7A8E-430E-80FC-968AA947025F}" srcId="{4B054162-4798-4595-BC0F-4D01195A6902}" destId="{68EC56FF-F0E4-4F97-8BFD-023E6644DF06}" srcOrd="3" destOrd="0" parTransId="{CAC0E2D6-1CC3-48F1-977F-BFBF304FCEDE}" sibTransId="{723A94CE-71BB-4C6F-8587-88B7930DBD9F}"/>
    <dgm:cxn modelId="{FF3F0178-55DC-435A-9BB5-964B0E7FB34E}" srcId="{4B054162-4798-4595-BC0F-4D01195A6902}" destId="{279A95A2-6DBB-4F60-A782-7DE74A4E7F37}" srcOrd="4" destOrd="0" parTransId="{2B09E8C4-237C-4D73-A400-F6227DF12A36}" sibTransId="{AE53158C-8451-4A6D-B70D-43A3E60FBD02}"/>
    <dgm:cxn modelId="{59B0C17E-757E-4212-8437-566205E91406}" type="presOf" srcId="{32F8BCAB-09FD-4E4F-81E2-7936F35DDBBB}" destId="{7E1E6EAA-6BE9-4964-9D0A-F279A1832C99}" srcOrd="1" destOrd="0" presId="urn:microsoft.com/office/officeart/2005/8/layout/process5"/>
    <dgm:cxn modelId="{27B67C81-4D76-4715-A2D1-1B3FB1DD5CCE}" type="presOf" srcId="{C297ADBC-FECF-4D77-B6CF-70C3D7BCAAFA}" destId="{46E7747C-10A6-4B4E-8250-22FEB8C2B0F7}" srcOrd="0" destOrd="0" presId="urn:microsoft.com/office/officeart/2005/8/layout/process5"/>
    <dgm:cxn modelId="{13E30C82-7ADE-46F2-9F3F-5CC565CF6D69}" type="presOf" srcId="{32F8BCAB-09FD-4E4F-81E2-7936F35DDBBB}" destId="{C445B9DD-6B57-4B91-BE6A-EBF769255670}" srcOrd="0" destOrd="0" presId="urn:microsoft.com/office/officeart/2005/8/layout/process5"/>
    <dgm:cxn modelId="{1FC15782-8CD2-4209-91B2-6B1D273522C2}" type="presOf" srcId="{CFBC2975-7C75-40B7-B821-A7D7C93E4EC8}" destId="{E4D842B5-AF60-4914-BDE9-149AB2EAF151}" srcOrd="0" destOrd="0" presId="urn:microsoft.com/office/officeart/2005/8/layout/process5"/>
    <dgm:cxn modelId="{56A4C885-C94A-4722-B5CC-77B55589B9CE}" srcId="{52CCA584-CF8E-4663-AA8B-91BC8BF3E2F4}" destId="{9307F757-7D86-48E9-B050-620CCE33B6B8}" srcOrd="1" destOrd="0" parTransId="{8B0E9AAB-90BA-4A0D-949F-A9FCC2794A40}" sibTransId="{9535B146-3F4D-4EA2-B132-73591B1C459D}"/>
    <dgm:cxn modelId="{B3F89C87-9433-4B76-9836-F43E97F97A6C}" srcId="{52CCA584-CF8E-4663-AA8B-91BC8BF3E2F4}" destId="{82CA2955-33DF-4095-8CAB-930EBFD0D899}" srcOrd="0" destOrd="0" parTransId="{D70E3487-858A-4A71-81BD-75A8F6C12E3E}" sibTransId="{FFFBB41C-1386-43A2-9278-89A2808DBD49}"/>
    <dgm:cxn modelId="{7C72ED88-2A86-4BF4-AB52-BA42A40C92E1}" type="presOf" srcId="{9307F757-7D86-48E9-B050-620CCE33B6B8}" destId="{602E8CA3-3314-4BC6-A982-A118C6671CC5}" srcOrd="0" destOrd="2" presId="urn:microsoft.com/office/officeart/2005/8/layout/process5"/>
    <dgm:cxn modelId="{59F6318F-9AAA-4BD2-BFCB-E4134600D658}" srcId="{68EC56FF-F0E4-4F97-8BFD-023E6644DF06}" destId="{0BC11B65-8F12-41D5-8BD4-E8ECF744DD03}" srcOrd="1" destOrd="0" parTransId="{48F8C886-B9BF-491F-82EB-94A4DCF6FFC2}" sibTransId="{BD9E793C-BA9E-4183-B1E1-4A1369971184}"/>
    <dgm:cxn modelId="{9CFEEB8F-ECB5-4F19-AEF5-A0FB1261BCF6}" type="presOf" srcId="{68EC56FF-F0E4-4F97-8BFD-023E6644DF06}" destId="{8B8D094B-AE97-4F14-8300-618AD3FA4DE8}" srcOrd="0" destOrd="0" presId="urn:microsoft.com/office/officeart/2005/8/layout/process5"/>
    <dgm:cxn modelId="{8E52629A-3791-4A31-942E-1E06D55B6162}" type="presOf" srcId="{723A94CE-71BB-4C6F-8587-88B7930DBD9F}" destId="{4617FF0D-57CB-4D91-8F18-43834E903B3C}" srcOrd="1" destOrd="0" presId="urn:microsoft.com/office/officeart/2005/8/layout/process5"/>
    <dgm:cxn modelId="{59AD9CAC-4D2F-46C5-A331-BAAED1258FCC}" type="presOf" srcId="{F66FE553-13C8-4CF9-AF83-779522B0C905}" destId="{3CD5BE50-92EC-4D9A-89F6-71C80BB76B03}" srcOrd="0" destOrd="2" presId="urn:microsoft.com/office/officeart/2005/8/layout/process5"/>
    <dgm:cxn modelId="{1A8912B0-E088-45B6-A869-8CCB95F8E64A}" type="presOf" srcId="{36D9A672-0BE9-4A0D-A2A4-211237544170}" destId="{8530B3C6-D463-4682-AE44-1D6FBC8457E2}" srcOrd="0" destOrd="0" presId="urn:microsoft.com/office/officeart/2005/8/layout/process5"/>
    <dgm:cxn modelId="{8B4E9BB5-20F5-4407-9686-C59411120EE4}" type="presOf" srcId="{723A94CE-71BB-4C6F-8587-88B7930DBD9F}" destId="{2245FBF9-6DC7-4B3F-9554-9B3D81FAD08E}" srcOrd="0" destOrd="0" presId="urn:microsoft.com/office/officeart/2005/8/layout/process5"/>
    <dgm:cxn modelId="{2875C4BF-F491-4EBC-8781-87CB642A33A0}" srcId="{CFBC2975-7C75-40B7-B821-A7D7C93E4EC8}" destId="{775638A5-3BDC-4477-A10D-66E6134E7C95}" srcOrd="0" destOrd="0" parTransId="{1E9FC4B3-DA06-4308-B945-7144C9331DD2}" sibTransId="{C0CB31DB-98D3-43E7-AEE3-403300246CB3}"/>
    <dgm:cxn modelId="{E9C9F2BF-E9FA-490E-BC6B-D2DE290C9F43}" srcId="{279A95A2-6DBB-4F60-A782-7DE74A4E7F37}" destId="{3E42D191-3CD5-48A1-81BD-94EF5819C51C}" srcOrd="1" destOrd="0" parTransId="{446149DA-7EFC-4B07-8729-996802494DD1}" sibTransId="{B189D69A-04B9-4762-BDC7-43C240911AD9}"/>
    <dgm:cxn modelId="{4A712FC0-944D-4A58-B63B-3F0DD4EB902C}" type="presOf" srcId="{AE53158C-8451-4A6D-B70D-43A3E60FBD02}" destId="{A2BDBD1D-8561-41EC-B031-99672EA626A8}" srcOrd="1" destOrd="0" presId="urn:microsoft.com/office/officeart/2005/8/layout/process5"/>
    <dgm:cxn modelId="{8A6860C8-328D-4E8F-88D3-215141FF98EB}" type="presOf" srcId="{E1E33D31-3DCA-4542-A14C-D7BEFB238D04}" destId="{E4D842B5-AF60-4914-BDE9-149AB2EAF151}" srcOrd="0" destOrd="2" presId="urn:microsoft.com/office/officeart/2005/8/layout/process5"/>
    <dgm:cxn modelId="{D97820D1-C2AE-4327-94B4-2DEB85D331AD}" type="presOf" srcId="{8641CEDB-26B6-47E7-A23D-1019FDC72514}" destId="{3CD5BE50-92EC-4D9A-89F6-71C80BB76B03}" srcOrd="0" destOrd="1" presId="urn:microsoft.com/office/officeart/2005/8/layout/process5"/>
    <dgm:cxn modelId="{95F827DA-CB76-4FD2-9DB0-D2A8CC908A48}" srcId="{CFBC2975-7C75-40B7-B821-A7D7C93E4EC8}" destId="{E1E33D31-3DCA-4542-A14C-D7BEFB238D04}" srcOrd="1" destOrd="0" parTransId="{E15B7BD5-4886-4EB1-93E4-7B204C65FD60}" sibTransId="{36411643-4CC6-4E01-ACA9-52192ECE2ECF}"/>
    <dgm:cxn modelId="{1B5848E2-50EF-4949-AE10-B9A21D4D8796}" srcId="{68F348A7-D39F-4163-A7EE-81836255E3B1}" destId="{0D32A52C-9EEE-4B6B-8116-890A57FBC1DA}" srcOrd="1" destOrd="0" parTransId="{F9227702-C927-4030-B3BF-CA9312496638}" sibTransId="{CEFCDC60-0A2C-4225-8B0C-D5536189D09C}"/>
    <dgm:cxn modelId="{3EC213E4-E75D-4C1A-95DF-184AB583638A}" srcId="{4B054162-4798-4595-BC0F-4D01195A6902}" destId="{68F348A7-D39F-4163-A7EE-81836255E3B1}" srcOrd="2" destOrd="0" parTransId="{46D553DB-42B4-4DC9-94BC-722857717636}" sibTransId="{C297ADBC-FECF-4D77-B6CF-70C3D7BCAAFA}"/>
    <dgm:cxn modelId="{CDC0E7EA-B2E9-4BA8-81FD-E1D852F7E33A}" srcId="{61950C68-3DB4-43BB-AC03-E42424348597}" destId="{8641CEDB-26B6-47E7-A23D-1019FDC72514}" srcOrd="0" destOrd="0" parTransId="{2E31AB96-B596-4DEB-986D-CDC642E94A80}" sibTransId="{255EC7E0-2935-4048-847D-A468F4A6FEBE}"/>
    <dgm:cxn modelId="{333155F1-ED0E-4B49-9051-E1BACB3825C1}" type="presOf" srcId="{93286392-796F-471B-A39E-CA26AE3A3D8B}" destId="{8B8D094B-AE97-4F14-8300-618AD3FA4DE8}" srcOrd="0" destOrd="1" presId="urn:microsoft.com/office/officeart/2005/8/layout/process5"/>
    <dgm:cxn modelId="{F90E00F2-0651-450D-96B6-AC71C2C85910}" srcId="{61950C68-3DB4-43BB-AC03-E42424348597}" destId="{F66FE553-13C8-4CF9-AF83-779522B0C905}" srcOrd="1" destOrd="0" parTransId="{59F1CB99-88A0-4877-8308-4BB4725141F4}" sibTransId="{3651F34B-9DE2-49D4-B71D-1806269F9954}"/>
    <dgm:cxn modelId="{5060C3F3-F100-49FB-A843-C70448856AF4}" type="presOf" srcId="{546F1457-0221-4485-90CF-42FC47827EDD}" destId="{69D0113B-300F-4805-B19B-A6A695885854}" srcOrd="0" destOrd="1" presId="urn:microsoft.com/office/officeart/2005/8/layout/process5"/>
    <dgm:cxn modelId="{88B691F9-D16A-4FA5-A803-10B8AAC7A8A5}" srcId="{4B054162-4798-4595-BC0F-4D01195A6902}" destId="{CFBC2975-7C75-40B7-B821-A7D7C93E4EC8}" srcOrd="5" destOrd="0" parTransId="{CF79E401-292A-4D26-999B-06F7D1FAB1DF}" sibTransId="{2B34069B-CC45-475E-AEB2-9F6083A28400}"/>
    <dgm:cxn modelId="{7FB9E3F9-08A4-48D8-8639-B0284B8BF1FD}" type="presOf" srcId="{52CCA584-CF8E-4663-AA8B-91BC8BF3E2F4}" destId="{602E8CA3-3314-4BC6-A982-A118C6671CC5}" srcOrd="0" destOrd="0" presId="urn:microsoft.com/office/officeart/2005/8/layout/process5"/>
    <dgm:cxn modelId="{B623A6FB-65D8-4100-9B2D-BF8A2087C5AC}" type="presOf" srcId="{3E42D191-3CD5-48A1-81BD-94EF5819C51C}" destId="{3E3171E4-9ED6-4AD5-A730-EAC540DBAAB0}" srcOrd="0" destOrd="2" presId="urn:microsoft.com/office/officeart/2005/8/layout/process5"/>
    <dgm:cxn modelId="{F42808FD-FC6B-40A3-9B33-BCEE5A0F156A}" srcId="{68EC56FF-F0E4-4F97-8BFD-023E6644DF06}" destId="{93286392-796F-471B-A39E-CA26AE3A3D8B}" srcOrd="0" destOrd="0" parTransId="{74C9D410-6662-4477-A700-7C60751E3550}" sibTransId="{CB583A41-25C8-402F-9BFC-831E0C06E752}"/>
    <dgm:cxn modelId="{36B587FD-91AB-4335-8DDE-BC22EE4580D3}" type="presOf" srcId="{775638A5-3BDC-4477-A10D-66E6134E7C95}" destId="{E4D842B5-AF60-4914-BDE9-149AB2EAF151}" srcOrd="0" destOrd="1" presId="urn:microsoft.com/office/officeart/2005/8/layout/process5"/>
    <dgm:cxn modelId="{BDF8FE20-3E2B-46E9-BDBA-A0314311FC57}" type="presParOf" srcId="{5BA659F2-9B87-4099-95CD-81A98A5E6EF1}" destId="{3CD5BE50-92EC-4D9A-89F6-71C80BB76B03}" srcOrd="0" destOrd="0" presId="urn:microsoft.com/office/officeart/2005/8/layout/process5"/>
    <dgm:cxn modelId="{1ECF24D2-17EA-4753-B6BA-035F349B3420}" type="presParOf" srcId="{5BA659F2-9B87-4099-95CD-81A98A5E6EF1}" destId="{C445B9DD-6B57-4B91-BE6A-EBF769255670}" srcOrd="1" destOrd="0" presId="urn:microsoft.com/office/officeart/2005/8/layout/process5"/>
    <dgm:cxn modelId="{15B8AD72-9F37-4E2B-9EEF-EF337BCE4F5F}" type="presParOf" srcId="{C445B9DD-6B57-4B91-BE6A-EBF769255670}" destId="{7E1E6EAA-6BE9-4964-9D0A-F279A1832C99}" srcOrd="0" destOrd="0" presId="urn:microsoft.com/office/officeart/2005/8/layout/process5"/>
    <dgm:cxn modelId="{0C817886-043A-41DD-AC44-F3CCEBD007F1}" type="presParOf" srcId="{5BA659F2-9B87-4099-95CD-81A98A5E6EF1}" destId="{602E8CA3-3314-4BC6-A982-A118C6671CC5}" srcOrd="2" destOrd="0" presId="urn:microsoft.com/office/officeart/2005/8/layout/process5"/>
    <dgm:cxn modelId="{55EE6B50-49DA-4266-AEB3-79A6905AF254}" type="presParOf" srcId="{5BA659F2-9B87-4099-95CD-81A98A5E6EF1}" destId="{8530B3C6-D463-4682-AE44-1D6FBC8457E2}" srcOrd="3" destOrd="0" presId="urn:microsoft.com/office/officeart/2005/8/layout/process5"/>
    <dgm:cxn modelId="{ECF02FED-12BC-434E-AFC4-AF99A4665113}" type="presParOf" srcId="{8530B3C6-D463-4682-AE44-1D6FBC8457E2}" destId="{29E319B2-0640-4380-B3F0-82B32A598DD2}" srcOrd="0" destOrd="0" presId="urn:microsoft.com/office/officeart/2005/8/layout/process5"/>
    <dgm:cxn modelId="{1A3988AA-9A05-4FDB-B113-06C163DD6BB5}" type="presParOf" srcId="{5BA659F2-9B87-4099-95CD-81A98A5E6EF1}" destId="{69D0113B-300F-4805-B19B-A6A695885854}" srcOrd="4" destOrd="0" presId="urn:microsoft.com/office/officeart/2005/8/layout/process5"/>
    <dgm:cxn modelId="{0F5B8EB8-C6CF-4DF0-BE9E-2F12E41142C6}" type="presParOf" srcId="{5BA659F2-9B87-4099-95CD-81A98A5E6EF1}" destId="{46E7747C-10A6-4B4E-8250-22FEB8C2B0F7}" srcOrd="5" destOrd="0" presId="urn:microsoft.com/office/officeart/2005/8/layout/process5"/>
    <dgm:cxn modelId="{00E3F840-B8A1-4056-A153-4953EBB4BA55}" type="presParOf" srcId="{46E7747C-10A6-4B4E-8250-22FEB8C2B0F7}" destId="{FCBF09E1-B311-4283-BCF6-4304BDA5A00F}" srcOrd="0" destOrd="0" presId="urn:microsoft.com/office/officeart/2005/8/layout/process5"/>
    <dgm:cxn modelId="{1120AA3E-BD3C-43D4-9DBB-2C146EDF5825}" type="presParOf" srcId="{5BA659F2-9B87-4099-95CD-81A98A5E6EF1}" destId="{8B8D094B-AE97-4F14-8300-618AD3FA4DE8}" srcOrd="6" destOrd="0" presId="urn:microsoft.com/office/officeart/2005/8/layout/process5"/>
    <dgm:cxn modelId="{660ADAF0-ECE9-4AF2-9965-C012E28F18E5}" type="presParOf" srcId="{5BA659F2-9B87-4099-95CD-81A98A5E6EF1}" destId="{2245FBF9-6DC7-4B3F-9554-9B3D81FAD08E}" srcOrd="7" destOrd="0" presId="urn:microsoft.com/office/officeart/2005/8/layout/process5"/>
    <dgm:cxn modelId="{BDD7C806-0B92-4895-A75F-F9A7F6719BC7}" type="presParOf" srcId="{2245FBF9-6DC7-4B3F-9554-9B3D81FAD08E}" destId="{4617FF0D-57CB-4D91-8F18-43834E903B3C}" srcOrd="0" destOrd="0" presId="urn:microsoft.com/office/officeart/2005/8/layout/process5"/>
    <dgm:cxn modelId="{098550EF-299F-4D32-83CD-BE591B4D8254}" type="presParOf" srcId="{5BA659F2-9B87-4099-95CD-81A98A5E6EF1}" destId="{3E3171E4-9ED6-4AD5-A730-EAC540DBAAB0}" srcOrd="8" destOrd="0" presId="urn:microsoft.com/office/officeart/2005/8/layout/process5"/>
    <dgm:cxn modelId="{D958F25E-BEA6-485A-AFF7-82CA50BB9382}" type="presParOf" srcId="{5BA659F2-9B87-4099-95CD-81A98A5E6EF1}" destId="{F0D47576-A373-457E-83F7-E65886A70F5E}" srcOrd="9" destOrd="0" presId="urn:microsoft.com/office/officeart/2005/8/layout/process5"/>
    <dgm:cxn modelId="{1077154C-3B5E-4796-8C81-A7B1C657BD70}" type="presParOf" srcId="{F0D47576-A373-457E-83F7-E65886A70F5E}" destId="{A2BDBD1D-8561-41EC-B031-99672EA626A8}" srcOrd="0" destOrd="0" presId="urn:microsoft.com/office/officeart/2005/8/layout/process5"/>
    <dgm:cxn modelId="{0E5C320A-55F9-4615-B020-8E5B799B9311}" type="presParOf" srcId="{5BA659F2-9B87-4099-95CD-81A98A5E6EF1}" destId="{E4D842B5-AF60-4914-BDE9-149AB2EAF151}"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A2668-0647-4533-A1E7-13109047F186}">
      <dsp:nvSpPr>
        <dsp:cNvPr id="0" name=""/>
        <dsp:cNvSpPr/>
      </dsp:nvSpPr>
      <dsp:spPr>
        <a:xfrm>
          <a:off x="4046" y="221856"/>
          <a:ext cx="1839804" cy="63237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fr-FR" sz="1100" kern="1200" dirty="0"/>
            <a:t>Attribution de l’accord-cadre	</a:t>
          </a:r>
        </a:p>
      </dsp:txBody>
      <dsp:txXfrm>
        <a:off x="4046" y="221856"/>
        <a:ext cx="1839804" cy="421580"/>
      </dsp:txXfrm>
    </dsp:sp>
    <dsp:sp modelId="{124DBD5E-2D92-4927-9E90-212343DB8693}">
      <dsp:nvSpPr>
        <dsp:cNvPr id="0" name=""/>
        <dsp:cNvSpPr/>
      </dsp:nvSpPr>
      <dsp:spPr>
        <a:xfrm>
          <a:off x="380873" y="643436"/>
          <a:ext cx="1839804" cy="1606893"/>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fr-FR" sz="1100" kern="1200" dirty="0"/>
            <a:t>Définition du besoin dans les grandes lignes</a:t>
          </a:r>
        </a:p>
        <a:p>
          <a:pPr marL="57150" lvl="1" indent="-57150" algn="l" defTabSz="488950">
            <a:lnSpc>
              <a:spcPct val="90000"/>
            </a:lnSpc>
            <a:spcBef>
              <a:spcPct val="0"/>
            </a:spcBef>
            <a:spcAft>
              <a:spcPct val="15000"/>
            </a:spcAft>
            <a:buChar char="•"/>
          </a:pPr>
          <a:r>
            <a:rPr lang="fr-FR" sz="1100" kern="1200" dirty="0"/>
            <a:t>Système qui s’assimile à un référencement de fournisseurs</a:t>
          </a:r>
        </a:p>
      </dsp:txBody>
      <dsp:txXfrm>
        <a:off x="427937" y="690500"/>
        <a:ext cx="1745676" cy="1512765"/>
      </dsp:txXfrm>
    </dsp:sp>
    <dsp:sp modelId="{338DBFB3-B916-448A-8C9D-3D6FE3A54F59}">
      <dsp:nvSpPr>
        <dsp:cNvPr id="0" name=""/>
        <dsp:cNvSpPr/>
      </dsp:nvSpPr>
      <dsp:spPr>
        <a:xfrm>
          <a:off x="2122758" y="203617"/>
          <a:ext cx="591284" cy="45805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a:off x="2122758" y="295229"/>
        <a:ext cx="453867" cy="274834"/>
      </dsp:txXfrm>
    </dsp:sp>
    <dsp:sp modelId="{D0455E5C-1CD4-45B5-A4D3-25B00E8B00B9}">
      <dsp:nvSpPr>
        <dsp:cNvPr id="0" name=""/>
        <dsp:cNvSpPr/>
      </dsp:nvSpPr>
      <dsp:spPr>
        <a:xfrm>
          <a:off x="2959482" y="221856"/>
          <a:ext cx="1839804" cy="63237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fr-FR" sz="1100" kern="1200" dirty="0"/>
            <a:t>Attribution des marchés subséquents</a:t>
          </a:r>
        </a:p>
      </dsp:txBody>
      <dsp:txXfrm>
        <a:off x="2959482" y="221856"/>
        <a:ext cx="1839804" cy="421580"/>
      </dsp:txXfrm>
    </dsp:sp>
    <dsp:sp modelId="{0598DFB5-6E97-43BB-8841-0D66D6DC05B6}">
      <dsp:nvSpPr>
        <dsp:cNvPr id="0" name=""/>
        <dsp:cNvSpPr/>
      </dsp:nvSpPr>
      <dsp:spPr>
        <a:xfrm>
          <a:off x="3336309" y="643436"/>
          <a:ext cx="1839804" cy="1606893"/>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fr-FR" sz="1100" kern="1200" dirty="0"/>
            <a:t>Les marchés subséquents sont passés sur le fondement de l’accord-cadre.</a:t>
          </a:r>
        </a:p>
        <a:p>
          <a:pPr marL="57150" lvl="1" indent="-57150" algn="l" defTabSz="488950">
            <a:lnSpc>
              <a:spcPct val="90000"/>
            </a:lnSpc>
            <a:spcBef>
              <a:spcPct val="0"/>
            </a:spcBef>
            <a:spcAft>
              <a:spcPct val="15000"/>
            </a:spcAft>
            <a:buChar char="•"/>
          </a:pPr>
          <a:r>
            <a:rPr lang="fr-FR" sz="1100" kern="1200" dirty="0"/>
            <a:t>Ils définissent le besoin avec précision</a:t>
          </a:r>
        </a:p>
        <a:p>
          <a:pPr marL="57150" lvl="1" indent="-57150" algn="l" defTabSz="488950">
            <a:lnSpc>
              <a:spcPct val="90000"/>
            </a:lnSpc>
            <a:spcBef>
              <a:spcPct val="0"/>
            </a:spcBef>
            <a:spcAft>
              <a:spcPct val="15000"/>
            </a:spcAft>
            <a:buChar char="•"/>
          </a:pPr>
          <a:r>
            <a:rPr lang="fr-FR" sz="1100" kern="1200" dirty="0"/>
            <a:t>Attribution après mise en concurrence des titulaires de l’AC.</a:t>
          </a:r>
        </a:p>
      </dsp:txBody>
      <dsp:txXfrm>
        <a:off x="3383373" y="690500"/>
        <a:ext cx="1745676" cy="1512765"/>
      </dsp:txXfrm>
    </dsp:sp>
    <dsp:sp modelId="{16752D6B-C2E7-474A-AD6E-13988B0DB9F8}">
      <dsp:nvSpPr>
        <dsp:cNvPr id="0" name=""/>
        <dsp:cNvSpPr/>
      </dsp:nvSpPr>
      <dsp:spPr>
        <a:xfrm>
          <a:off x="5078194" y="203617"/>
          <a:ext cx="591284" cy="45805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a:off x="5078194" y="295229"/>
        <a:ext cx="453867" cy="274834"/>
      </dsp:txXfrm>
    </dsp:sp>
    <dsp:sp modelId="{59B32AD1-FEAC-4B5B-A69E-864118488210}">
      <dsp:nvSpPr>
        <dsp:cNvPr id="0" name=""/>
        <dsp:cNvSpPr/>
      </dsp:nvSpPr>
      <dsp:spPr>
        <a:xfrm>
          <a:off x="5914918" y="221856"/>
          <a:ext cx="1839804" cy="63237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fr-FR" sz="1100" kern="1200" dirty="0"/>
            <a:t>Exécution du marché subséquent</a:t>
          </a:r>
        </a:p>
      </dsp:txBody>
      <dsp:txXfrm>
        <a:off x="5914918" y="221856"/>
        <a:ext cx="1839804" cy="421580"/>
      </dsp:txXfrm>
    </dsp:sp>
    <dsp:sp modelId="{7C3C41A3-72D3-4D00-86B6-BE76B400878B}">
      <dsp:nvSpPr>
        <dsp:cNvPr id="0" name=""/>
        <dsp:cNvSpPr/>
      </dsp:nvSpPr>
      <dsp:spPr>
        <a:xfrm>
          <a:off x="6291745" y="643436"/>
          <a:ext cx="1839804" cy="1606893"/>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fr-FR" sz="1100" kern="1200" dirty="0"/>
            <a:t>L’exécution du marché se fait après la signature et la notification du MS.</a:t>
          </a:r>
        </a:p>
        <a:p>
          <a:pPr marL="57150" lvl="1" indent="-57150" algn="l" defTabSz="488950">
            <a:lnSpc>
              <a:spcPct val="90000"/>
            </a:lnSpc>
            <a:spcBef>
              <a:spcPct val="0"/>
            </a:spcBef>
            <a:spcAft>
              <a:spcPct val="15000"/>
            </a:spcAft>
            <a:buChar char="•"/>
          </a:pPr>
          <a:r>
            <a:rPr lang="fr-FR" sz="1100" kern="1200" dirty="0"/>
            <a:t>L’exécution est réalisée dans le respect des clauses de l’AC et celles du MS</a:t>
          </a:r>
        </a:p>
      </dsp:txBody>
      <dsp:txXfrm>
        <a:off x="6338809" y="690500"/>
        <a:ext cx="1745676" cy="15127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452F7D-F672-4736-8427-8CE05AD8DD83}">
      <dsp:nvSpPr>
        <dsp:cNvPr id="0" name=""/>
        <dsp:cNvSpPr/>
      </dsp:nvSpPr>
      <dsp:spPr>
        <a:xfrm>
          <a:off x="2397" y="653274"/>
          <a:ext cx="2133906" cy="853562"/>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Marianne" panose="02000000000000000000" pitchFamily="2" charset="0"/>
            </a:rPr>
            <a:t>Mettre une alerte sur la plateforme PLACE</a:t>
          </a:r>
        </a:p>
      </dsp:txBody>
      <dsp:txXfrm>
        <a:off x="429178" y="653274"/>
        <a:ext cx="1280344" cy="853562"/>
      </dsp:txXfrm>
    </dsp:sp>
    <dsp:sp modelId="{DA896694-0D3B-4AEE-BB31-B41F79B06B69}">
      <dsp:nvSpPr>
        <dsp:cNvPr id="0" name=""/>
        <dsp:cNvSpPr/>
      </dsp:nvSpPr>
      <dsp:spPr>
        <a:xfrm>
          <a:off x="1922913" y="653274"/>
          <a:ext cx="2133906" cy="853562"/>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Marianne" panose="02000000000000000000" pitchFamily="2" charset="0"/>
            </a:rPr>
            <a:t>Télécharger le dossier de consultation</a:t>
          </a:r>
        </a:p>
      </dsp:txBody>
      <dsp:txXfrm>
        <a:off x="2349694" y="653274"/>
        <a:ext cx="1280344" cy="853562"/>
      </dsp:txXfrm>
    </dsp:sp>
    <dsp:sp modelId="{66E339FB-2396-4B79-9A4A-DE1539BC92B4}">
      <dsp:nvSpPr>
        <dsp:cNvPr id="0" name=""/>
        <dsp:cNvSpPr/>
      </dsp:nvSpPr>
      <dsp:spPr>
        <a:xfrm>
          <a:off x="3843428" y="653274"/>
          <a:ext cx="2133906" cy="853562"/>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Marianne" panose="02000000000000000000" pitchFamily="2" charset="0"/>
            </a:rPr>
            <a:t>S’identifier sur la plateforme</a:t>
          </a:r>
        </a:p>
      </dsp:txBody>
      <dsp:txXfrm>
        <a:off x="4270209" y="653274"/>
        <a:ext cx="1280344" cy="853562"/>
      </dsp:txXfrm>
    </dsp:sp>
    <dsp:sp modelId="{068B2824-497B-4D47-BBD1-505D47D99236}">
      <dsp:nvSpPr>
        <dsp:cNvPr id="0" name=""/>
        <dsp:cNvSpPr/>
      </dsp:nvSpPr>
      <dsp:spPr>
        <a:xfrm>
          <a:off x="5763943" y="653274"/>
          <a:ext cx="2133906" cy="853562"/>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Marianne" panose="02000000000000000000" pitchFamily="2" charset="0"/>
            </a:rPr>
            <a:t>Poser des questions sur la plateforme si nécessaire</a:t>
          </a:r>
        </a:p>
      </dsp:txBody>
      <dsp:txXfrm>
        <a:off x="6190724" y="653274"/>
        <a:ext cx="1280344" cy="853562"/>
      </dsp:txXfrm>
    </dsp:sp>
    <dsp:sp modelId="{BD9892A7-FF27-4942-BB5B-AC49D16ACD86}">
      <dsp:nvSpPr>
        <dsp:cNvPr id="0" name=""/>
        <dsp:cNvSpPr/>
      </dsp:nvSpPr>
      <dsp:spPr>
        <a:xfrm>
          <a:off x="7684459" y="653274"/>
          <a:ext cx="2133906" cy="853562"/>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Marianne" panose="02000000000000000000" pitchFamily="2" charset="0"/>
            </a:rPr>
            <a:t>Anticiper la remise de l’offre avant la date limite</a:t>
          </a:r>
        </a:p>
      </dsp:txBody>
      <dsp:txXfrm>
        <a:off x="8111240" y="653274"/>
        <a:ext cx="1280344" cy="8535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452F7D-F672-4736-8427-8CE05AD8DD83}">
      <dsp:nvSpPr>
        <dsp:cNvPr id="0" name=""/>
        <dsp:cNvSpPr/>
      </dsp:nvSpPr>
      <dsp:spPr>
        <a:xfrm>
          <a:off x="2427" y="647940"/>
          <a:ext cx="2160579" cy="86423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latin typeface="Marianne" panose="02000000000000000000" pitchFamily="2" charset="0"/>
            </a:rPr>
            <a:t>Publication du DC sur la plateforme PLACE</a:t>
          </a:r>
        </a:p>
      </dsp:txBody>
      <dsp:txXfrm>
        <a:off x="434543" y="647940"/>
        <a:ext cx="1296348" cy="864231"/>
      </dsp:txXfrm>
    </dsp:sp>
    <dsp:sp modelId="{DA896694-0D3B-4AEE-BB31-B41F79B06B69}">
      <dsp:nvSpPr>
        <dsp:cNvPr id="0" name=""/>
        <dsp:cNvSpPr/>
      </dsp:nvSpPr>
      <dsp:spPr>
        <a:xfrm>
          <a:off x="1946949" y="647940"/>
          <a:ext cx="2160579" cy="86423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latin typeface="Marianne" panose="02000000000000000000" pitchFamily="2" charset="0"/>
            </a:rPr>
            <a:t>Réponse aux questions</a:t>
          </a:r>
        </a:p>
      </dsp:txBody>
      <dsp:txXfrm>
        <a:off x="2379065" y="647940"/>
        <a:ext cx="1296348" cy="864231"/>
      </dsp:txXfrm>
    </dsp:sp>
    <dsp:sp modelId="{66E339FB-2396-4B79-9A4A-DE1539BC92B4}">
      <dsp:nvSpPr>
        <dsp:cNvPr id="0" name=""/>
        <dsp:cNvSpPr/>
      </dsp:nvSpPr>
      <dsp:spPr>
        <a:xfrm>
          <a:off x="3891470" y="647940"/>
          <a:ext cx="2160579" cy="86423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latin typeface="Marianne" panose="02000000000000000000" pitchFamily="2" charset="0"/>
            </a:rPr>
            <a:t>Ouverture des plis</a:t>
          </a:r>
        </a:p>
      </dsp:txBody>
      <dsp:txXfrm>
        <a:off x="4323586" y="647940"/>
        <a:ext cx="1296348" cy="864231"/>
      </dsp:txXfrm>
    </dsp:sp>
    <dsp:sp modelId="{068B2824-497B-4D47-BBD1-505D47D99236}">
      <dsp:nvSpPr>
        <dsp:cNvPr id="0" name=""/>
        <dsp:cNvSpPr/>
      </dsp:nvSpPr>
      <dsp:spPr>
        <a:xfrm>
          <a:off x="5835992" y="647940"/>
          <a:ext cx="2160579" cy="86423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latin typeface="Marianne" panose="02000000000000000000" pitchFamily="2" charset="0"/>
            </a:rPr>
            <a:t>Analyse des candidatures et des offres</a:t>
          </a:r>
        </a:p>
      </dsp:txBody>
      <dsp:txXfrm>
        <a:off x="6268108" y="647940"/>
        <a:ext cx="1296348" cy="864231"/>
      </dsp:txXfrm>
    </dsp:sp>
    <dsp:sp modelId="{BD9892A7-FF27-4942-BB5B-AC49D16ACD86}">
      <dsp:nvSpPr>
        <dsp:cNvPr id="0" name=""/>
        <dsp:cNvSpPr/>
      </dsp:nvSpPr>
      <dsp:spPr>
        <a:xfrm>
          <a:off x="7780513" y="647940"/>
          <a:ext cx="2160579" cy="86423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latin typeface="Marianne" panose="02000000000000000000" pitchFamily="2" charset="0"/>
            </a:rPr>
            <a:t>Attribution de l’accord-cadre</a:t>
          </a:r>
        </a:p>
      </dsp:txBody>
      <dsp:txXfrm>
        <a:off x="8212629" y="647940"/>
        <a:ext cx="1296348" cy="864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452F7D-F672-4736-8427-8CE05AD8DD83}">
      <dsp:nvSpPr>
        <dsp:cNvPr id="0" name=""/>
        <dsp:cNvSpPr/>
      </dsp:nvSpPr>
      <dsp:spPr>
        <a:xfrm>
          <a:off x="4574" y="547528"/>
          <a:ext cx="2662635" cy="1065054"/>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Marianne" panose="02000000000000000000" pitchFamily="2" charset="0"/>
            </a:rPr>
            <a:t>Télécharger le dossier de consultation</a:t>
          </a:r>
        </a:p>
      </dsp:txBody>
      <dsp:txXfrm>
        <a:off x="537101" y="547528"/>
        <a:ext cx="1597581" cy="1065054"/>
      </dsp:txXfrm>
    </dsp:sp>
    <dsp:sp modelId="{DA896694-0D3B-4AEE-BB31-B41F79B06B69}">
      <dsp:nvSpPr>
        <dsp:cNvPr id="0" name=""/>
        <dsp:cNvSpPr/>
      </dsp:nvSpPr>
      <dsp:spPr>
        <a:xfrm>
          <a:off x="2400945" y="547528"/>
          <a:ext cx="2662635" cy="1065054"/>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Marianne" panose="02000000000000000000" pitchFamily="2" charset="0"/>
            </a:rPr>
            <a:t>Répondre à la consultation dans les délais</a:t>
          </a:r>
        </a:p>
      </dsp:txBody>
      <dsp:txXfrm>
        <a:off x="2933472" y="547528"/>
        <a:ext cx="1597581" cy="1065054"/>
      </dsp:txXfrm>
    </dsp:sp>
    <dsp:sp modelId="{66E339FB-2396-4B79-9A4A-DE1539BC92B4}">
      <dsp:nvSpPr>
        <dsp:cNvPr id="0" name=""/>
        <dsp:cNvSpPr/>
      </dsp:nvSpPr>
      <dsp:spPr>
        <a:xfrm>
          <a:off x="4797317" y="547528"/>
          <a:ext cx="2662635" cy="1065054"/>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Marianne" panose="02000000000000000000" pitchFamily="2" charset="0"/>
            </a:rPr>
            <a:t>Poser des questions sur la plateforme si nécessaire</a:t>
          </a:r>
        </a:p>
      </dsp:txBody>
      <dsp:txXfrm>
        <a:off x="5329844" y="547528"/>
        <a:ext cx="1597581" cy="1065054"/>
      </dsp:txXfrm>
    </dsp:sp>
    <dsp:sp modelId="{BD9892A7-FF27-4942-BB5B-AC49D16ACD86}">
      <dsp:nvSpPr>
        <dsp:cNvPr id="0" name=""/>
        <dsp:cNvSpPr/>
      </dsp:nvSpPr>
      <dsp:spPr>
        <a:xfrm>
          <a:off x="7193688" y="547528"/>
          <a:ext cx="2662635" cy="1065054"/>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Marianne" panose="02000000000000000000" pitchFamily="2" charset="0"/>
            </a:rPr>
            <a:t>Le titulaire exécute le contrat</a:t>
          </a:r>
        </a:p>
      </dsp:txBody>
      <dsp:txXfrm>
        <a:off x="7726215" y="547528"/>
        <a:ext cx="1597581" cy="10650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452F7D-F672-4736-8427-8CE05AD8DD83}">
      <dsp:nvSpPr>
        <dsp:cNvPr id="0" name=""/>
        <dsp:cNvSpPr/>
      </dsp:nvSpPr>
      <dsp:spPr>
        <a:xfrm>
          <a:off x="2128" y="603156"/>
          <a:ext cx="2350899" cy="832533"/>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Marianne" panose="02000000000000000000" pitchFamily="2" charset="0"/>
            </a:rPr>
            <a:t>Remise en concurrence</a:t>
          </a:r>
          <a:r>
            <a:rPr lang="fr-FR" sz="1200" kern="1200" dirty="0">
              <a:latin typeface="Marianne" panose="02000000000000000000" pitchFamily="2" charset="0"/>
            </a:rPr>
            <a:t> </a:t>
          </a:r>
          <a:r>
            <a:rPr lang="fr-FR" sz="1400" kern="1200" dirty="0">
              <a:latin typeface="Marianne" panose="02000000000000000000" pitchFamily="2" charset="0"/>
            </a:rPr>
            <a:t>des titulaires de l’AC</a:t>
          </a:r>
          <a:endParaRPr lang="fr-FR" sz="1200" kern="1200" dirty="0">
            <a:latin typeface="Marianne" panose="02000000000000000000" pitchFamily="2" charset="0"/>
          </a:endParaRPr>
        </a:p>
      </dsp:txBody>
      <dsp:txXfrm>
        <a:off x="418395" y="603156"/>
        <a:ext cx="1518366" cy="832533"/>
      </dsp:txXfrm>
    </dsp:sp>
    <dsp:sp modelId="{DA896694-0D3B-4AEE-BB31-B41F79B06B69}">
      <dsp:nvSpPr>
        <dsp:cNvPr id="0" name=""/>
        <dsp:cNvSpPr/>
      </dsp:nvSpPr>
      <dsp:spPr>
        <a:xfrm>
          <a:off x="2161344" y="601039"/>
          <a:ext cx="1916832" cy="836766"/>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Marianne" panose="02000000000000000000" pitchFamily="2" charset="0"/>
            </a:rPr>
            <a:t>Réponse aux questions</a:t>
          </a:r>
        </a:p>
      </dsp:txBody>
      <dsp:txXfrm>
        <a:off x="2579727" y="601039"/>
        <a:ext cx="1080066" cy="836766"/>
      </dsp:txXfrm>
    </dsp:sp>
    <dsp:sp modelId="{66E339FB-2396-4B79-9A4A-DE1539BC92B4}">
      <dsp:nvSpPr>
        <dsp:cNvPr id="0" name=""/>
        <dsp:cNvSpPr/>
      </dsp:nvSpPr>
      <dsp:spPr>
        <a:xfrm>
          <a:off x="3886494" y="599514"/>
          <a:ext cx="1916832" cy="839817"/>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Marianne" panose="02000000000000000000" pitchFamily="2" charset="0"/>
            </a:rPr>
            <a:t>Ouverture des plis</a:t>
          </a:r>
        </a:p>
      </dsp:txBody>
      <dsp:txXfrm>
        <a:off x="4306403" y="599514"/>
        <a:ext cx="1077015" cy="839817"/>
      </dsp:txXfrm>
    </dsp:sp>
    <dsp:sp modelId="{068B2824-497B-4D47-BBD1-505D47D99236}">
      <dsp:nvSpPr>
        <dsp:cNvPr id="0" name=""/>
        <dsp:cNvSpPr/>
      </dsp:nvSpPr>
      <dsp:spPr>
        <a:xfrm>
          <a:off x="5611643" y="601039"/>
          <a:ext cx="1916832" cy="836766"/>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Marianne" panose="02000000000000000000" pitchFamily="2" charset="0"/>
            </a:rPr>
            <a:t>Analyse des offres</a:t>
          </a:r>
        </a:p>
      </dsp:txBody>
      <dsp:txXfrm>
        <a:off x="6030026" y="601039"/>
        <a:ext cx="1080066" cy="836766"/>
      </dsp:txXfrm>
    </dsp:sp>
    <dsp:sp modelId="{BD9892A7-FF27-4942-BB5B-AC49D16ACD86}">
      <dsp:nvSpPr>
        <dsp:cNvPr id="0" name=""/>
        <dsp:cNvSpPr/>
      </dsp:nvSpPr>
      <dsp:spPr>
        <a:xfrm>
          <a:off x="7336792" y="601039"/>
          <a:ext cx="1916832" cy="836766"/>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Marianne" panose="02000000000000000000" pitchFamily="2" charset="0"/>
            </a:rPr>
            <a:t>Attribution du marché </a:t>
          </a:r>
        </a:p>
      </dsp:txBody>
      <dsp:txXfrm>
        <a:off x="7755175" y="601039"/>
        <a:ext cx="1080066" cy="836766"/>
      </dsp:txXfrm>
    </dsp:sp>
    <dsp:sp modelId="{E8700D86-58C1-4015-BE42-6B9958142BD2}">
      <dsp:nvSpPr>
        <dsp:cNvPr id="0" name=""/>
        <dsp:cNvSpPr/>
      </dsp:nvSpPr>
      <dsp:spPr>
        <a:xfrm>
          <a:off x="9061941" y="599510"/>
          <a:ext cx="1916832" cy="839825"/>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Marianne" panose="02000000000000000000" pitchFamily="2" charset="0"/>
            </a:rPr>
            <a:t>Exécution du contrat</a:t>
          </a:r>
        </a:p>
      </dsp:txBody>
      <dsp:txXfrm>
        <a:off x="9481854" y="599510"/>
        <a:ext cx="1077007" cy="8398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5BE50-92EC-4D9A-89F6-71C80BB76B03}">
      <dsp:nvSpPr>
        <dsp:cNvPr id="0" name=""/>
        <dsp:cNvSpPr/>
      </dsp:nvSpPr>
      <dsp:spPr>
        <a:xfrm>
          <a:off x="0" y="698759"/>
          <a:ext cx="2894211" cy="173652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b="1" kern="1200" dirty="0"/>
            <a:t>RC</a:t>
          </a:r>
        </a:p>
        <a:p>
          <a:pPr marL="114300" lvl="1" indent="-114300" algn="just" defTabSz="622300">
            <a:lnSpc>
              <a:spcPct val="90000"/>
            </a:lnSpc>
            <a:spcBef>
              <a:spcPct val="0"/>
            </a:spcBef>
            <a:spcAft>
              <a:spcPct val="15000"/>
            </a:spcAft>
            <a:buChar char="•"/>
          </a:pPr>
          <a:r>
            <a:rPr lang="fr-FR" sz="1400" kern="1200" dirty="0"/>
            <a:t>Le règlement de la consultation précise les modalités de mise en concurrence.</a:t>
          </a:r>
        </a:p>
        <a:p>
          <a:pPr marL="114300" lvl="1" indent="-114300" algn="just" defTabSz="622300">
            <a:lnSpc>
              <a:spcPct val="90000"/>
            </a:lnSpc>
            <a:spcBef>
              <a:spcPct val="0"/>
            </a:spcBef>
            <a:spcAft>
              <a:spcPct val="15000"/>
            </a:spcAft>
            <a:buChar char="•"/>
          </a:pPr>
          <a:r>
            <a:rPr lang="fr-FR" sz="1400" kern="1200" dirty="0"/>
            <a:t>Ce document n’est pas contractuel</a:t>
          </a:r>
        </a:p>
      </dsp:txBody>
      <dsp:txXfrm>
        <a:off x="50861" y="749620"/>
        <a:ext cx="2792489" cy="1634804"/>
      </dsp:txXfrm>
    </dsp:sp>
    <dsp:sp modelId="{C445B9DD-6B57-4B91-BE6A-EBF769255670}">
      <dsp:nvSpPr>
        <dsp:cNvPr id="0" name=""/>
        <dsp:cNvSpPr/>
      </dsp:nvSpPr>
      <dsp:spPr>
        <a:xfrm rot="21594405">
          <a:off x="3137775" y="1204911"/>
          <a:ext cx="586769" cy="71776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fr-FR" sz="3200" kern="1200"/>
        </a:p>
      </dsp:txBody>
      <dsp:txXfrm>
        <a:off x="3137775" y="1348607"/>
        <a:ext cx="410738" cy="430658"/>
      </dsp:txXfrm>
    </dsp:sp>
    <dsp:sp modelId="{602E8CA3-3314-4BC6-A982-A118C6671CC5}">
      <dsp:nvSpPr>
        <dsp:cNvPr id="0" name=""/>
        <dsp:cNvSpPr/>
      </dsp:nvSpPr>
      <dsp:spPr>
        <a:xfrm>
          <a:off x="4001321" y="692247"/>
          <a:ext cx="2894211" cy="173652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fr-FR" sz="1400" b="1" kern="1200" dirty="0"/>
            <a:t>CCAP</a:t>
          </a:r>
        </a:p>
        <a:p>
          <a:pPr marL="114300" lvl="1" indent="-114300" algn="l" defTabSz="622300">
            <a:lnSpc>
              <a:spcPct val="90000"/>
            </a:lnSpc>
            <a:spcBef>
              <a:spcPct val="0"/>
            </a:spcBef>
            <a:spcAft>
              <a:spcPct val="15000"/>
            </a:spcAft>
            <a:buChar char="•"/>
          </a:pPr>
          <a:r>
            <a:rPr lang="fr-FR" sz="1400" kern="1200" dirty="0"/>
            <a:t>Cahier des clauses administratives particulières : il détaille les modalités administratives du contrat (prix, révision, durée, …)</a:t>
          </a:r>
        </a:p>
        <a:p>
          <a:pPr marL="114300" lvl="1" indent="-114300" algn="l" defTabSz="622300">
            <a:lnSpc>
              <a:spcPct val="90000"/>
            </a:lnSpc>
            <a:spcBef>
              <a:spcPct val="0"/>
            </a:spcBef>
            <a:spcAft>
              <a:spcPct val="15000"/>
            </a:spcAft>
            <a:buChar char="•"/>
          </a:pPr>
          <a:r>
            <a:rPr lang="fr-FR" sz="1400" kern="1200" dirty="0"/>
            <a:t>Document contractuel</a:t>
          </a:r>
        </a:p>
      </dsp:txBody>
      <dsp:txXfrm>
        <a:off x="4052182" y="743108"/>
        <a:ext cx="2792489" cy="1634804"/>
      </dsp:txXfrm>
    </dsp:sp>
    <dsp:sp modelId="{8530B3C6-D463-4682-AE44-1D6FBC8457E2}">
      <dsp:nvSpPr>
        <dsp:cNvPr id="0" name=""/>
        <dsp:cNvSpPr/>
      </dsp:nvSpPr>
      <dsp:spPr>
        <a:xfrm>
          <a:off x="7165610" y="1201628"/>
          <a:ext cx="650641" cy="71776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fr-FR" sz="3200" kern="1200"/>
        </a:p>
      </dsp:txBody>
      <dsp:txXfrm>
        <a:off x="7165610" y="1345181"/>
        <a:ext cx="455449" cy="430658"/>
      </dsp:txXfrm>
    </dsp:sp>
    <dsp:sp modelId="{69D0113B-300F-4805-B19B-A6A695885854}">
      <dsp:nvSpPr>
        <dsp:cNvPr id="0" name=""/>
        <dsp:cNvSpPr/>
      </dsp:nvSpPr>
      <dsp:spPr>
        <a:xfrm>
          <a:off x="8123158" y="692247"/>
          <a:ext cx="2894211" cy="173652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b="1" kern="1200" dirty="0"/>
            <a:t>CCTP</a:t>
          </a:r>
        </a:p>
        <a:p>
          <a:pPr marL="114300" lvl="1" indent="-114300" algn="l" defTabSz="622300">
            <a:lnSpc>
              <a:spcPct val="90000"/>
            </a:lnSpc>
            <a:spcBef>
              <a:spcPct val="0"/>
            </a:spcBef>
            <a:spcAft>
              <a:spcPct val="15000"/>
            </a:spcAft>
            <a:buChar char="•"/>
          </a:pPr>
          <a:r>
            <a:rPr lang="fr-FR" sz="1400" kern="1200" dirty="0"/>
            <a:t>Cahier des clauses techniques particulières : il détaille le besoin, les attendus de l’administration.</a:t>
          </a:r>
        </a:p>
        <a:p>
          <a:pPr marL="114300" lvl="1" indent="-114300" algn="l" defTabSz="622300">
            <a:lnSpc>
              <a:spcPct val="90000"/>
            </a:lnSpc>
            <a:spcBef>
              <a:spcPct val="0"/>
            </a:spcBef>
            <a:spcAft>
              <a:spcPct val="15000"/>
            </a:spcAft>
            <a:buChar char="•"/>
          </a:pPr>
          <a:r>
            <a:rPr lang="fr-FR" sz="1400" kern="1200" dirty="0"/>
            <a:t>Document contractuel</a:t>
          </a:r>
        </a:p>
      </dsp:txBody>
      <dsp:txXfrm>
        <a:off x="8174019" y="743108"/>
        <a:ext cx="2792489" cy="1634804"/>
      </dsp:txXfrm>
    </dsp:sp>
    <dsp:sp modelId="{46E7747C-10A6-4B4E-8250-22FEB8C2B0F7}">
      <dsp:nvSpPr>
        <dsp:cNvPr id="0" name=""/>
        <dsp:cNvSpPr/>
      </dsp:nvSpPr>
      <dsp:spPr>
        <a:xfrm rot="5400000">
          <a:off x="9358601" y="2457274"/>
          <a:ext cx="423325" cy="71776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fr-FR" sz="2200" kern="1200"/>
        </a:p>
      </dsp:txBody>
      <dsp:txXfrm rot="-5400000">
        <a:off x="9354935" y="2604494"/>
        <a:ext cx="430658" cy="296328"/>
      </dsp:txXfrm>
    </dsp:sp>
    <dsp:sp modelId="{8B8D094B-AE97-4F14-8300-618AD3FA4DE8}">
      <dsp:nvSpPr>
        <dsp:cNvPr id="0" name=""/>
        <dsp:cNvSpPr/>
      </dsp:nvSpPr>
      <dsp:spPr>
        <a:xfrm>
          <a:off x="8123158" y="3227501"/>
          <a:ext cx="2894211" cy="173652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b="1" kern="1200" dirty="0"/>
            <a:t>CRT</a:t>
          </a:r>
        </a:p>
        <a:p>
          <a:pPr marL="114300" lvl="1" indent="-114300" algn="l" defTabSz="622300">
            <a:lnSpc>
              <a:spcPct val="90000"/>
            </a:lnSpc>
            <a:spcBef>
              <a:spcPct val="0"/>
            </a:spcBef>
            <a:spcAft>
              <a:spcPct val="15000"/>
            </a:spcAft>
            <a:buChar char="•"/>
          </a:pPr>
          <a:r>
            <a:rPr lang="fr-FR" sz="1400" kern="1200" dirty="0"/>
            <a:t>Cadre de réponse technique : ce cadre liste des questions en lien avec les critères de sélection des offres.</a:t>
          </a:r>
        </a:p>
        <a:p>
          <a:pPr marL="114300" lvl="1" indent="-114300" algn="l" defTabSz="622300">
            <a:lnSpc>
              <a:spcPct val="90000"/>
            </a:lnSpc>
            <a:spcBef>
              <a:spcPct val="0"/>
            </a:spcBef>
            <a:spcAft>
              <a:spcPct val="15000"/>
            </a:spcAft>
            <a:buChar char="•"/>
          </a:pPr>
          <a:r>
            <a:rPr lang="fr-FR" sz="1400" kern="1200" dirty="0"/>
            <a:t>Document contractuel</a:t>
          </a:r>
        </a:p>
      </dsp:txBody>
      <dsp:txXfrm>
        <a:off x="8174019" y="3278362"/>
        <a:ext cx="2792489" cy="1634804"/>
      </dsp:txXfrm>
    </dsp:sp>
    <dsp:sp modelId="{2245FBF9-6DC7-4B3F-9554-9B3D81FAD08E}">
      <dsp:nvSpPr>
        <dsp:cNvPr id="0" name=""/>
        <dsp:cNvSpPr/>
      </dsp:nvSpPr>
      <dsp:spPr>
        <a:xfrm rot="10748649">
          <a:off x="7247598" y="3766958"/>
          <a:ext cx="618773" cy="71776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fr-FR" sz="3200" kern="1200"/>
        </a:p>
      </dsp:txBody>
      <dsp:txXfrm rot="10800000">
        <a:off x="7433220" y="3909125"/>
        <a:ext cx="433141" cy="430658"/>
      </dsp:txXfrm>
    </dsp:sp>
    <dsp:sp modelId="{3E3171E4-9ED6-4AD5-A730-EAC540DBAAB0}">
      <dsp:nvSpPr>
        <dsp:cNvPr id="0" name=""/>
        <dsp:cNvSpPr/>
      </dsp:nvSpPr>
      <dsp:spPr>
        <a:xfrm>
          <a:off x="4061579" y="3288175"/>
          <a:ext cx="2894211" cy="173652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b="1" kern="1200" dirty="0"/>
            <a:t>BPU</a:t>
          </a:r>
        </a:p>
        <a:p>
          <a:pPr marL="114300" lvl="1" indent="-114300" algn="l" defTabSz="622300">
            <a:lnSpc>
              <a:spcPct val="90000"/>
            </a:lnSpc>
            <a:spcBef>
              <a:spcPct val="0"/>
            </a:spcBef>
            <a:spcAft>
              <a:spcPct val="15000"/>
            </a:spcAft>
            <a:buChar char="•"/>
          </a:pPr>
          <a:r>
            <a:rPr lang="fr-FR" sz="1400" kern="1200" dirty="0"/>
            <a:t>Bordereau des prix unitaires : il liste les prix unitaires qui seront appliqués durant l’exécution du contrat.</a:t>
          </a:r>
        </a:p>
        <a:p>
          <a:pPr marL="114300" lvl="1" indent="-114300" algn="l" defTabSz="622300">
            <a:lnSpc>
              <a:spcPct val="90000"/>
            </a:lnSpc>
            <a:spcBef>
              <a:spcPct val="0"/>
            </a:spcBef>
            <a:spcAft>
              <a:spcPct val="15000"/>
            </a:spcAft>
            <a:buChar char="•"/>
          </a:pPr>
          <a:r>
            <a:rPr lang="fr-FR" sz="1400" kern="1200" dirty="0"/>
            <a:t>Document contractuel</a:t>
          </a:r>
          <a:endParaRPr lang="fr-FR" sz="1200" kern="1200" dirty="0"/>
        </a:p>
      </dsp:txBody>
      <dsp:txXfrm>
        <a:off x="4112440" y="3339036"/>
        <a:ext cx="2792489" cy="1634804"/>
      </dsp:txXfrm>
    </dsp:sp>
    <dsp:sp modelId="{F0D47576-A373-457E-83F7-E65886A70F5E}">
      <dsp:nvSpPr>
        <dsp:cNvPr id="0" name=""/>
        <dsp:cNvSpPr/>
      </dsp:nvSpPr>
      <dsp:spPr>
        <a:xfrm rot="10800000">
          <a:off x="3193315" y="3797557"/>
          <a:ext cx="613572" cy="71776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fr-FR" sz="3200" kern="1200"/>
        </a:p>
      </dsp:txBody>
      <dsp:txXfrm rot="10800000">
        <a:off x="3377387" y="3941110"/>
        <a:ext cx="429500" cy="430658"/>
      </dsp:txXfrm>
    </dsp:sp>
    <dsp:sp modelId="{E4D842B5-AF60-4914-BDE9-149AB2EAF151}">
      <dsp:nvSpPr>
        <dsp:cNvPr id="0" name=""/>
        <dsp:cNvSpPr/>
      </dsp:nvSpPr>
      <dsp:spPr>
        <a:xfrm>
          <a:off x="9683" y="3288175"/>
          <a:ext cx="2894211" cy="173652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b="1" kern="1200" dirty="0"/>
            <a:t>DQE</a:t>
          </a:r>
        </a:p>
        <a:p>
          <a:pPr marL="114300" lvl="1" indent="-114300" algn="l" defTabSz="622300">
            <a:lnSpc>
              <a:spcPct val="90000"/>
            </a:lnSpc>
            <a:spcBef>
              <a:spcPct val="0"/>
            </a:spcBef>
            <a:spcAft>
              <a:spcPct val="15000"/>
            </a:spcAft>
            <a:buChar char="•"/>
          </a:pPr>
          <a:r>
            <a:rPr lang="fr-FR" sz="1400" kern="1200" dirty="0"/>
            <a:t>Détail quantitatif estimatif : il est le reflet du BPU et n’est un outil que pour l’analyse du critère prix.</a:t>
          </a:r>
        </a:p>
        <a:p>
          <a:pPr marL="114300" lvl="1" indent="-114300" algn="l" defTabSz="622300">
            <a:lnSpc>
              <a:spcPct val="90000"/>
            </a:lnSpc>
            <a:spcBef>
              <a:spcPct val="0"/>
            </a:spcBef>
            <a:spcAft>
              <a:spcPct val="15000"/>
            </a:spcAft>
            <a:buChar char="•"/>
          </a:pPr>
          <a:r>
            <a:rPr lang="fr-FR" sz="1400" kern="1200" dirty="0"/>
            <a:t>Document n’ayant pas valeur contractuelle mais est obligatoire,</a:t>
          </a:r>
        </a:p>
      </dsp:txBody>
      <dsp:txXfrm>
        <a:off x="60544" y="3339036"/>
        <a:ext cx="2792489" cy="1634804"/>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D500FEC-C213-4647-9315-4959A295B2D1}" type="datetimeFigureOut">
              <a:rPr lang="fr-FR" smtClean="0"/>
              <a:t>10/04/2025</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393C1A4-FC8B-4639-B19E-B425139756DB}" type="slidenum">
              <a:rPr lang="fr-FR" smtClean="0"/>
              <a:t>‹N°›</a:t>
            </a:fld>
            <a:endParaRPr lang="fr-FR"/>
          </a:p>
        </p:txBody>
      </p:sp>
    </p:spTree>
    <p:extLst>
      <p:ext uri="{BB962C8B-B14F-4D97-AF65-F5344CB8AC3E}">
        <p14:creationId xmlns:p14="http://schemas.microsoft.com/office/powerpoint/2010/main" val="2750158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arti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580A595F-EFA6-6FBD-2E58-BBD2246730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57848" y="164638"/>
            <a:ext cx="762917" cy="709028"/>
          </a:xfrm>
          <a:prstGeom prst="rect">
            <a:avLst/>
          </a:prstGeom>
        </p:spPr>
      </p:pic>
      <p:sp>
        <p:nvSpPr>
          <p:cNvPr id="5" name="Espace réservé du texte 10">
            <a:extLst>
              <a:ext uri="{FF2B5EF4-FFF2-40B4-BE49-F238E27FC236}">
                <a16:creationId xmlns:a16="http://schemas.microsoft.com/office/drawing/2014/main" id="{246FE534-86A5-5BEE-FE2D-7FBFB516D11D}"/>
              </a:ext>
            </a:extLst>
          </p:cNvPr>
          <p:cNvSpPr>
            <a:spLocks noGrp="1"/>
          </p:cNvSpPr>
          <p:nvPr>
            <p:ph type="body" sz="quarter" idx="13" hasCustomPrompt="1"/>
          </p:nvPr>
        </p:nvSpPr>
        <p:spPr bwMode="gray">
          <a:xfrm>
            <a:off x="493121" y="2848692"/>
            <a:ext cx="11232000" cy="864096"/>
          </a:xfrm>
        </p:spPr>
        <p:txBody>
          <a:bodyPr/>
          <a:lstStyle>
            <a:lvl1pPr>
              <a:lnSpc>
                <a:spcPct val="90000"/>
              </a:lnSpc>
              <a:spcAft>
                <a:spcPts val="0"/>
              </a:spcAft>
              <a:defRPr sz="4333" b="1" cap="all" baseline="0">
                <a:solidFill>
                  <a:srgbClr val="272572"/>
                </a:solidFill>
              </a:defRPr>
            </a:lvl1pPr>
            <a:lvl2pPr marL="122764" indent="0">
              <a:spcBef>
                <a:spcPts val="667"/>
              </a:spcBef>
              <a:spcAft>
                <a:spcPts val="0"/>
              </a:spcAft>
              <a:buNone/>
              <a:tabLst/>
              <a:defRPr sz="2467"/>
            </a:lvl2pPr>
          </a:lstStyle>
          <a:p>
            <a:pPr lvl="0"/>
            <a:r>
              <a:rPr lang="fr-FR"/>
              <a:t>Titre de partie 1</a:t>
            </a:r>
            <a:endParaRPr lang="fr-FR" dirty="0"/>
          </a:p>
        </p:txBody>
      </p:sp>
      <p:sp>
        <p:nvSpPr>
          <p:cNvPr id="3" name="Espace réservé du pied de page 4">
            <a:extLst>
              <a:ext uri="{FF2B5EF4-FFF2-40B4-BE49-F238E27FC236}">
                <a16:creationId xmlns:a16="http://schemas.microsoft.com/office/drawing/2014/main" id="{1FB1C735-49E4-C893-98B3-DF34F546082B}"/>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latin typeface="Marianne" panose="02000000000000000000" pitchFamily="2" charset="0"/>
              </a:defRPr>
            </a:lvl1pPr>
          </a:lstStyle>
          <a:p>
            <a:r>
              <a:rPr lang="fr-FR"/>
              <a:t>Secrétariat général</a:t>
            </a:r>
          </a:p>
          <a:p>
            <a:r>
              <a:rPr lang="fr-FR" b="0"/>
              <a:t>Direction des finances, des achats et des services</a:t>
            </a:r>
          </a:p>
        </p:txBody>
      </p:sp>
      <p:sp>
        <p:nvSpPr>
          <p:cNvPr id="7" name="Espace réservé du numéro de diapositive 5">
            <a:extLst>
              <a:ext uri="{FF2B5EF4-FFF2-40B4-BE49-F238E27FC236}">
                <a16:creationId xmlns:a16="http://schemas.microsoft.com/office/drawing/2014/main" id="{B23D2765-A5DD-742C-9F1B-BC22F97528E7}"/>
              </a:ext>
            </a:extLst>
          </p:cNvPr>
          <p:cNvSpPr>
            <a:spLocks noGrp="1"/>
          </p:cNvSpPr>
          <p:nvPr>
            <p:ph type="sldNum" sz="quarter" idx="4"/>
          </p:nvPr>
        </p:nvSpPr>
        <p:spPr bwMode="gray">
          <a:xfrm>
            <a:off x="9864949" y="6378000"/>
            <a:ext cx="2279723" cy="480000"/>
          </a:xfrm>
          <a:prstGeom prst="rect">
            <a:avLst/>
          </a:prstGeom>
        </p:spPr>
        <p:txBody>
          <a:bodyPr vert="horz" lIns="0" tIns="0" rIns="0" bIns="0" rtlCol="0" anchor="ctr" anchorCtr="0">
            <a:noAutofit/>
          </a:bodyPr>
          <a:lstStyle>
            <a:lvl1pPr algn="r">
              <a:defRPr lang="fr-FR" sz="933" b="0" kern="1200" cap="all" smtClean="0">
                <a:solidFill>
                  <a:schemeClr val="tx1"/>
                </a:solidFill>
                <a:latin typeface="Marianne" panose="02000000000000000000" pitchFamily="2" charset="0"/>
                <a:ea typeface="+mn-ea"/>
                <a:cs typeface="+mn-cs"/>
              </a:defRPr>
            </a:lvl1pPr>
          </a:lstStyle>
          <a:p>
            <a:fld id="{733122C9-A0B9-462F-8757-0847AD287B63}" type="slidenum">
              <a:rPr lang="fr-FR" smtClean="0"/>
              <a:pPr/>
              <a:t>‹N°›</a:t>
            </a:fld>
            <a:endParaRPr lang="fr-FR" dirty="0"/>
          </a:p>
        </p:txBody>
      </p:sp>
      <p:sp>
        <p:nvSpPr>
          <p:cNvPr id="8" name="Espace réservé de la date 3">
            <a:extLst>
              <a:ext uri="{FF2B5EF4-FFF2-40B4-BE49-F238E27FC236}">
                <a16:creationId xmlns:a16="http://schemas.microsoft.com/office/drawing/2014/main" id="{53B01450-19FE-BBB1-832F-2E7033031A9B}"/>
              </a:ext>
            </a:extLst>
          </p:cNvPr>
          <p:cNvSpPr>
            <a:spLocks noGrp="1"/>
          </p:cNvSpPr>
          <p:nvPr>
            <p:ph type="dt" sz="half" idx="2"/>
          </p:nvPr>
        </p:nvSpPr>
        <p:spPr bwMode="gray">
          <a:xfrm>
            <a:off x="485713" y="6396842"/>
            <a:ext cx="1560000" cy="461159"/>
          </a:xfrm>
          <a:prstGeom prst="rect">
            <a:avLst/>
          </a:prstGeom>
        </p:spPr>
        <p:txBody>
          <a:bodyPr vert="horz" lIns="0" tIns="0" rIns="0" bIns="0" rtlCol="0" anchor="ctr" anchorCtr="0">
            <a:noAutofit/>
          </a:bodyPr>
          <a:lstStyle>
            <a:lvl1pPr algn="l">
              <a:defRPr sz="933" b="0">
                <a:solidFill>
                  <a:schemeClr val="tx1"/>
                </a:solidFill>
                <a:latin typeface="Marianne" panose="02000000000000000000" pitchFamily="2" charset="0"/>
              </a:defRPr>
            </a:lvl1pPr>
          </a:lstStyle>
          <a:p>
            <a:fld id="{5F7325A3-5315-1B4B-A0D9-112471EB5837}" type="datetime1">
              <a:rPr lang="fr-FR" cap="all" smtClean="0"/>
              <a:pPr/>
              <a:t>10/04/2025</a:t>
            </a:fld>
            <a:endParaRPr lang="fr-FR" cap="all" dirty="0"/>
          </a:p>
        </p:txBody>
      </p:sp>
    </p:spTree>
    <p:extLst>
      <p:ext uri="{BB962C8B-B14F-4D97-AF65-F5344CB8AC3E}">
        <p14:creationId xmlns:p14="http://schemas.microsoft.com/office/powerpoint/2010/main" val="367221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431371"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0597CDB5-73DC-8641-8CC1-FAD9379FD627}" type="datetime1">
              <a:rPr lang="fr-FR" cap="all" smtClean="0"/>
              <a:pPr/>
              <a:t>10/04/2025</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431801" y="910402"/>
            <a:ext cx="11233151" cy="719988"/>
          </a:xfrm>
        </p:spPr>
        <p:txBody>
          <a:bodyPr/>
          <a:lstStyle/>
          <a:p>
            <a:r>
              <a:rPr lang="fr-FR" dirty="0"/>
              <a:t>Titre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4175787" y="2276872"/>
            <a:ext cx="7488832" cy="3840427"/>
          </a:xfrm>
        </p:spPr>
        <p:txBody>
          <a:bodyPr/>
          <a:lstStyle/>
          <a:p>
            <a:r>
              <a:rPr lang="fr-FR"/>
              <a:t>Cliquez sur l'icône pour ajouter une image</a:t>
            </a:r>
          </a:p>
        </p:txBody>
      </p:sp>
      <p:sp>
        <p:nvSpPr>
          <p:cNvPr id="9"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Tree>
    <p:extLst>
      <p:ext uri="{BB962C8B-B14F-4D97-AF65-F5344CB8AC3E}">
        <p14:creationId xmlns:p14="http://schemas.microsoft.com/office/powerpoint/2010/main" val="1502225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8304245"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8E1290DD-BE4D-794B-919C-D565D1B9C67D}" type="datetime1">
              <a:rPr lang="fr-FR" cap="all" smtClean="0"/>
              <a:pPr/>
              <a:t>10/04/2025</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431801" y="910402"/>
            <a:ext cx="11233151" cy="719988"/>
          </a:xfrm>
        </p:spPr>
        <p:txBody>
          <a:bodyPr/>
          <a:lstStyle/>
          <a:p>
            <a:r>
              <a:rPr lang="fr-FR" dirty="0"/>
              <a:t>Titre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431371" y="2276873"/>
            <a:ext cx="7681384" cy="3839633"/>
          </a:xfrm>
        </p:spPr>
        <p:txBody>
          <a:bodyPr/>
          <a:lstStyle/>
          <a:p>
            <a:r>
              <a:rPr lang="fr-FR"/>
              <a:t>Cliquez sur l'icône pour ajouter un graphique</a:t>
            </a:r>
          </a:p>
        </p:txBody>
      </p:sp>
      <p:sp>
        <p:nvSpPr>
          <p:cNvPr id="9"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Tree>
    <p:extLst>
      <p:ext uri="{BB962C8B-B14F-4D97-AF65-F5344CB8AC3E}">
        <p14:creationId xmlns:p14="http://schemas.microsoft.com/office/powerpoint/2010/main" val="2808507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sp>
        <p:nvSpPr>
          <p:cNvPr id="11" name="Espace réservé du texte 10"/>
          <p:cNvSpPr>
            <a:spLocks noGrp="1"/>
          </p:cNvSpPr>
          <p:nvPr>
            <p:ph type="body" sz="quarter" idx="13" hasCustomPrompt="1"/>
          </p:nvPr>
        </p:nvSpPr>
        <p:spPr bwMode="gray">
          <a:xfrm>
            <a:off x="431800" y="2852936"/>
            <a:ext cx="11232000" cy="3057632"/>
          </a:xfrm>
        </p:spPr>
        <p:txBody>
          <a:bodyPr/>
          <a:lstStyle>
            <a:lvl1pPr>
              <a:lnSpc>
                <a:spcPct val="90000"/>
              </a:lnSpc>
              <a:spcAft>
                <a:spcPts val="0"/>
              </a:spcAft>
              <a:defRPr sz="4333" b="1" cap="all" baseline="0"/>
            </a:lvl1pPr>
            <a:lvl2pPr marL="122764" indent="0">
              <a:spcBef>
                <a:spcPts val="667"/>
              </a:spcBef>
              <a:spcAft>
                <a:spcPts val="0"/>
              </a:spcAft>
              <a:buNone/>
              <a:tabLst/>
              <a:defRPr sz="2467"/>
            </a:lvl2pPr>
          </a:lstStyle>
          <a:p>
            <a:pPr lvl="0"/>
            <a:r>
              <a:rPr lang="fr-FR" dirty="0"/>
              <a:t>Titre</a:t>
            </a:r>
          </a:p>
          <a:p>
            <a:pPr lvl="1"/>
            <a:r>
              <a:rPr lang="fr-FR" dirty="0"/>
              <a:t>Sous-titre</a:t>
            </a:r>
          </a:p>
        </p:txBody>
      </p:sp>
      <p:cxnSp>
        <p:nvCxnSpPr>
          <p:cNvPr id="12" name="Connecteur droit 11"/>
          <p:cNvCxnSpPr>
            <a:cxnSpLocks/>
          </p:cNvCxnSpPr>
          <p:nvPr/>
        </p:nvCxnSpPr>
        <p:spPr bwMode="gray">
          <a:xfrm>
            <a:off x="431800" y="6379200"/>
            <a:ext cx="11232819"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pic>
        <p:nvPicPr>
          <p:cNvPr id="9" name="Image 8">
            <a:extLst>
              <a:ext uri="{FF2B5EF4-FFF2-40B4-BE49-F238E27FC236}">
                <a16:creationId xmlns:a16="http://schemas.microsoft.com/office/drawing/2014/main" id="{9F578734-7B6B-B848-8F7C-20D24745BC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5361" y="386128"/>
            <a:ext cx="4455825" cy="1602712"/>
          </a:xfrm>
          <a:prstGeom prst="rect">
            <a:avLst/>
          </a:prstGeom>
        </p:spPr>
      </p:pic>
    </p:spTree>
    <p:extLst>
      <p:ext uri="{BB962C8B-B14F-4D97-AF65-F5344CB8AC3E}">
        <p14:creationId xmlns:p14="http://schemas.microsoft.com/office/powerpoint/2010/main" val="1158496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925277"/>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485713" y="6396842"/>
            <a:ext cx="1560000" cy="461159"/>
          </a:xfrm>
          <a:prstGeom prst="rect">
            <a:avLst/>
          </a:prstGeom>
        </p:spPr>
        <p:txBody>
          <a:bodyPr vert="horz" lIns="0" tIns="0" rIns="0" bIns="0" rtlCol="0" anchor="ctr" anchorCtr="0">
            <a:noAutofit/>
          </a:bodyPr>
          <a:lstStyle>
            <a:lvl1pPr algn="l">
              <a:defRPr sz="1000" b="1">
                <a:solidFill>
                  <a:schemeClr val="bg1"/>
                </a:solidFill>
              </a:defRPr>
            </a:lvl1pPr>
          </a:lstStyle>
          <a:p>
            <a:fld id="{5F7325A3-5315-1B4B-A0D9-112471EB5837}" type="datetime1">
              <a:rPr lang="fr-FR" cap="all" smtClean="0"/>
              <a:pPr/>
              <a:t>10/04/2025</a:t>
            </a:fld>
            <a:endParaRPr lang="fr-FR" cap="all" dirty="0"/>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87" indent="-527987">
              <a:buFont typeface="+mj-lt"/>
              <a:buAutoNum type="arabicPeriod"/>
              <a:defRPr sz="4333">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733122C9-A0B9-462F-8757-0847AD287B63}" type="slidenum">
              <a:rPr lang="fr-FR" smtClean="0"/>
              <a:pPr/>
              <a:t>‹N°›</a:t>
            </a:fld>
            <a:endParaRPr lang="fr-FR" dirty="0"/>
          </a:p>
        </p:txBody>
      </p:sp>
      <p:sp>
        <p:nvSpPr>
          <p:cNvPr id="9"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Tree>
    <p:extLst>
      <p:ext uri="{BB962C8B-B14F-4D97-AF65-F5344CB8AC3E}">
        <p14:creationId xmlns:p14="http://schemas.microsoft.com/office/powerpoint/2010/main" val="1420301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4EA19884-7A29-DC4E-9311-A62E54788E52}" type="datetime1">
              <a:rPr lang="fr-FR" smtClean="0"/>
              <a:t>10/04/2025</a:t>
            </a:fld>
            <a:endParaRPr lang="fr-FR" dirty="0"/>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9" name="Image 8">
            <a:extLst>
              <a:ext uri="{FF2B5EF4-FFF2-40B4-BE49-F238E27FC236}">
                <a16:creationId xmlns:a16="http://schemas.microsoft.com/office/drawing/2014/main" id="{007764BE-02C7-D347-925A-71726A94B0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747652" y="740702"/>
            <a:ext cx="8432141" cy="3032949"/>
          </a:xfrm>
          <a:prstGeom prst="rect">
            <a:avLst/>
          </a:prstGeom>
        </p:spPr>
      </p:pic>
    </p:spTree>
    <p:extLst>
      <p:ext uri="{BB962C8B-B14F-4D97-AF65-F5344CB8AC3E}">
        <p14:creationId xmlns:p14="http://schemas.microsoft.com/office/powerpoint/2010/main" val="2649820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62A3D7-49A4-932C-7998-928B252C78E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50792DD-AED2-0A88-3C31-31F8BCB71DF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3DA0909-EF5A-F30E-CB4E-A9399E83DA96}"/>
              </a:ext>
            </a:extLst>
          </p:cNvPr>
          <p:cNvSpPr>
            <a:spLocks noGrp="1"/>
          </p:cNvSpPr>
          <p:nvPr>
            <p:ph type="dt" sz="half" idx="10"/>
          </p:nvPr>
        </p:nvSpPr>
        <p:spPr/>
        <p:txBody>
          <a:bodyPr/>
          <a:lstStyle/>
          <a:p>
            <a:fld id="{35335F11-E1CA-4847-B734-F2A189527DA8}" type="datetimeFigureOut">
              <a:rPr lang="fr-FR" smtClean="0"/>
              <a:t>10/04/2025</a:t>
            </a:fld>
            <a:endParaRPr lang="fr-FR"/>
          </a:p>
        </p:txBody>
      </p:sp>
      <p:sp>
        <p:nvSpPr>
          <p:cNvPr id="5" name="Espace réservé du pied de page 4">
            <a:extLst>
              <a:ext uri="{FF2B5EF4-FFF2-40B4-BE49-F238E27FC236}">
                <a16:creationId xmlns:a16="http://schemas.microsoft.com/office/drawing/2014/main" id="{E8B6FF5E-A0D2-7178-1AA6-7AAA996E239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06730D4-3594-FBE9-048A-F32679F07C3E}"/>
              </a:ext>
            </a:extLst>
          </p:cNvPr>
          <p:cNvSpPr>
            <a:spLocks noGrp="1"/>
          </p:cNvSpPr>
          <p:nvPr>
            <p:ph type="sldNum" sz="quarter" idx="12"/>
          </p:nvPr>
        </p:nvSpPr>
        <p:spPr/>
        <p:txBody>
          <a:bodyPr/>
          <a:lstStyle/>
          <a:p>
            <a:fld id="{3F0E0C32-AD68-495E-AD51-C829F423BFC0}" type="slidenum">
              <a:rPr lang="fr-FR" smtClean="0"/>
              <a:t>‹N°›</a:t>
            </a:fld>
            <a:endParaRPr lang="fr-FR"/>
          </a:p>
        </p:txBody>
      </p:sp>
    </p:spTree>
    <p:extLst>
      <p:ext uri="{BB962C8B-B14F-4D97-AF65-F5344CB8AC3E}">
        <p14:creationId xmlns:p14="http://schemas.microsoft.com/office/powerpoint/2010/main" val="354734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431371" y="2084851"/>
            <a:ext cx="3360000" cy="3840427"/>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084851"/>
            <a:ext cx="3360000" cy="3814349"/>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084851"/>
            <a:ext cx="3360000" cy="3814349"/>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431801" y="910402"/>
            <a:ext cx="11233151" cy="719988"/>
          </a:xfrm>
        </p:spPr>
        <p:txBody>
          <a:bodyPr/>
          <a:lstStyle/>
          <a:p>
            <a:r>
              <a:rPr lang="fr-FR" dirty="0"/>
              <a:t>Sommaire</a:t>
            </a:r>
          </a:p>
        </p:txBody>
      </p:sp>
      <p:sp>
        <p:nvSpPr>
          <p:cNvPr id="2" name="Espace réservé du pied de page 4">
            <a:extLst>
              <a:ext uri="{FF2B5EF4-FFF2-40B4-BE49-F238E27FC236}">
                <a16:creationId xmlns:a16="http://schemas.microsoft.com/office/drawing/2014/main" id="{F7AD00CD-3896-BEDB-B02C-CC6BAF5860B3}"/>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latin typeface="Marianne" panose="02000000000000000000" pitchFamily="2" charset="0"/>
              </a:defRPr>
            </a:lvl1pPr>
          </a:lstStyle>
          <a:p>
            <a:r>
              <a:rPr lang="fr-FR"/>
              <a:t>Secrétariat général</a:t>
            </a:r>
          </a:p>
          <a:p>
            <a:r>
              <a:rPr lang="fr-FR" b="0"/>
              <a:t>Direction des finances, des achats et des services</a:t>
            </a:r>
          </a:p>
        </p:txBody>
      </p:sp>
      <p:sp>
        <p:nvSpPr>
          <p:cNvPr id="3" name="Espace réservé du numéro de diapositive 5">
            <a:extLst>
              <a:ext uri="{FF2B5EF4-FFF2-40B4-BE49-F238E27FC236}">
                <a16:creationId xmlns:a16="http://schemas.microsoft.com/office/drawing/2014/main" id="{337ACFC4-702C-E953-1520-755C1C823D76}"/>
              </a:ext>
            </a:extLst>
          </p:cNvPr>
          <p:cNvSpPr>
            <a:spLocks noGrp="1"/>
          </p:cNvSpPr>
          <p:nvPr>
            <p:ph type="sldNum" sz="quarter" idx="4"/>
          </p:nvPr>
        </p:nvSpPr>
        <p:spPr bwMode="gray">
          <a:xfrm>
            <a:off x="9864949" y="6378000"/>
            <a:ext cx="2279723" cy="480000"/>
          </a:xfrm>
          <a:prstGeom prst="rect">
            <a:avLst/>
          </a:prstGeom>
        </p:spPr>
        <p:txBody>
          <a:bodyPr vert="horz" lIns="0" tIns="0" rIns="0" bIns="0" rtlCol="0" anchor="ctr" anchorCtr="0">
            <a:noAutofit/>
          </a:bodyPr>
          <a:lstStyle>
            <a:lvl1pPr algn="r">
              <a:defRPr lang="fr-FR" sz="933" b="0" kern="1200" cap="all" smtClean="0">
                <a:solidFill>
                  <a:schemeClr val="tx1"/>
                </a:solidFill>
                <a:latin typeface="Marianne" panose="02000000000000000000" pitchFamily="2" charset="0"/>
                <a:ea typeface="+mn-ea"/>
                <a:cs typeface="+mn-cs"/>
              </a:defRPr>
            </a:lvl1pPr>
          </a:lstStyle>
          <a:p>
            <a:fld id="{733122C9-A0B9-462F-8757-0847AD287B63}" type="slidenum">
              <a:rPr lang="fr-FR" smtClean="0"/>
              <a:pPr/>
              <a:t>‹N°›</a:t>
            </a:fld>
            <a:endParaRPr lang="fr-FR" dirty="0"/>
          </a:p>
        </p:txBody>
      </p:sp>
      <p:sp>
        <p:nvSpPr>
          <p:cNvPr id="4" name="Espace réservé de la date 3">
            <a:extLst>
              <a:ext uri="{FF2B5EF4-FFF2-40B4-BE49-F238E27FC236}">
                <a16:creationId xmlns:a16="http://schemas.microsoft.com/office/drawing/2014/main" id="{F74744B8-ED9F-EE23-9E9D-DBEBE7EFDEE6}"/>
              </a:ext>
            </a:extLst>
          </p:cNvPr>
          <p:cNvSpPr>
            <a:spLocks noGrp="1"/>
          </p:cNvSpPr>
          <p:nvPr>
            <p:ph type="dt" sz="half" idx="2"/>
          </p:nvPr>
        </p:nvSpPr>
        <p:spPr bwMode="gray">
          <a:xfrm>
            <a:off x="485713" y="6396842"/>
            <a:ext cx="1560000" cy="461159"/>
          </a:xfrm>
          <a:prstGeom prst="rect">
            <a:avLst/>
          </a:prstGeom>
        </p:spPr>
        <p:txBody>
          <a:bodyPr vert="horz" lIns="0" tIns="0" rIns="0" bIns="0" rtlCol="0" anchor="ctr" anchorCtr="0">
            <a:noAutofit/>
          </a:bodyPr>
          <a:lstStyle>
            <a:lvl1pPr algn="l">
              <a:defRPr sz="933" b="0">
                <a:solidFill>
                  <a:schemeClr val="tx1"/>
                </a:solidFill>
                <a:latin typeface="Marianne" panose="02000000000000000000" pitchFamily="2" charset="0"/>
              </a:defRPr>
            </a:lvl1pPr>
          </a:lstStyle>
          <a:p>
            <a:fld id="{5F7325A3-5315-1B4B-A0D9-112471EB5837}" type="datetime1">
              <a:rPr lang="fr-FR" cap="all" smtClean="0"/>
              <a:pPr/>
              <a:t>10/04/2025</a:t>
            </a:fld>
            <a:endParaRPr lang="fr-FR" cap="all" dirty="0"/>
          </a:p>
        </p:txBody>
      </p:sp>
    </p:spTree>
    <p:extLst>
      <p:ext uri="{BB962C8B-B14F-4D97-AF65-F5344CB8AC3E}">
        <p14:creationId xmlns:p14="http://schemas.microsoft.com/office/powerpoint/2010/main" val="2317308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12" name="Espace réservé du texte 11"/>
          <p:cNvSpPr>
            <a:spLocks noGrp="1"/>
          </p:cNvSpPr>
          <p:nvPr>
            <p:ph type="body" sz="quarter" idx="14" hasCustomPrompt="1"/>
          </p:nvPr>
        </p:nvSpPr>
        <p:spPr bwMode="gray">
          <a:xfrm>
            <a:off x="431371"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rgbClr val="4887C7"/>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431801" y="910402"/>
            <a:ext cx="11233151" cy="719988"/>
          </a:xfrm>
        </p:spPr>
        <p:txBody>
          <a:bodyPr/>
          <a:lstStyle/>
          <a:p>
            <a:r>
              <a:rPr lang="fr-FR" dirty="0"/>
              <a:t>Titre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4175787" y="2276872"/>
            <a:ext cx="7488832" cy="3840427"/>
          </a:xfrm>
        </p:spPr>
        <p:txBody>
          <a:bodyPr/>
          <a:lstStyle/>
          <a:p>
            <a:r>
              <a:rPr lang="fr-FR"/>
              <a:t>Cliquez sur l'icône pour ajouter une image</a:t>
            </a:r>
          </a:p>
        </p:txBody>
      </p:sp>
      <p:sp>
        <p:nvSpPr>
          <p:cNvPr id="3" name="Espace réservé du pied de page 4">
            <a:extLst>
              <a:ext uri="{FF2B5EF4-FFF2-40B4-BE49-F238E27FC236}">
                <a16:creationId xmlns:a16="http://schemas.microsoft.com/office/drawing/2014/main" id="{A5BA92CE-4F0D-B2AF-E0EC-C134B2249B0C}"/>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latin typeface="Marianne" panose="02000000000000000000" pitchFamily="2" charset="0"/>
              </a:defRPr>
            </a:lvl1pPr>
          </a:lstStyle>
          <a:p>
            <a:r>
              <a:rPr lang="fr-FR"/>
              <a:t>Secrétariat général</a:t>
            </a:r>
          </a:p>
          <a:p>
            <a:r>
              <a:rPr lang="fr-FR" b="0"/>
              <a:t>Direction des finances, des achats et des services</a:t>
            </a:r>
          </a:p>
        </p:txBody>
      </p:sp>
      <p:sp>
        <p:nvSpPr>
          <p:cNvPr id="4" name="Espace réservé du numéro de diapositive 5">
            <a:extLst>
              <a:ext uri="{FF2B5EF4-FFF2-40B4-BE49-F238E27FC236}">
                <a16:creationId xmlns:a16="http://schemas.microsoft.com/office/drawing/2014/main" id="{BFF77113-DE56-D5FD-20FF-67EC2E0A7E66}"/>
              </a:ext>
            </a:extLst>
          </p:cNvPr>
          <p:cNvSpPr>
            <a:spLocks noGrp="1"/>
          </p:cNvSpPr>
          <p:nvPr>
            <p:ph type="sldNum" sz="quarter" idx="4"/>
          </p:nvPr>
        </p:nvSpPr>
        <p:spPr bwMode="gray">
          <a:xfrm>
            <a:off x="9864949" y="6378000"/>
            <a:ext cx="2279723" cy="480000"/>
          </a:xfrm>
          <a:prstGeom prst="rect">
            <a:avLst/>
          </a:prstGeom>
        </p:spPr>
        <p:txBody>
          <a:bodyPr vert="horz" lIns="0" tIns="0" rIns="0" bIns="0" rtlCol="0" anchor="ctr" anchorCtr="0">
            <a:noAutofit/>
          </a:bodyPr>
          <a:lstStyle>
            <a:lvl1pPr algn="r">
              <a:defRPr lang="fr-FR" sz="933" b="0" kern="1200" cap="all" smtClean="0">
                <a:solidFill>
                  <a:schemeClr val="tx1"/>
                </a:solidFill>
                <a:latin typeface="Marianne" panose="02000000000000000000" pitchFamily="2" charset="0"/>
                <a:ea typeface="+mn-ea"/>
                <a:cs typeface="+mn-cs"/>
              </a:defRPr>
            </a:lvl1pPr>
          </a:lstStyle>
          <a:p>
            <a:fld id="{733122C9-A0B9-462F-8757-0847AD287B63}" type="slidenum">
              <a:rPr lang="fr-FR" smtClean="0"/>
              <a:pPr/>
              <a:t>‹N°›</a:t>
            </a:fld>
            <a:endParaRPr lang="fr-FR" dirty="0"/>
          </a:p>
        </p:txBody>
      </p:sp>
      <p:sp>
        <p:nvSpPr>
          <p:cNvPr id="6" name="Espace réservé de la date 3">
            <a:extLst>
              <a:ext uri="{FF2B5EF4-FFF2-40B4-BE49-F238E27FC236}">
                <a16:creationId xmlns:a16="http://schemas.microsoft.com/office/drawing/2014/main" id="{82517349-999D-3425-C560-290A2D2493EB}"/>
              </a:ext>
            </a:extLst>
          </p:cNvPr>
          <p:cNvSpPr>
            <a:spLocks noGrp="1"/>
          </p:cNvSpPr>
          <p:nvPr>
            <p:ph type="dt" sz="half" idx="2"/>
          </p:nvPr>
        </p:nvSpPr>
        <p:spPr bwMode="gray">
          <a:xfrm>
            <a:off x="485713" y="6396842"/>
            <a:ext cx="1560000" cy="461159"/>
          </a:xfrm>
          <a:prstGeom prst="rect">
            <a:avLst/>
          </a:prstGeom>
        </p:spPr>
        <p:txBody>
          <a:bodyPr vert="horz" lIns="0" tIns="0" rIns="0" bIns="0" rtlCol="0" anchor="ctr" anchorCtr="0">
            <a:noAutofit/>
          </a:bodyPr>
          <a:lstStyle>
            <a:lvl1pPr algn="l">
              <a:defRPr sz="933" b="0">
                <a:solidFill>
                  <a:schemeClr val="tx1"/>
                </a:solidFill>
                <a:latin typeface="Marianne" panose="02000000000000000000" pitchFamily="2" charset="0"/>
              </a:defRPr>
            </a:lvl1pPr>
          </a:lstStyle>
          <a:p>
            <a:endParaRPr lang="fr-FR" cap="all" dirty="0"/>
          </a:p>
        </p:txBody>
      </p:sp>
    </p:spTree>
    <p:extLst>
      <p:ext uri="{BB962C8B-B14F-4D97-AF65-F5344CB8AC3E}">
        <p14:creationId xmlns:p14="http://schemas.microsoft.com/office/powerpoint/2010/main" val="3775895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ernière page">
    <p:spTree>
      <p:nvGrpSpPr>
        <p:cNvPr id="1" name=""/>
        <p:cNvGrpSpPr/>
        <p:nvPr/>
      </p:nvGrpSpPr>
      <p:grpSpPr>
        <a:xfrm>
          <a:off x="0" y="0"/>
          <a:ext cx="0" cy="0"/>
          <a:chOff x="0" y="0"/>
          <a:chExt cx="0" cy="0"/>
        </a:xfrm>
      </p:grpSpPr>
      <p:pic>
        <p:nvPicPr>
          <p:cNvPr id="8" name="Image 7"/>
          <p:cNvPicPr>
            <a:picLocks noChangeAspect="1"/>
          </p:cNvPicPr>
          <p:nvPr userDrawn="1"/>
        </p:nvPicPr>
        <p:blipFill rotWithShape="1">
          <a:blip r:embed="rId2">
            <a:extLst>
              <a:ext uri="{28A0092B-C50C-407E-A947-70E740481C1C}">
                <a14:useLocalDpi xmlns:a14="http://schemas.microsoft.com/office/drawing/2010/main" val="0"/>
              </a:ext>
            </a:extLst>
          </a:blip>
          <a:srcRect r="57178"/>
          <a:stretch/>
        </p:blipFill>
        <p:spPr>
          <a:xfrm>
            <a:off x="239351" y="1700809"/>
            <a:ext cx="2880320" cy="2784308"/>
          </a:xfrm>
          <a:prstGeom prst="rect">
            <a:avLst/>
          </a:prstGeom>
        </p:spPr>
      </p:pic>
      <p:sp>
        <p:nvSpPr>
          <p:cNvPr id="2" name="ZoneTexte 1">
            <a:extLst>
              <a:ext uri="{FF2B5EF4-FFF2-40B4-BE49-F238E27FC236}">
                <a16:creationId xmlns:a16="http://schemas.microsoft.com/office/drawing/2014/main" id="{A571562C-5C80-2895-1C81-DC27752ADE8A}"/>
              </a:ext>
            </a:extLst>
          </p:cNvPr>
          <p:cNvSpPr txBox="1"/>
          <p:nvPr userDrawn="1"/>
        </p:nvSpPr>
        <p:spPr>
          <a:xfrm>
            <a:off x="3695733" y="2477409"/>
            <a:ext cx="4033476" cy="1341393"/>
          </a:xfrm>
          <a:prstGeom prst="rect">
            <a:avLst/>
          </a:prstGeom>
          <a:noFill/>
        </p:spPr>
        <p:txBody>
          <a:bodyPr wrap="none" rtlCol="0">
            <a:spAutoFit/>
          </a:bodyPr>
          <a:lstStyle/>
          <a:p>
            <a:pPr>
              <a:spcAft>
                <a:spcPts val="1067"/>
              </a:spcAft>
            </a:pPr>
            <a:r>
              <a:rPr lang="fr-FR" sz="2400" b="1">
                <a:latin typeface="Marianne" panose="02000000000000000000" pitchFamily="2" charset="0"/>
              </a:rPr>
              <a:t>Secrétariat général</a:t>
            </a:r>
          </a:p>
          <a:p>
            <a:pPr>
              <a:spcAft>
                <a:spcPts val="1067"/>
              </a:spcAft>
            </a:pPr>
            <a:r>
              <a:rPr lang="fr-FR" sz="2400" b="1">
                <a:latin typeface="Marianne" panose="02000000000000000000" pitchFamily="2" charset="0"/>
              </a:rPr>
              <a:t>Direction des finances,</a:t>
            </a:r>
            <a:br>
              <a:rPr lang="fr-FR" sz="2400" b="1">
                <a:latin typeface="Marianne" panose="02000000000000000000" pitchFamily="2" charset="0"/>
              </a:rPr>
            </a:br>
            <a:r>
              <a:rPr lang="fr-FR" sz="2400" b="1">
                <a:latin typeface="Marianne" panose="02000000000000000000" pitchFamily="2" charset="0"/>
              </a:rPr>
              <a:t>des achats et des services</a:t>
            </a:r>
          </a:p>
        </p:txBody>
      </p:sp>
    </p:spTree>
    <p:extLst>
      <p:ext uri="{BB962C8B-B14F-4D97-AF65-F5344CB8AC3E}">
        <p14:creationId xmlns:p14="http://schemas.microsoft.com/office/powerpoint/2010/main" val="1830704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4EA19884-7A29-DC4E-9311-A62E54788E52}" type="datetime1">
              <a:rPr lang="fr-FR" smtClean="0"/>
              <a:t>10/04/2025</a:t>
            </a:fld>
            <a:endParaRPr lang="fr-FR" dirty="0"/>
          </a:p>
        </p:txBody>
      </p:sp>
      <p:sp>
        <p:nvSpPr>
          <p:cNvPr id="6" name="Espace réservé du numéro de diapositive 5"/>
          <p:cNvSpPr>
            <a:spLocks noGrp="1"/>
          </p:cNvSpPr>
          <p:nvPr>
            <p:ph type="sldNum" sz="quarter" idx="12"/>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2" name="Graphique 1">
            <a:extLst>
              <a:ext uri="{FF2B5EF4-FFF2-40B4-BE49-F238E27FC236}">
                <a16:creationId xmlns:a16="http://schemas.microsoft.com/office/drawing/2014/main" id="{B85C141C-F5D9-FC5A-EB7C-8657E29AACE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860" t="6910" r="24250" b="56910"/>
          <a:stretch/>
        </p:blipFill>
        <p:spPr>
          <a:xfrm rot="10800000" flipH="1" flipV="1">
            <a:off x="7266915" y="4869161"/>
            <a:ext cx="4925085" cy="1988840"/>
          </a:xfrm>
          <a:prstGeom prst="rect">
            <a:avLst/>
          </a:prstGeom>
        </p:spPr>
      </p:pic>
      <p:pic>
        <p:nvPicPr>
          <p:cNvPr id="15" name="Image 14">
            <a:extLst>
              <a:ext uri="{FF2B5EF4-FFF2-40B4-BE49-F238E27FC236}">
                <a16:creationId xmlns:a16="http://schemas.microsoft.com/office/drawing/2014/main" id="{A495D30B-471B-9468-F3A4-59F8A7A3C99A}"/>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56651"/>
          <a:stretch/>
        </p:blipFill>
        <p:spPr>
          <a:xfrm>
            <a:off x="345442" y="356861"/>
            <a:ext cx="1910132" cy="1824000"/>
          </a:xfrm>
          <a:prstGeom prst="rect">
            <a:avLst/>
          </a:prstGeom>
        </p:spPr>
      </p:pic>
      <p:sp>
        <p:nvSpPr>
          <p:cNvPr id="3" name="Espace réservé du pied de page 4">
            <a:extLst>
              <a:ext uri="{FF2B5EF4-FFF2-40B4-BE49-F238E27FC236}">
                <a16:creationId xmlns:a16="http://schemas.microsoft.com/office/drawing/2014/main" id="{F0E32C58-E9DD-1119-2DE5-9ABCC45D4491}"/>
              </a:ext>
            </a:extLst>
          </p:cNvPr>
          <p:cNvSpPr>
            <a:spLocks noGrp="1"/>
          </p:cNvSpPr>
          <p:nvPr>
            <p:ph type="ftr" sz="quarter" idx="3"/>
          </p:nvPr>
        </p:nvSpPr>
        <p:spPr bwMode="gray">
          <a:xfrm>
            <a:off x="3791745" y="740702"/>
            <a:ext cx="7839908" cy="480053"/>
          </a:xfrm>
          <a:prstGeom prst="rect">
            <a:avLst/>
          </a:prstGeom>
        </p:spPr>
        <p:txBody>
          <a:bodyPr vert="horz" lIns="0" tIns="0" rIns="0" bIns="0" rtlCol="0" anchor="ctr" anchorCtr="0">
            <a:noAutofit/>
          </a:bodyPr>
          <a:lstStyle>
            <a:lvl1pPr algn="r">
              <a:defRPr sz="1467" b="1">
                <a:solidFill>
                  <a:schemeClr val="tx1"/>
                </a:solidFill>
              </a:defRPr>
            </a:lvl1pPr>
          </a:lstStyle>
          <a:p>
            <a:pPr algn="r"/>
            <a:r>
              <a:rPr lang="fr-FR" sz="1467" b="1" kern="1200">
                <a:solidFill>
                  <a:schemeClr val="tx1"/>
                </a:solidFill>
                <a:latin typeface="Marianne" panose="02000000000000000000" pitchFamily="2" charset="0"/>
                <a:ea typeface="+mn-ea"/>
                <a:cs typeface="+mn-cs"/>
              </a:rPr>
              <a:t>Secrétariat général</a:t>
            </a:r>
          </a:p>
          <a:p>
            <a:pPr algn="r"/>
            <a:r>
              <a:rPr lang="fr-FR" sz="1467" b="0" kern="1200">
                <a:solidFill>
                  <a:schemeClr val="tx1"/>
                </a:solidFill>
                <a:latin typeface="Marianne" panose="02000000000000000000" pitchFamily="2" charset="0"/>
                <a:ea typeface="+mn-ea"/>
                <a:cs typeface="+mn-cs"/>
              </a:rPr>
              <a:t>Direction des finances, des achats et des services général</a:t>
            </a:r>
          </a:p>
          <a:p>
            <a:r>
              <a:rPr lang="fr-FR" sz="1467" b="1" kern="1200">
                <a:solidFill>
                  <a:schemeClr val="tx1"/>
                </a:solidFill>
                <a:latin typeface="Marianne" panose="02000000000000000000" pitchFamily="2" charset="0"/>
                <a:ea typeface="+mn-ea"/>
                <a:cs typeface="+mn-cs"/>
              </a:rPr>
              <a:t> </a:t>
            </a:r>
          </a:p>
        </p:txBody>
      </p:sp>
    </p:spTree>
    <p:extLst>
      <p:ext uri="{BB962C8B-B14F-4D97-AF65-F5344CB8AC3E}">
        <p14:creationId xmlns:p14="http://schemas.microsoft.com/office/powerpoint/2010/main" val="162975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838F8B-9E38-B7D2-EF28-0CCC3F43285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55AEF84-A6ED-3DC3-0DC5-72F7D584D9F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92C5E50-BDE3-F399-CE7D-B5E215BA0DEC}"/>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5BC79AB-9DE9-C60C-3637-EE0966F39CBF}"/>
              </a:ext>
            </a:extLst>
          </p:cNvPr>
          <p:cNvSpPr>
            <a:spLocks noGrp="1"/>
          </p:cNvSpPr>
          <p:nvPr>
            <p:ph type="dt" sz="half" idx="10"/>
          </p:nvPr>
        </p:nvSpPr>
        <p:spPr/>
        <p:txBody>
          <a:bodyPr/>
          <a:lstStyle/>
          <a:p>
            <a:endParaRPr lang="fr-FR" dirty="0"/>
          </a:p>
        </p:txBody>
      </p:sp>
      <p:sp>
        <p:nvSpPr>
          <p:cNvPr id="6" name="Espace réservé du pied de page 5">
            <a:extLst>
              <a:ext uri="{FF2B5EF4-FFF2-40B4-BE49-F238E27FC236}">
                <a16:creationId xmlns:a16="http://schemas.microsoft.com/office/drawing/2014/main" id="{EF1F3910-002B-FB7D-5ADA-E6C2BE061D2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1F29D09-CD50-E364-2318-D73F908AE135}"/>
              </a:ext>
            </a:extLst>
          </p:cNvPr>
          <p:cNvSpPr>
            <a:spLocks noGrp="1"/>
          </p:cNvSpPr>
          <p:nvPr>
            <p:ph type="sldNum" sz="quarter" idx="12"/>
          </p:nvPr>
        </p:nvSpPr>
        <p:spPr/>
        <p:txBody>
          <a:bodyPr/>
          <a:lstStyle/>
          <a:p>
            <a:fld id="{7B849F66-CD21-4797-BD8E-AF874F5F971A}" type="slidenum">
              <a:rPr lang="fr-FR" smtClean="0"/>
              <a:t>‹N°›</a:t>
            </a:fld>
            <a:endParaRPr lang="fr-FR"/>
          </a:p>
        </p:txBody>
      </p:sp>
    </p:spTree>
    <p:extLst>
      <p:ext uri="{BB962C8B-B14F-4D97-AF65-F5344CB8AC3E}">
        <p14:creationId xmlns:p14="http://schemas.microsoft.com/office/powerpoint/2010/main" val="3918387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431800" y="6396842"/>
            <a:ext cx="1560000" cy="461159"/>
          </a:xfrm>
          <a:prstGeom prst="rect">
            <a:avLst/>
          </a:prstGeom>
        </p:spPr>
        <p:txBody>
          <a:bodyPr vert="horz" lIns="0" tIns="0" rIns="0" bIns="0" rtlCol="0" anchor="ctr" anchorCtr="0">
            <a:noAutofit/>
          </a:bodyPr>
          <a:lstStyle>
            <a:lvl1pPr algn="l">
              <a:defRPr sz="1000" b="1">
                <a:solidFill>
                  <a:schemeClr val="tx1"/>
                </a:solidFill>
              </a:defRPr>
            </a:lvl1pPr>
          </a:lstStyle>
          <a:p>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431801" y="1664906"/>
            <a:ext cx="11232819" cy="323935"/>
          </a:xfrm>
        </p:spPr>
        <p:txBody>
          <a:bodyPr/>
          <a:lstStyle>
            <a:lvl1pPr marL="12700" indent="1142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431800" y="2276872"/>
            <a:ext cx="11232445"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0"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Tree>
    <p:extLst>
      <p:ext uri="{BB962C8B-B14F-4D97-AF65-F5344CB8AC3E}">
        <p14:creationId xmlns:p14="http://schemas.microsoft.com/office/powerpoint/2010/main" val="4018227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431371" y="2084851"/>
            <a:ext cx="3360000" cy="3840427"/>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084851"/>
            <a:ext cx="3360000" cy="3814349"/>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084851"/>
            <a:ext cx="3360000" cy="3814349"/>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431801" y="910402"/>
            <a:ext cx="11233151" cy="719988"/>
          </a:xfrm>
        </p:spPr>
        <p:txBody>
          <a:bodyPr/>
          <a:lstStyle/>
          <a:p>
            <a:r>
              <a:rPr lang="fr-FR" dirty="0"/>
              <a:t>Sommaire</a:t>
            </a:r>
          </a:p>
        </p:txBody>
      </p:sp>
      <p:sp>
        <p:nvSpPr>
          <p:cNvPr id="11"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Tree>
    <p:extLst>
      <p:ext uri="{BB962C8B-B14F-4D97-AF65-F5344CB8AC3E}">
        <p14:creationId xmlns:p14="http://schemas.microsoft.com/office/powerpoint/2010/main" val="4086901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endParaRPr lang="fr-FR" cap="all" dirty="0"/>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431801" y="910402"/>
            <a:ext cx="11233151" cy="719988"/>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431371" y="2276872"/>
            <a:ext cx="3408628"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4367808"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8304245"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0"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Tree>
    <p:extLst>
      <p:ext uri="{BB962C8B-B14F-4D97-AF65-F5344CB8AC3E}">
        <p14:creationId xmlns:p14="http://schemas.microsoft.com/office/powerpoint/2010/main" val="2183960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sv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5.png"/><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431801" y="2276873"/>
            <a:ext cx="11233151" cy="3936433"/>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85646" y="1392258"/>
            <a:ext cx="11233151" cy="719988"/>
          </a:xfrm>
          <a:prstGeom prst="rect">
            <a:avLst/>
          </a:prstGeom>
        </p:spPr>
        <p:txBody>
          <a:bodyPr vert="horz" lIns="91440" tIns="45720" rIns="91440" bIns="45720" rtlCol="0" anchor="ctr">
            <a:normAutofit/>
          </a:bodyPr>
          <a:lstStyle/>
          <a:p>
            <a:r>
              <a:rPr lang="fr-FR" dirty="0"/>
              <a:t>Titre </a:t>
            </a:r>
          </a:p>
        </p:txBody>
      </p:sp>
      <p:pic>
        <p:nvPicPr>
          <p:cNvPr id="13" name="Image 12">
            <a:extLst>
              <a:ext uri="{FF2B5EF4-FFF2-40B4-BE49-F238E27FC236}">
                <a16:creationId xmlns:a16="http://schemas.microsoft.com/office/drawing/2014/main" id="{433B51AF-3A50-3342-8D79-F2F92F59917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gray">
          <a:xfrm>
            <a:off x="457848" y="164638"/>
            <a:ext cx="762917" cy="709028"/>
          </a:xfrm>
          <a:prstGeom prst="rect">
            <a:avLst/>
          </a:prstGeom>
        </p:spPr>
      </p:pic>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latin typeface="Marianne" panose="02000000000000000000" pitchFamily="2" charset="0"/>
              </a:defRPr>
            </a:lvl1pPr>
          </a:lstStyle>
          <a:p>
            <a:r>
              <a:rPr lang="fr-FR"/>
              <a:t>Secrétariat général</a:t>
            </a:r>
          </a:p>
          <a:p>
            <a:r>
              <a:rPr lang="fr-FR" b="0"/>
              <a:t>Direction des finances, des achats et des services</a:t>
            </a:r>
          </a:p>
        </p:txBody>
      </p:sp>
      <p:pic>
        <p:nvPicPr>
          <p:cNvPr id="5" name="Graphique 4">
            <a:extLst>
              <a:ext uri="{FF2B5EF4-FFF2-40B4-BE49-F238E27FC236}">
                <a16:creationId xmlns:a16="http://schemas.microsoft.com/office/drawing/2014/main" id="{FC290E68-66F0-910C-F47E-06633177F27E}"/>
              </a:ext>
            </a:extLst>
          </p:cNvPr>
          <p:cNvPicPr>
            <a:picLocks noChangeAspect="1"/>
          </p:cNvPicPr>
          <p:nvPr userDrawn="1"/>
        </p:nvPicPr>
        <p:blipFill rotWithShape="1">
          <a:blip r:embed="rId9">
            <a:extLst>
              <a:ext uri="{96DAC541-7B7A-43D3-8B79-37D633B846F1}">
                <asvg:svgBlip xmlns:asvg="http://schemas.microsoft.com/office/drawing/2016/SVG/main" r:embed="rId10"/>
              </a:ext>
            </a:extLst>
          </a:blip>
          <a:srcRect l="39860" t="6910" r="24250" b="56910"/>
          <a:stretch/>
        </p:blipFill>
        <p:spPr>
          <a:xfrm rot="10800000" flipH="1" flipV="1">
            <a:off x="9448800" y="5750245"/>
            <a:ext cx="2743200" cy="1107755"/>
          </a:xfrm>
          <a:prstGeom prst="rect">
            <a:avLst/>
          </a:prstGeom>
        </p:spPr>
      </p:pic>
      <p:sp>
        <p:nvSpPr>
          <p:cNvPr id="7" name="Espace réservé du numéro de diapositive 5">
            <a:extLst>
              <a:ext uri="{FF2B5EF4-FFF2-40B4-BE49-F238E27FC236}">
                <a16:creationId xmlns:a16="http://schemas.microsoft.com/office/drawing/2014/main" id="{C0335613-69B1-7E88-E58D-36BBE23C28DE}"/>
              </a:ext>
            </a:extLst>
          </p:cNvPr>
          <p:cNvSpPr>
            <a:spLocks noGrp="1"/>
          </p:cNvSpPr>
          <p:nvPr>
            <p:ph type="sldNum" sz="quarter" idx="4"/>
          </p:nvPr>
        </p:nvSpPr>
        <p:spPr bwMode="gray">
          <a:xfrm>
            <a:off x="9864949" y="6378000"/>
            <a:ext cx="2279723" cy="480000"/>
          </a:xfrm>
          <a:prstGeom prst="rect">
            <a:avLst/>
          </a:prstGeom>
        </p:spPr>
        <p:txBody>
          <a:bodyPr vert="horz" lIns="0" tIns="0" rIns="0" bIns="0" rtlCol="0" anchor="ctr" anchorCtr="0">
            <a:noAutofit/>
          </a:bodyPr>
          <a:lstStyle>
            <a:lvl1pPr algn="r">
              <a:defRPr lang="fr-FR" sz="933" b="0" kern="1200" cap="all" smtClean="0">
                <a:solidFill>
                  <a:schemeClr val="tx1"/>
                </a:solidFill>
                <a:latin typeface="Marianne" panose="02000000000000000000" pitchFamily="2" charset="0"/>
                <a:ea typeface="+mn-ea"/>
                <a:cs typeface="+mn-cs"/>
              </a:defRPr>
            </a:lvl1pPr>
          </a:lstStyle>
          <a:p>
            <a:fld id="{733122C9-A0B9-462F-8757-0847AD287B63}" type="slidenum">
              <a:rPr lang="fr-FR" smtClean="0"/>
              <a:pPr/>
              <a:t>‹N°›</a:t>
            </a:fld>
            <a:endParaRPr lang="fr-FR" dirty="0"/>
          </a:p>
        </p:txBody>
      </p:sp>
      <p:sp>
        <p:nvSpPr>
          <p:cNvPr id="8" name="Espace réservé de la date 3">
            <a:extLst>
              <a:ext uri="{FF2B5EF4-FFF2-40B4-BE49-F238E27FC236}">
                <a16:creationId xmlns:a16="http://schemas.microsoft.com/office/drawing/2014/main" id="{3F8BED2B-7D5C-C5E0-3E5D-B3ACE5B9E028}"/>
              </a:ext>
            </a:extLst>
          </p:cNvPr>
          <p:cNvSpPr>
            <a:spLocks noGrp="1"/>
          </p:cNvSpPr>
          <p:nvPr>
            <p:ph type="dt" sz="half" idx="2"/>
          </p:nvPr>
        </p:nvSpPr>
        <p:spPr bwMode="gray">
          <a:xfrm>
            <a:off x="485713" y="6396842"/>
            <a:ext cx="1560000" cy="461159"/>
          </a:xfrm>
          <a:prstGeom prst="rect">
            <a:avLst/>
          </a:prstGeom>
        </p:spPr>
        <p:txBody>
          <a:bodyPr vert="horz" lIns="0" tIns="0" rIns="0" bIns="0" rtlCol="0" anchor="ctr" anchorCtr="0">
            <a:noAutofit/>
          </a:bodyPr>
          <a:lstStyle>
            <a:lvl1pPr algn="l">
              <a:defRPr sz="933" b="0">
                <a:solidFill>
                  <a:schemeClr val="tx1"/>
                </a:solidFill>
                <a:latin typeface="Marianne" panose="02000000000000000000" pitchFamily="2" charset="0"/>
              </a:defRPr>
            </a:lvl1pPr>
          </a:lstStyle>
          <a:p>
            <a:fld id="{5F7325A3-5315-1B4B-A0D9-112471EB5837}" type="datetime1">
              <a:rPr lang="fr-FR" cap="all" smtClean="0"/>
              <a:pPr/>
              <a:t>10/04/2025</a:t>
            </a:fld>
            <a:endParaRPr lang="fr-FR" cap="all" dirty="0"/>
          </a:p>
        </p:txBody>
      </p:sp>
    </p:spTree>
    <p:extLst>
      <p:ext uri="{BB962C8B-B14F-4D97-AF65-F5344CB8AC3E}">
        <p14:creationId xmlns:p14="http://schemas.microsoft.com/office/powerpoint/2010/main" val="227371722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81" r:id="rId6"/>
  </p:sldLayoutIdLst>
  <p:hf hdr="0"/>
  <p:txStyles>
    <p:titleStyle>
      <a:lvl1pPr marL="19050" indent="0" algn="l" defTabSz="1219170" rtl="0" eaLnBrk="1" latinLnBrk="0" hangingPunct="1">
        <a:lnSpc>
          <a:spcPct val="90000"/>
        </a:lnSpc>
        <a:spcBef>
          <a:spcPct val="0"/>
        </a:spcBef>
        <a:buNone/>
        <a:tabLst/>
        <a:defRPr sz="2667" b="1" kern="1200">
          <a:solidFill>
            <a:srgbClr val="272572"/>
          </a:solidFill>
          <a:latin typeface="Marianne" panose="02000000000000000000" pitchFamily="2" charset="0"/>
          <a:ea typeface="+mj-ea"/>
          <a:cs typeface="+mj-cs"/>
        </a:defRPr>
      </a:lvl1pPr>
    </p:titleStyle>
    <p:bodyStyle>
      <a:lvl1pPr marL="122764" indent="0" algn="l" defTabSz="1219170" rtl="0" eaLnBrk="1" latinLnBrk="0" hangingPunct="1">
        <a:lnSpc>
          <a:spcPct val="100000"/>
        </a:lnSpc>
        <a:spcBef>
          <a:spcPts val="0"/>
        </a:spcBef>
        <a:spcAft>
          <a:spcPts val="667"/>
        </a:spcAft>
        <a:buFont typeface="Arial" pitchFamily="34" charset="0"/>
        <a:buNone/>
        <a:tabLst/>
        <a:defRPr sz="1867" b="0" kern="1200">
          <a:solidFill>
            <a:schemeClr val="tx1"/>
          </a:solidFill>
          <a:latin typeface="Marianne" panose="02000000000000000000" pitchFamily="2" charset="0"/>
          <a:ea typeface="+mn-ea"/>
          <a:cs typeface="+mn-cs"/>
        </a:defRPr>
      </a:lvl1pPr>
      <a:lvl2pPr marL="468588" indent="-228594" algn="l" defTabSz="1219170" rtl="0" eaLnBrk="1" latinLnBrk="0" hangingPunct="1">
        <a:lnSpc>
          <a:spcPct val="100000"/>
        </a:lnSpc>
        <a:spcBef>
          <a:spcPts val="800"/>
        </a:spcBef>
        <a:spcAft>
          <a:spcPts val="800"/>
        </a:spcAft>
        <a:buSzPct val="100000"/>
        <a:buFont typeface="Arial" panose="020B0604020202020204" pitchFamily="34" charset="0"/>
        <a:buChar char="•"/>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431801" y="2276873"/>
            <a:ext cx="11233151" cy="3936433"/>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Secrétariat général</a:t>
            </a:r>
            <a:br>
              <a:rPr lang="fr-FR" dirty="0"/>
            </a:br>
            <a:r>
              <a:rPr lang="fr-FR" dirty="0"/>
              <a:t>Direction des finances, des achats et des services</a:t>
            </a:r>
          </a:p>
        </p:txBody>
      </p:sp>
      <p:sp>
        <p:nvSpPr>
          <p:cNvPr id="6" name="Espace réservé du numéro de diapositive 5"/>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431800" y="6379200"/>
            <a:ext cx="11232819"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431801" y="910402"/>
            <a:ext cx="11233151" cy="719988"/>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420937" y="6378001"/>
            <a:ext cx="2743200" cy="366183"/>
          </a:xfrm>
          <a:prstGeom prst="rect">
            <a:avLst/>
          </a:prstGeom>
        </p:spPr>
        <p:txBody>
          <a:bodyPr vert="horz" lIns="91440" tIns="45720" rIns="91440" bIns="45720" rtlCol="0" anchor="ctr"/>
          <a:lstStyle>
            <a:lvl1pPr algn="l">
              <a:defRPr sz="1000" b="1">
                <a:solidFill>
                  <a:schemeClr val="tx1"/>
                </a:solidFill>
              </a:defRPr>
            </a:lvl1pPr>
          </a:lstStyle>
          <a:p>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433B51AF-3A50-3342-8D79-F2F92F59917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453595" y="164638"/>
            <a:ext cx="743168" cy="708836"/>
          </a:xfrm>
          <a:prstGeom prst="rect">
            <a:avLst/>
          </a:prstGeom>
        </p:spPr>
      </p:pic>
    </p:spTree>
    <p:extLst>
      <p:ext uri="{BB962C8B-B14F-4D97-AF65-F5344CB8AC3E}">
        <p14:creationId xmlns:p14="http://schemas.microsoft.com/office/powerpoint/2010/main" val="231709547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hdr="0"/>
  <p:txStyles>
    <p:titleStyle>
      <a:lvl1pPr marL="19050" indent="0" algn="l" defTabSz="1219170" rtl="0" eaLnBrk="1" latinLnBrk="0" hangingPunct="1">
        <a:lnSpc>
          <a:spcPct val="90000"/>
        </a:lnSpc>
        <a:spcBef>
          <a:spcPct val="0"/>
        </a:spcBef>
        <a:buNone/>
        <a:tabLst/>
        <a:defRPr sz="3333" b="1" kern="1200">
          <a:solidFill>
            <a:schemeClr val="tx1"/>
          </a:solidFill>
          <a:latin typeface="+mj-lt"/>
          <a:ea typeface="+mj-ea"/>
          <a:cs typeface="+mj-cs"/>
        </a:defRPr>
      </a:lvl1pPr>
    </p:titleStyle>
    <p:bodyStyle>
      <a:lvl1pPr marL="122764" indent="0" algn="l" defTabSz="1219170" rtl="0" eaLnBrk="1" latinLnBrk="0" hangingPunct="1">
        <a:lnSpc>
          <a:spcPct val="100000"/>
        </a:lnSpc>
        <a:spcBef>
          <a:spcPts val="0"/>
        </a:spcBef>
        <a:spcAft>
          <a:spcPts val="667"/>
        </a:spcAft>
        <a:buFont typeface="Arial" pitchFamily="34" charset="0"/>
        <a:buNone/>
        <a:tabLst/>
        <a:defRPr sz="1867" b="0" kern="1200">
          <a:solidFill>
            <a:schemeClr val="tx1"/>
          </a:solidFill>
          <a:latin typeface="+mn-lt"/>
          <a:ea typeface="+mn-ea"/>
          <a:cs typeface="+mn-cs"/>
        </a:defRPr>
      </a:lvl1pPr>
      <a:lvl2pPr marL="468588" indent="-228594" algn="l" defTabSz="1219170" rtl="0" eaLnBrk="1" latinLnBrk="0" hangingPunct="1">
        <a:lnSpc>
          <a:spcPct val="100000"/>
        </a:lnSpc>
        <a:spcBef>
          <a:spcPts val="800"/>
        </a:spcBef>
        <a:spcAft>
          <a:spcPts val="800"/>
        </a:spcAft>
        <a:buSzPct val="100000"/>
        <a:buFont typeface="Arial" panose="020B0604020202020204" pitchFamily="34" charset="0"/>
        <a:buChar char="•"/>
        <a:defRPr sz="1600" kern="1200">
          <a:solidFill>
            <a:schemeClr val="tx1"/>
          </a:solidFill>
          <a:latin typeface="+mn-lt"/>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n-lt"/>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n-lt"/>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2C6F3BA-E6A9-07FE-E2B2-60B709EE1701}"/>
              </a:ext>
            </a:extLst>
          </p:cNvPr>
          <p:cNvSpPr>
            <a:spLocks noGrp="1"/>
          </p:cNvSpPr>
          <p:nvPr>
            <p:ph type="dt" sz="half" idx="10"/>
          </p:nvPr>
        </p:nvSpPr>
        <p:spPr/>
        <p:txBody>
          <a:bodyPr/>
          <a:lstStyle/>
          <a:p>
            <a:fld id="{4EA19884-7A29-DC4E-9311-A62E54788E52}" type="datetime1">
              <a:rPr lang="fr-FR" smtClean="0"/>
              <a:t>10/04/2025</a:t>
            </a:fld>
            <a:endParaRPr lang="fr-FR" dirty="0"/>
          </a:p>
        </p:txBody>
      </p:sp>
      <p:sp>
        <p:nvSpPr>
          <p:cNvPr id="3" name="Espace réservé du numéro de diapositive 2">
            <a:extLst>
              <a:ext uri="{FF2B5EF4-FFF2-40B4-BE49-F238E27FC236}">
                <a16:creationId xmlns:a16="http://schemas.microsoft.com/office/drawing/2014/main" id="{6B19E482-9A4D-9A72-FAAA-629A5018DED7}"/>
              </a:ext>
            </a:extLst>
          </p:cNvPr>
          <p:cNvSpPr>
            <a:spLocks noGrp="1"/>
          </p:cNvSpPr>
          <p:nvPr>
            <p:ph type="sldNum" sz="quarter" idx="12"/>
          </p:nvPr>
        </p:nvSpPr>
        <p:spPr/>
        <p:txBody>
          <a:bodyPr/>
          <a:lstStyle/>
          <a:p>
            <a:fld id="{10C140CD-8AED-46FF-A9A2-77308F3F39AE}" type="slidenum">
              <a:rPr lang="fr-FR" smtClean="0"/>
              <a:pPr/>
              <a:t>1</a:t>
            </a:fld>
            <a:endParaRPr lang="fr-FR" dirty="0"/>
          </a:p>
        </p:txBody>
      </p:sp>
      <p:sp>
        <p:nvSpPr>
          <p:cNvPr id="4" name="Titre 3">
            <a:extLst>
              <a:ext uri="{FF2B5EF4-FFF2-40B4-BE49-F238E27FC236}">
                <a16:creationId xmlns:a16="http://schemas.microsoft.com/office/drawing/2014/main" id="{5FABC498-093E-4CA0-0AD1-7CAF61FB3A2A}"/>
              </a:ext>
            </a:extLst>
          </p:cNvPr>
          <p:cNvSpPr>
            <a:spLocks noGrp="1"/>
          </p:cNvSpPr>
          <p:nvPr>
            <p:ph type="title"/>
          </p:nvPr>
        </p:nvSpPr>
        <p:spPr/>
        <p:txBody>
          <a:bodyPr/>
          <a:lstStyle/>
          <a:p>
            <a:endParaRPr lang="fr-FR"/>
          </a:p>
        </p:txBody>
      </p:sp>
      <p:sp>
        <p:nvSpPr>
          <p:cNvPr id="5" name="Espace réservé du pied de page 4">
            <a:extLst>
              <a:ext uri="{FF2B5EF4-FFF2-40B4-BE49-F238E27FC236}">
                <a16:creationId xmlns:a16="http://schemas.microsoft.com/office/drawing/2014/main" id="{48946902-C3BD-7027-8C6C-CFA5DCA44BA3}"/>
              </a:ext>
            </a:extLst>
          </p:cNvPr>
          <p:cNvSpPr>
            <a:spLocks noGrp="1"/>
          </p:cNvSpPr>
          <p:nvPr>
            <p:ph type="ftr" sz="quarter" idx="3"/>
          </p:nvPr>
        </p:nvSpPr>
        <p:spPr>
          <a:xfrm>
            <a:off x="3775478" y="732156"/>
            <a:ext cx="7839908" cy="480053"/>
          </a:xfrm>
        </p:spPr>
        <p:txBody>
          <a:bodyPr/>
          <a:lstStyle/>
          <a:p>
            <a:pPr algn="r"/>
            <a:endParaRPr lang="fr-FR" dirty="0"/>
          </a:p>
          <a:p>
            <a:pPr algn="r"/>
            <a:r>
              <a:rPr lang="fr-FR" dirty="0"/>
              <a:t>DREES</a:t>
            </a:r>
          </a:p>
          <a:p>
            <a:pPr algn="r"/>
            <a:r>
              <a:rPr lang="fr-FR" b="0" dirty="0"/>
              <a:t>Direction de la recherche, des études, de l’évaluation des statistiques</a:t>
            </a:r>
          </a:p>
          <a:p>
            <a:pPr algn="r"/>
            <a:r>
              <a:rPr lang="fr-FR" dirty="0"/>
              <a:t>DSS</a:t>
            </a:r>
          </a:p>
          <a:p>
            <a:pPr algn="r"/>
            <a:r>
              <a:rPr lang="fr-FR" b="0" dirty="0"/>
              <a:t>Direction de la sécurité sociale</a:t>
            </a:r>
          </a:p>
          <a:p>
            <a:pPr algn="r"/>
            <a:r>
              <a:rPr lang="fr-FR" dirty="0"/>
              <a:t>Secrétariat général</a:t>
            </a:r>
          </a:p>
          <a:p>
            <a:pPr algn="r"/>
            <a:r>
              <a:rPr lang="fr-FR" b="0" dirty="0"/>
              <a:t>Direction des finances, des achats et des services</a:t>
            </a:r>
          </a:p>
          <a:p>
            <a:pPr algn="r"/>
            <a:endParaRPr lang="fr-FR" b="0" dirty="0"/>
          </a:p>
          <a:p>
            <a:r>
              <a:rPr lang="fr-FR" dirty="0"/>
              <a:t> </a:t>
            </a:r>
          </a:p>
        </p:txBody>
      </p:sp>
      <p:sp>
        <p:nvSpPr>
          <p:cNvPr id="9" name="ZoneTexte 8">
            <a:extLst>
              <a:ext uri="{FF2B5EF4-FFF2-40B4-BE49-F238E27FC236}">
                <a16:creationId xmlns:a16="http://schemas.microsoft.com/office/drawing/2014/main" id="{CC33CE96-845E-9F2E-B246-501EDBF7E3F4}"/>
              </a:ext>
            </a:extLst>
          </p:cNvPr>
          <p:cNvSpPr txBox="1"/>
          <p:nvPr/>
        </p:nvSpPr>
        <p:spPr>
          <a:xfrm>
            <a:off x="527381" y="2468894"/>
            <a:ext cx="11104271" cy="1754326"/>
          </a:xfrm>
          <a:prstGeom prst="rect">
            <a:avLst/>
          </a:prstGeom>
          <a:noFill/>
        </p:spPr>
        <p:txBody>
          <a:bodyPr wrap="square" rtlCol="0">
            <a:spAutoFit/>
          </a:bodyPr>
          <a:lstStyle/>
          <a:p>
            <a:pPr algn="ctr"/>
            <a:r>
              <a:rPr lang="fr-FR" sz="3600" b="1" dirty="0">
                <a:solidFill>
                  <a:schemeClr val="accent2"/>
                </a:solidFill>
                <a:latin typeface="Marianne" panose="02000000000000000000" pitchFamily="2" charset="0"/>
              </a:rPr>
              <a:t>Réunion d’information </a:t>
            </a:r>
          </a:p>
          <a:p>
            <a:pPr algn="ctr"/>
            <a:r>
              <a:rPr lang="fr-FR" sz="3600" b="1" dirty="0">
                <a:solidFill>
                  <a:schemeClr val="accent2"/>
                </a:solidFill>
                <a:latin typeface="Marianne" panose="02000000000000000000" pitchFamily="2" charset="0"/>
              </a:rPr>
              <a:t>relative au marché d’études qualitatives sur la complémentaire santé solidaire (C2S)</a:t>
            </a:r>
          </a:p>
        </p:txBody>
      </p:sp>
      <p:sp>
        <p:nvSpPr>
          <p:cNvPr id="10" name="ZoneTexte 9">
            <a:extLst>
              <a:ext uri="{FF2B5EF4-FFF2-40B4-BE49-F238E27FC236}">
                <a16:creationId xmlns:a16="http://schemas.microsoft.com/office/drawing/2014/main" id="{3B2EC927-D241-0DCE-10FC-597C14AE75C7}"/>
              </a:ext>
            </a:extLst>
          </p:cNvPr>
          <p:cNvSpPr txBox="1"/>
          <p:nvPr/>
        </p:nvSpPr>
        <p:spPr>
          <a:xfrm>
            <a:off x="2063552" y="4793285"/>
            <a:ext cx="8064896" cy="502766"/>
          </a:xfrm>
          <a:prstGeom prst="rect">
            <a:avLst/>
          </a:prstGeom>
          <a:noFill/>
        </p:spPr>
        <p:txBody>
          <a:bodyPr wrap="square" rtlCol="0">
            <a:spAutoFit/>
          </a:bodyPr>
          <a:lstStyle/>
          <a:p>
            <a:pPr indent="126997" algn="ctr">
              <a:spcBef>
                <a:spcPts val="533"/>
              </a:spcBef>
              <a:spcAft>
                <a:spcPts val="1067"/>
              </a:spcAft>
            </a:pPr>
            <a:r>
              <a:rPr lang="fr-FR" sz="2667" b="1" dirty="0">
                <a:solidFill>
                  <a:srgbClr val="4887C7"/>
                </a:solidFill>
                <a:latin typeface="Marianne" panose="02000000000000000000" pitchFamily="2" charset="0"/>
              </a:rPr>
              <a:t>Jeudi 6 mars 2025</a:t>
            </a:r>
          </a:p>
        </p:txBody>
      </p:sp>
    </p:spTree>
    <p:extLst>
      <p:ext uri="{BB962C8B-B14F-4D97-AF65-F5344CB8AC3E}">
        <p14:creationId xmlns:p14="http://schemas.microsoft.com/office/powerpoint/2010/main" val="2820850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L’accord-cadre multi-attributaires </a:t>
            </a:r>
            <a:br>
              <a:rPr lang="fr-FR" sz="3200" dirty="0">
                <a:latin typeface="Marianne ExtraBold" panose="02000000000000000000" pitchFamily="2" charset="0"/>
              </a:rPr>
            </a:br>
            <a:r>
              <a:rPr lang="fr-FR" sz="3200" dirty="0">
                <a:latin typeface="Marianne ExtraBold" panose="02000000000000000000" pitchFamily="2" charset="0"/>
              </a:rPr>
              <a:t>à marchés subséquents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10</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Pourquoi un accord-cadre multi-attributaire ?</a:t>
            </a:r>
          </a:p>
          <a:p>
            <a:pPr marL="342900" marR="0" lvl="0" indent="-342900" algn="just" fontAlgn="auto">
              <a:buClr>
                <a:srgbClr val="C00000"/>
              </a:buClr>
              <a:buSzTx/>
              <a:buFont typeface="Wingdings" panose="05000000000000000000" pitchFamily="2" charset="2"/>
              <a:buChar char="Ø"/>
              <a:defRPr/>
            </a:pPr>
            <a:r>
              <a:rPr lang="fr-FR" sz="1800" b="0" dirty="0">
                <a:solidFill>
                  <a:schemeClr val="tx1"/>
                </a:solidFill>
              </a:rPr>
              <a:t>Pour l’administration : </a:t>
            </a:r>
          </a:p>
          <a:p>
            <a:pPr marL="774889" lvl="1" indent="-342900" algn="just">
              <a:spcAft>
                <a:spcPts val="600"/>
              </a:spcAft>
              <a:buClr>
                <a:srgbClr val="C00000"/>
              </a:buClr>
              <a:buSzTx/>
              <a:buFont typeface="Wingdings" panose="05000000000000000000" pitchFamily="2" charset="2"/>
              <a:buChar char="§"/>
              <a:defRPr/>
            </a:pPr>
            <a:r>
              <a:rPr lang="fr-FR" dirty="0"/>
              <a:t>a</a:t>
            </a:r>
            <a:r>
              <a:rPr lang="fr-FR" b="0" dirty="0">
                <a:solidFill>
                  <a:schemeClr val="tx1"/>
                </a:solidFill>
              </a:rPr>
              <a:t>méliorer la réactivité des achats et réduire les délais de procédures.</a:t>
            </a:r>
          </a:p>
          <a:p>
            <a:pPr marL="774889" lvl="1" indent="-342900" algn="just">
              <a:spcAft>
                <a:spcPts val="600"/>
              </a:spcAft>
              <a:buClr>
                <a:srgbClr val="C00000"/>
              </a:buClr>
              <a:buSzTx/>
              <a:buFont typeface="Wingdings" panose="05000000000000000000" pitchFamily="2" charset="2"/>
              <a:buChar char="§"/>
              <a:defRPr/>
            </a:pPr>
            <a:r>
              <a:rPr lang="fr-FR" dirty="0"/>
              <a:t>p</a:t>
            </a:r>
            <a:r>
              <a:rPr lang="fr-FR" b="0" dirty="0">
                <a:solidFill>
                  <a:schemeClr val="tx1"/>
                </a:solidFill>
              </a:rPr>
              <a:t>our constituer un panel d’entreprises qualifiées, capables de répondre aux besoins spécifiques des ministères sociaux  durant la durée de l’accord-cadre (4 ans maximum).</a:t>
            </a:r>
          </a:p>
          <a:p>
            <a:pPr marL="342900" marR="0" lvl="0" indent="-342900" algn="just" fontAlgn="auto">
              <a:buClr>
                <a:srgbClr val="C00000"/>
              </a:buClr>
              <a:buSzTx/>
              <a:buFont typeface="Wingdings" panose="05000000000000000000" pitchFamily="2" charset="2"/>
              <a:buChar char="Ø"/>
              <a:defRPr/>
            </a:pPr>
            <a:r>
              <a:rPr lang="fr-FR" sz="1800" b="0" dirty="0">
                <a:solidFill>
                  <a:schemeClr val="tx1"/>
                </a:solidFill>
              </a:rPr>
              <a:t>Pour les entreprises bénéficiaires  : </a:t>
            </a:r>
          </a:p>
          <a:p>
            <a:pPr marL="774889" lvl="1" indent="-342900" algn="just">
              <a:spcAft>
                <a:spcPts val="600"/>
              </a:spcAft>
              <a:buClr>
                <a:srgbClr val="C00000"/>
              </a:buClr>
              <a:buSzTx/>
              <a:buFont typeface="Wingdings" panose="05000000000000000000" pitchFamily="2" charset="2"/>
              <a:buChar char="§"/>
              <a:defRPr/>
            </a:pPr>
            <a:r>
              <a:rPr lang="fr-FR" dirty="0"/>
              <a:t>alléger les démarches administratives lors de l’attribution des marchés,</a:t>
            </a:r>
          </a:p>
          <a:p>
            <a:pPr marL="774889" lvl="1" indent="-342900" algn="just">
              <a:spcAft>
                <a:spcPts val="600"/>
              </a:spcAft>
              <a:buClr>
                <a:srgbClr val="C00000"/>
              </a:buClr>
              <a:buSzTx/>
              <a:buFont typeface="Wingdings" panose="05000000000000000000" pitchFamily="2" charset="2"/>
              <a:buChar char="§"/>
              <a:defRPr/>
            </a:pPr>
            <a:r>
              <a:rPr lang="fr-FR" dirty="0"/>
              <a:t>augmenter les possibilités d’être titulaire d’un marché dans un délai court.</a:t>
            </a:r>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1622210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Le processus de sélection des entreprises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11</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65048" y="1838564"/>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Comment seront sélectionnées les entreprises bénéficiaires de l’accord-cadre ?</a:t>
            </a:r>
          </a:p>
          <a:p>
            <a:pPr marL="342900" indent="-342900" algn="just">
              <a:buClr>
                <a:srgbClr val="C00000"/>
              </a:buClr>
              <a:buFont typeface="Wingdings" panose="05000000000000000000" pitchFamily="2" charset="2"/>
              <a:buChar char="Ø"/>
              <a:defRPr/>
            </a:pPr>
            <a:r>
              <a:rPr lang="fr-FR" sz="1800" b="0" dirty="0">
                <a:solidFill>
                  <a:schemeClr val="tx1"/>
                </a:solidFill>
              </a:rPr>
              <a:t>Les étapes principales :</a:t>
            </a:r>
          </a:p>
          <a:p>
            <a:pPr indent="0" algn="just">
              <a:buClr>
                <a:srgbClr val="C00000"/>
              </a:buClr>
              <a:defRPr/>
            </a:pPr>
            <a:r>
              <a:rPr lang="fr-FR" sz="1800" b="0" dirty="0">
                <a:solidFill>
                  <a:schemeClr val="tx1"/>
                </a:solidFill>
              </a:rPr>
              <a:t>1. </a:t>
            </a:r>
            <a:r>
              <a:rPr lang="fr-FR" sz="1600" b="0" dirty="0">
                <a:solidFill>
                  <a:schemeClr val="tx1"/>
                </a:solidFill>
              </a:rPr>
              <a:t>Publication d’un avis d’appel à la concurrence (AAC)</a:t>
            </a:r>
          </a:p>
          <a:p>
            <a:pPr indent="0" algn="just">
              <a:buClr>
                <a:srgbClr val="C00000"/>
              </a:buClr>
              <a:defRPr/>
            </a:pPr>
            <a:r>
              <a:rPr lang="fr-FR" sz="1600" b="0" dirty="0">
                <a:solidFill>
                  <a:schemeClr val="tx1"/>
                </a:solidFill>
              </a:rPr>
              <a:t>2. Mise à disposition du dossier de consultation (DC) contenant toutes les informations nécessaires pour candidater (sur la plateforme des achats de l’Etat - PLACE)</a:t>
            </a:r>
          </a:p>
          <a:p>
            <a:pPr indent="0" algn="just">
              <a:buClr>
                <a:srgbClr val="C00000"/>
              </a:buClr>
              <a:defRPr/>
            </a:pPr>
            <a:r>
              <a:rPr lang="fr-FR" sz="1600" b="0" dirty="0">
                <a:solidFill>
                  <a:schemeClr val="tx1"/>
                </a:solidFill>
              </a:rPr>
              <a:t>3. Réception des offres après un délai de publication d’au minimum 30 jours calendaires.</a:t>
            </a:r>
          </a:p>
          <a:p>
            <a:pPr indent="0" algn="just">
              <a:buClr>
                <a:srgbClr val="C00000"/>
              </a:buClr>
              <a:defRPr/>
            </a:pPr>
            <a:r>
              <a:rPr lang="fr-FR" sz="1600" b="0" dirty="0">
                <a:solidFill>
                  <a:schemeClr val="tx1"/>
                </a:solidFill>
              </a:rPr>
              <a:t>4. Les entreprises ont la possibilité de poser des questions durant la phase de publication sur la plateforme PLACE.</a:t>
            </a:r>
          </a:p>
          <a:p>
            <a:pPr indent="0" algn="just">
              <a:buClr>
                <a:srgbClr val="C00000"/>
              </a:buClr>
              <a:defRPr/>
            </a:pPr>
            <a:r>
              <a:rPr lang="fr-FR" sz="1600" b="0" dirty="0">
                <a:solidFill>
                  <a:schemeClr val="tx1"/>
                </a:solidFill>
              </a:rPr>
              <a:t>5. Analyse des candidatures et des offres selon les critères de sélection définis dans le règlement de consultation (prix, valeur technique de l’offre)</a:t>
            </a:r>
          </a:p>
          <a:p>
            <a:pPr indent="0" algn="just">
              <a:buClr>
                <a:srgbClr val="C00000"/>
              </a:buClr>
              <a:defRPr/>
            </a:pPr>
            <a:r>
              <a:rPr lang="fr-FR" sz="1600" b="0" dirty="0">
                <a:solidFill>
                  <a:schemeClr val="tx1"/>
                </a:solidFill>
              </a:rPr>
              <a:t>6. Attribution de l’accord cadre à un nombre restreint d’attributaires (le nombre d’entreprises sélectionnées est mentionné au règlement de la consultation).</a:t>
            </a:r>
          </a:p>
          <a:p>
            <a:pPr marL="774889" lvl="1" indent="-342900" algn="just">
              <a:buClr>
                <a:srgbClr val="C00000"/>
              </a:buClr>
              <a:buSzTx/>
              <a:buFont typeface="Wingdings" panose="05000000000000000000" pitchFamily="2" charset="2"/>
              <a:buChar char="§"/>
              <a:defRPr/>
            </a:pPr>
            <a:endParaRPr lang="fr-FR" sz="1200" dirty="0"/>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1283416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L’attribution des marchés subséquents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12</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marR="0" lvl="0" indent="0" algn="l" defTabSz="914400" rtl="0" eaLnBrk="1" fontAlgn="auto" latinLnBrk="0" hangingPunct="1">
              <a:lnSpc>
                <a:spcPct val="107000"/>
              </a:lnSpc>
              <a:spcBef>
                <a:spcPts val="1000"/>
              </a:spcBef>
              <a:spcAft>
                <a:spcPts val="800"/>
              </a:spcAft>
              <a:buClrTx/>
              <a:buSzTx/>
              <a:buNone/>
              <a:tabLst/>
              <a:defRPr/>
            </a:pPr>
            <a:r>
              <a:rPr lang="fr-FR" sz="1800" dirty="0">
                <a:solidFill>
                  <a:schemeClr val="tx2"/>
                </a:solidFill>
              </a:rPr>
              <a:t>Comment seront attribués les marchés subséquents ?  </a:t>
            </a:r>
          </a:p>
          <a:p>
            <a:pPr indent="0" algn="just">
              <a:buClr>
                <a:srgbClr val="C00000"/>
              </a:buClr>
              <a:defRPr/>
            </a:pPr>
            <a:r>
              <a:rPr lang="fr-FR" sz="1800" b="0" dirty="0">
                <a:solidFill>
                  <a:schemeClr val="tx1"/>
                </a:solidFill>
              </a:rPr>
              <a:t>Le principe général : pour chaque étude à réaliser, une mise en concurrence sera organisée entre les entreprises bénéficiaires de l’accord-cadre (1 étude : 1 marché subséquent) </a:t>
            </a:r>
          </a:p>
          <a:p>
            <a:pPr marL="342900" indent="-342900" algn="just">
              <a:buClr>
                <a:srgbClr val="C00000"/>
              </a:buClr>
              <a:buFont typeface="Wingdings" panose="05000000000000000000" pitchFamily="2" charset="2"/>
              <a:buChar char="Ø"/>
              <a:defRPr/>
            </a:pPr>
            <a:r>
              <a:rPr lang="fr-FR" sz="1800" b="0" dirty="0">
                <a:solidFill>
                  <a:schemeClr val="tx1"/>
                </a:solidFill>
              </a:rPr>
              <a:t>Les principales étapes : </a:t>
            </a:r>
          </a:p>
          <a:p>
            <a:pPr indent="0" algn="just">
              <a:buClr>
                <a:srgbClr val="C00000"/>
              </a:buClr>
              <a:defRPr/>
            </a:pPr>
            <a:r>
              <a:rPr lang="fr-FR" sz="1800" b="0" dirty="0">
                <a:solidFill>
                  <a:schemeClr val="tx1"/>
                </a:solidFill>
              </a:rPr>
              <a:t>1. L’administration établit un cahier des charges précis de l’étude à réaliser.</a:t>
            </a:r>
          </a:p>
          <a:p>
            <a:pPr indent="0" algn="just">
              <a:buClr>
                <a:srgbClr val="C00000"/>
              </a:buClr>
              <a:defRPr/>
            </a:pPr>
            <a:r>
              <a:rPr lang="fr-FR" sz="1800" b="0" dirty="0">
                <a:solidFill>
                  <a:schemeClr val="tx1"/>
                </a:solidFill>
              </a:rPr>
              <a:t>2. Mise en concurrence des entreprises bénéficiaires de l’accord cadre dans un délai court. </a:t>
            </a:r>
          </a:p>
          <a:p>
            <a:pPr indent="0" algn="just">
              <a:buClr>
                <a:srgbClr val="C00000"/>
              </a:buClr>
              <a:defRPr/>
            </a:pPr>
            <a:r>
              <a:rPr lang="fr-FR" sz="1800" b="0" dirty="0">
                <a:solidFill>
                  <a:schemeClr val="tx1"/>
                </a:solidFill>
              </a:rPr>
              <a:t>3. Analyse et classement des offres reçues selon les critères de sélection définis au CCAP de l’AC et dans le MS.  </a:t>
            </a:r>
          </a:p>
          <a:p>
            <a:pPr indent="0" algn="just">
              <a:buClr>
                <a:srgbClr val="C00000"/>
              </a:buClr>
              <a:defRPr/>
            </a:pPr>
            <a:r>
              <a:rPr lang="fr-FR" sz="1800" b="0" dirty="0">
                <a:solidFill>
                  <a:schemeClr val="tx1"/>
                </a:solidFill>
              </a:rPr>
              <a:t>4. Attribution du marché subséquent à l’entreprise présentant l’offre économiquement la plus intéressante vis-à-vis de sa valeur technique ainsi que du prix.</a:t>
            </a:r>
          </a:p>
          <a:p>
            <a:pPr marL="774889" lvl="1" indent="-342900" algn="just">
              <a:spcAft>
                <a:spcPts val="600"/>
              </a:spcAft>
              <a:buClr>
                <a:srgbClr val="C00000"/>
              </a:buClr>
              <a:buSzTx/>
              <a:buFont typeface="Wingdings" panose="05000000000000000000" pitchFamily="2" charset="2"/>
              <a:buChar char="§"/>
              <a:defRPr/>
            </a:pPr>
            <a:endParaRPr lang="fr-FR" b="0" dirty="0">
              <a:solidFill>
                <a:schemeClr val="tx1"/>
              </a:solidFill>
            </a:endParaRPr>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1658355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Les caractéristiques principales de l’AC à MS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13</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lgn="just">
              <a:buClr>
                <a:srgbClr val="C00000"/>
              </a:buClr>
              <a:buFont typeface="Wingdings" panose="05000000000000000000" pitchFamily="2" charset="2"/>
              <a:buChar char="Ø"/>
              <a:defRPr/>
            </a:pPr>
            <a:r>
              <a:rPr lang="fr-FR" sz="1800" dirty="0">
                <a:solidFill>
                  <a:schemeClr val="tx1"/>
                </a:solidFill>
              </a:rPr>
              <a:t>Durée</a:t>
            </a:r>
            <a:r>
              <a:rPr lang="fr-FR" sz="1800" b="0" dirty="0">
                <a:solidFill>
                  <a:schemeClr val="tx1"/>
                </a:solidFill>
              </a:rPr>
              <a:t> :  L’accord-cadre sera conclu pour une durée maximale de 4 ans. Pendant toute cette durée les entreprises titulaires de l’accord cadre seront remises en concurrence à la survenance du besoin.</a:t>
            </a:r>
          </a:p>
          <a:p>
            <a:pPr marL="342900" indent="-342900" algn="just">
              <a:buClr>
                <a:srgbClr val="C00000"/>
              </a:buClr>
              <a:buFont typeface="Wingdings" panose="05000000000000000000" pitchFamily="2" charset="2"/>
              <a:buChar char="Ø"/>
              <a:defRPr/>
            </a:pPr>
            <a:r>
              <a:rPr lang="fr-FR" sz="1800" dirty="0">
                <a:solidFill>
                  <a:schemeClr val="tx1"/>
                </a:solidFill>
              </a:rPr>
              <a:t>Nombre de titulaires </a:t>
            </a:r>
            <a:r>
              <a:rPr lang="fr-FR" sz="1800" b="0" dirty="0">
                <a:solidFill>
                  <a:schemeClr val="tx1"/>
                </a:solidFill>
              </a:rPr>
              <a:t>: Plusieurs entreprises seront sélectionnées (le nombre exact sera précisé dans le dossier de consultation). </a:t>
            </a:r>
          </a:p>
          <a:p>
            <a:pPr marL="342900" indent="-342900" algn="just">
              <a:buClr>
                <a:srgbClr val="C00000"/>
              </a:buClr>
              <a:buFont typeface="Wingdings" panose="05000000000000000000" pitchFamily="2" charset="2"/>
              <a:buChar char="Ø"/>
              <a:defRPr/>
            </a:pPr>
            <a:r>
              <a:rPr lang="fr-FR" sz="1800" dirty="0">
                <a:solidFill>
                  <a:schemeClr val="tx1"/>
                </a:solidFill>
              </a:rPr>
              <a:t>Besoins estimés </a:t>
            </a:r>
            <a:r>
              <a:rPr lang="fr-FR" sz="1800" b="0" dirty="0">
                <a:solidFill>
                  <a:schemeClr val="tx1"/>
                </a:solidFill>
              </a:rPr>
              <a:t>:   Environ une étude à mener chaque année soit 4 sur la durée totale de l’accord-cadre. Cette donnée est une estimation et pourra être susceptible d’évolution durant la durée de l’AC.</a:t>
            </a:r>
          </a:p>
          <a:p>
            <a:pPr marL="342900" indent="-342900" algn="just">
              <a:buClr>
                <a:srgbClr val="C00000"/>
              </a:buClr>
              <a:buFont typeface="Wingdings" panose="05000000000000000000" pitchFamily="2" charset="2"/>
              <a:buChar char="Ø"/>
              <a:defRPr/>
            </a:pPr>
            <a:endParaRPr lang="fr-FR" sz="1800" b="0" dirty="0">
              <a:solidFill>
                <a:schemeClr val="tx1"/>
              </a:solidFill>
            </a:endParaRPr>
          </a:p>
          <a:p>
            <a:pPr marL="342900" indent="-342900" algn="just">
              <a:buClr>
                <a:srgbClr val="C00000"/>
              </a:buClr>
              <a:buFont typeface="Wingdings" panose="05000000000000000000" pitchFamily="2" charset="2"/>
              <a:buChar char="Ø"/>
              <a:defRPr/>
            </a:pPr>
            <a:endParaRPr lang="fr-FR" sz="18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127853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Focus : le mécanisme de fixation des prix</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14</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lgn="just">
              <a:buClr>
                <a:srgbClr val="C00000"/>
              </a:buClr>
              <a:buFont typeface="Wingdings" panose="05000000000000000000" pitchFamily="2" charset="2"/>
              <a:buChar char="Ø"/>
              <a:defRPr/>
            </a:pPr>
            <a:r>
              <a:rPr lang="fr-FR" sz="1800" dirty="0">
                <a:solidFill>
                  <a:schemeClr val="tx1"/>
                </a:solidFill>
              </a:rPr>
              <a:t>Le principe :  L’accord-cadre multi-attributaire fixe des prix plafonds.</a:t>
            </a:r>
          </a:p>
          <a:p>
            <a:pPr indent="0" algn="just">
              <a:buClr>
                <a:srgbClr val="C00000"/>
              </a:buClr>
              <a:defRPr/>
            </a:pPr>
            <a:r>
              <a:rPr lang="fr-FR" sz="1800" b="0" dirty="0">
                <a:solidFill>
                  <a:schemeClr val="tx1"/>
                </a:solidFill>
              </a:rPr>
              <a:t>Les offres financières des entreprises titulaires de l’accord-cadre constituent les prix maximums des futurs marchés subséquents (prix plafonds). </a:t>
            </a:r>
          </a:p>
          <a:p>
            <a:pPr indent="0" algn="just">
              <a:buClr>
                <a:srgbClr val="C00000"/>
              </a:buClr>
              <a:defRPr/>
            </a:pPr>
            <a:r>
              <a:rPr lang="fr-FR" sz="1800" b="0" dirty="0">
                <a:solidFill>
                  <a:schemeClr val="tx1"/>
                </a:solidFill>
              </a:rPr>
              <a:t>Autrement dit, lors des remises en concurrence, chaque entreprise devra  proposer des prix inférieurs ou égaux à ceux de l’accord cadre. </a:t>
            </a:r>
          </a:p>
          <a:p>
            <a:pPr marL="342900" indent="-342900" algn="just">
              <a:buClr>
                <a:srgbClr val="C00000"/>
              </a:buClr>
              <a:buFont typeface="Wingdings" panose="05000000000000000000" pitchFamily="2" charset="2"/>
              <a:buChar char="Ø"/>
              <a:defRPr/>
            </a:pPr>
            <a:endParaRPr lang="fr-FR" sz="1800" b="0" dirty="0">
              <a:solidFill>
                <a:schemeClr val="tx1"/>
              </a:solidFill>
            </a:endParaRPr>
          </a:p>
          <a:p>
            <a:pPr marL="342900" indent="-342900" algn="just">
              <a:buClr>
                <a:srgbClr val="C00000"/>
              </a:buClr>
              <a:buFont typeface="Wingdings" panose="05000000000000000000" pitchFamily="2" charset="2"/>
              <a:buChar char="Ø"/>
              <a:defRPr/>
            </a:pPr>
            <a:r>
              <a:rPr lang="fr-FR" sz="1800" dirty="0">
                <a:solidFill>
                  <a:schemeClr val="tx1"/>
                </a:solidFill>
              </a:rPr>
              <a:t>Révision annuelle des prix de l’accord-cadre multi-attributaire</a:t>
            </a:r>
          </a:p>
          <a:p>
            <a:pPr indent="0" algn="just">
              <a:buClr>
                <a:srgbClr val="C00000"/>
              </a:buClr>
              <a:defRPr/>
            </a:pPr>
            <a:r>
              <a:rPr lang="fr-FR" sz="1800" b="0" dirty="0">
                <a:solidFill>
                  <a:schemeClr val="tx1"/>
                </a:solidFill>
              </a:rPr>
              <a:t>Les prix plafond fixés à l’accord-cadre seront révisés annuellement selon les dispositions contractuelles du marché (indice ou formule paramétrique dans le CCAP de l’AC). </a:t>
            </a:r>
          </a:p>
          <a:p>
            <a:pPr marL="342900" indent="-342900" algn="just">
              <a:buClr>
                <a:srgbClr val="C00000"/>
              </a:buClr>
              <a:buFont typeface="Wingdings" panose="05000000000000000000" pitchFamily="2" charset="2"/>
              <a:buChar char="Ø"/>
              <a:defRPr/>
            </a:pPr>
            <a:endParaRPr lang="fr-FR" sz="1800" b="0" dirty="0">
              <a:solidFill>
                <a:schemeClr val="tx1"/>
              </a:solidFill>
            </a:endParaRPr>
          </a:p>
          <a:p>
            <a:pPr indent="0" algn="just">
              <a:buClr>
                <a:srgbClr val="C00000"/>
              </a:buClr>
              <a:defRPr/>
            </a:pPr>
            <a:endParaRPr lang="fr-FR" sz="18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3605423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Comment candidater ?</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15</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lnSpc>
                <a:spcPct val="107000"/>
              </a:lnSpc>
              <a:spcAft>
                <a:spcPts val="800"/>
              </a:spcAft>
              <a:buNone/>
            </a:pPr>
            <a:r>
              <a:rPr lang="fr-FR" sz="1800" dirty="0">
                <a:solidFill>
                  <a:schemeClr val="tx2"/>
                </a:solidFill>
              </a:rPr>
              <a:t>Comment obtenir le dossier de consultation (DC) ?</a:t>
            </a:r>
          </a:p>
          <a:p>
            <a:pPr marL="342900" indent="-342900" algn="just">
              <a:buClr>
                <a:srgbClr val="C00000"/>
              </a:buClr>
              <a:buFont typeface="Wingdings" panose="05000000000000000000" pitchFamily="2" charset="2"/>
              <a:buChar char="Ø"/>
              <a:defRPr/>
            </a:pPr>
            <a:r>
              <a:rPr lang="fr-FR" sz="1800" b="0" dirty="0">
                <a:solidFill>
                  <a:schemeClr val="tx1"/>
                </a:solidFill>
              </a:rPr>
              <a:t>Le dossier de consultation (DC) sera mis à disposition gratuitement sur la plateforme des achats de l’Etat PLACE (lien précisé dans l’avis d’appel à la concurrence).  </a:t>
            </a:r>
          </a:p>
          <a:p>
            <a:pPr marL="342900" indent="-342900" algn="just">
              <a:buClr>
                <a:srgbClr val="C00000"/>
              </a:buClr>
              <a:buFont typeface="Wingdings" panose="05000000000000000000" pitchFamily="2" charset="2"/>
              <a:buChar char="Ø"/>
              <a:defRPr/>
            </a:pPr>
            <a:r>
              <a:rPr lang="fr-FR" sz="1800" b="0" dirty="0">
                <a:solidFill>
                  <a:schemeClr val="tx1"/>
                </a:solidFill>
              </a:rPr>
              <a:t>L’identification de votre entreprise est nécessaire sur PLACE pour accéder au DC et être informé des  éventuelles modifications ou questions/réponses pendant la procédure.</a:t>
            </a:r>
          </a:p>
          <a:p>
            <a:pPr indent="0">
              <a:lnSpc>
                <a:spcPct val="107000"/>
              </a:lnSpc>
              <a:spcAft>
                <a:spcPts val="800"/>
              </a:spcAft>
            </a:pPr>
            <a:r>
              <a:rPr lang="fr-FR" sz="1800" dirty="0">
                <a:solidFill>
                  <a:schemeClr val="tx2"/>
                </a:solidFill>
              </a:rPr>
              <a:t>Quels sont les documents à fournir pour candidater ? </a:t>
            </a:r>
          </a:p>
          <a:p>
            <a:pPr marL="342900" marR="0" lvl="0" indent="-342900" algn="just" fontAlgn="auto">
              <a:buClr>
                <a:srgbClr val="C00000"/>
              </a:buClr>
              <a:buSzTx/>
              <a:buFont typeface="Wingdings" panose="05000000000000000000" pitchFamily="2" charset="2"/>
              <a:buChar char="Ø"/>
              <a:defRPr/>
            </a:pPr>
            <a:r>
              <a:rPr lang="fr-FR" sz="1800" b="0" dirty="0">
                <a:solidFill>
                  <a:schemeClr val="tx1"/>
                </a:solidFill>
              </a:rPr>
              <a:t>Il convient de se référer au DC (formulaires DC1 et DC2 ou DUME, présentation des références, du CA …). Le règlement de la consultation liste l’ensemble des documents à fournir, les critères d’évaluation des offres et la date limite de remise des offres. </a:t>
            </a:r>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2939403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Comment candidater ?</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16</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Comment remettre une offre  ?</a:t>
            </a:r>
          </a:p>
          <a:p>
            <a:pPr marL="342900" indent="-342900" algn="just">
              <a:buClr>
                <a:srgbClr val="C00000"/>
              </a:buClr>
              <a:buFont typeface="Wingdings" panose="05000000000000000000" pitchFamily="2" charset="2"/>
              <a:buChar char="Ø"/>
              <a:defRPr/>
            </a:pPr>
            <a:r>
              <a:rPr lang="fr-FR" sz="1800" b="0" dirty="0">
                <a:solidFill>
                  <a:schemeClr val="tx1"/>
                </a:solidFill>
              </a:rPr>
              <a:t>Dépôt électronique obligatoire via la plateforme dématérialisée (PLACE) avant la date limite indiquée dans le règlement de consultation.</a:t>
            </a:r>
          </a:p>
          <a:p>
            <a:pPr marL="342900" indent="-342900" algn="just">
              <a:buClr>
                <a:srgbClr val="C00000"/>
              </a:buClr>
              <a:buFont typeface="Wingdings" panose="05000000000000000000" pitchFamily="2" charset="2"/>
              <a:buChar char="Ø"/>
              <a:defRPr/>
            </a:pPr>
            <a:r>
              <a:rPr lang="fr-FR" sz="1800" b="0" dirty="0">
                <a:solidFill>
                  <a:schemeClr val="tx1"/>
                </a:solidFill>
              </a:rPr>
              <a:t>Points de vigilance :</a:t>
            </a:r>
          </a:p>
          <a:p>
            <a:pPr marL="774889" lvl="1" indent="-342900" algn="just">
              <a:spcAft>
                <a:spcPts val="600"/>
              </a:spcAft>
              <a:buClr>
                <a:srgbClr val="C00000"/>
              </a:buClr>
              <a:buFont typeface="Marianne" panose="02000000000000000000" pitchFamily="2" charset="0"/>
              <a:buChar char="→"/>
              <a:defRPr/>
            </a:pPr>
            <a:r>
              <a:rPr lang="fr-FR" sz="1800" b="0" dirty="0">
                <a:solidFill>
                  <a:schemeClr val="tx1"/>
                </a:solidFill>
              </a:rPr>
              <a:t>Respecter scrupuleusement les dispositions règlement de consultation </a:t>
            </a:r>
          </a:p>
          <a:p>
            <a:pPr marL="774889" lvl="1" indent="-342900" algn="just">
              <a:spcAft>
                <a:spcPts val="600"/>
              </a:spcAft>
              <a:buClr>
                <a:srgbClr val="C00000"/>
              </a:buClr>
              <a:buFont typeface="Marianne" panose="02000000000000000000" pitchFamily="2" charset="0"/>
              <a:buChar char="→"/>
              <a:defRPr/>
            </a:pPr>
            <a:r>
              <a:rPr lang="fr-FR" sz="1800" b="0" dirty="0">
                <a:solidFill>
                  <a:schemeClr val="tx1"/>
                </a:solidFill>
              </a:rPr>
              <a:t>Lire attentivement les critères de sélection des offres pour maximiser ses chances</a:t>
            </a:r>
          </a:p>
          <a:p>
            <a:pPr marL="774889" lvl="1" indent="-342900" algn="just">
              <a:spcAft>
                <a:spcPts val="600"/>
              </a:spcAft>
              <a:buClr>
                <a:srgbClr val="C00000"/>
              </a:buClr>
              <a:buFont typeface="Marianne" panose="02000000000000000000" pitchFamily="2" charset="0"/>
              <a:buChar char="→"/>
              <a:defRPr/>
            </a:pPr>
            <a:r>
              <a:rPr lang="fr-FR" sz="1800" b="0" dirty="0">
                <a:solidFill>
                  <a:schemeClr val="tx1"/>
                </a:solidFill>
              </a:rPr>
              <a:t>Vérifier la complétude du dossier avant son dépôt</a:t>
            </a:r>
          </a:p>
          <a:p>
            <a:pPr marL="774889" lvl="1" indent="-342900" algn="just">
              <a:spcAft>
                <a:spcPts val="600"/>
              </a:spcAft>
              <a:buClr>
                <a:srgbClr val="C00000"/>
              </a:buClr>
              <a:buFont typeface="Marianne" panose="02000000000000000000" pitchFamily="2" charset="0"/>
              <a:buChar char="→"/>
              <a:defRPr/>
            </a:pPr>
            <a:r>
              <a:rPr lang="fr-FR" sz="1800" b="0" dirty="0">
                <a:solidFill>
                  <a:schemeClr val="tx1"/>
                </a:solidFill>
              </a:rPr>
              <a:t>Respecter les délais </a:t>
            </a:r>
            <a:r>
              <a:rPr lang="fr-FR" sz="1800" dirty="0"/>
              <a:t>: u</a:t>
            </a:r>
            <a:r>
              <a:rPr lang="fr-FR" sz="1800" b="0" dirty="0">
                <a:solidFill>
                  <a:schemeClr val="tx1"/>
                </a:solidFill>
              </a:rPr>
              <a:t>ne offre déposée hors délai sera automatiquement rejetée (anticiper le dépôt)</a:t>
            </a:r>
          </a:p>
          <a:p>
            <a:pPr marL="774889" lvl="1" indent="-342900" algn="just">
              <a:spcAft>
                <a:spcPts val="600"/>
              </a:spcAft>
              <a:buClr>
                <a:srgbClr val="C00000"/>
              </a:buClr>
              <a:buFont typeface="Marianne" panose="02000000000000000000" pitchFamily="2" charset="0"/>
              <a:buChar char="→"/>
              <a:defRPr/>
            </a:pPr>
            <a:r>
              <a:rPr lang="fr-FR" sz="1800" b="0" dirty="0">
                <a:solidFill>
                  <a:schemeClr val="tx1"/>
                </a:solidFill>
              </a:rPr>
              <a:t>Ne pas hésiter à poser des questions via la messagerie sécurisée.</a:t>
            </a:r>
          </a:p>
          <a:p>
            <a:pPr marL="774889" lvl="1" indent="-342900" algn="just">
              <a:spcAft>
                <a:spcPts val="600"/>
              </a:spcAft>
              <a:buClr>
                <a:srgbClr val="C00000"/>
              </a:buClr>
              <a:buSzTx/>
              <a:buFont typeface="Wingdings" panose="05000000000000000000" pitchFamily="2" charset="2"/>
              <a:buChar char="§"/>
              <a:defRPr/>
            </a:pPr>
            <a:endParaRPr lang="fr-FR" b="0" dirty="0">
              <a:solidFill>
                <a:schemeClr val="tx1"/>
              </a:solidFill>
            </a:endParaRPr>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1040914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En résumé : l’attribution de l’accord-cadre</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17</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graphicFrame>
        <p:nvGraphicFramePr>
          <p:cNvPr id="3" name="Diagramme 2">
            <a:extLst>
              <a:ext uri="{FF2B5EF4-FFF2-40B4-BE49-F238E27FC236}">
                <a16:creationId xmlns:a16="http://schemas.microsoft.com/office/drawing/2014/main" id="{5A09BB99-0261-EC7B-10FA-A9F4319CB35F}"/>
              </a:ext>
            </a:extLst>
          </p:cNvPr>
          <p:cNvGraphicFramePr/>
          <p:nvPr>
            <p:extLst>
              <p:ext uri="{D42A27DB-BD31-4B8C-83A1-F6EECF244321}">
                <p14:modId xmlns:p14="http://schemas.microsoft.com/office/powerpoint/2010/main" val="2603756173"/>
              </p:ext>
            </p:extLst>
          </p:nvPr>
        </p:nvGraphicFramePr>
        <p:xfrm>
          <a:off x="1388471" y="4239736"/>
          <a:ext cx="9820763" cy="2160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ZoneTexte 3">
            <a:extLst>
              <a:ext uri="{FF2B5EF4-FFF2-40B4-BE49-F238E27FC236}">
                <a16:creationId xmlns:a16="http://schemas.microsoft.com/office/drawing/2014/main" id="{05813D9C-779A-4D47-9711-6925CA4794B3}"/>
              </a:ext>
            </a:extLst>
          </p:cNvPr>
          <p:cNvSpPr txBox="1"/>
          <p:nvPr/>
        </p:nvSpPr>
        <p:spPr>
          <a:xfrm>
            <a:off x="942631" y="4181899"/>
            <a:ext cx="3042303" cy="369332"/>
          </a:xfrm>
          <a:prstGeom prst="rect">
            <a:avLst/>
          </a:prstGeom>
          <a:noFill/>
        </p:spPr>
        <p:txBody>
          <a:bodyPr wrap="square" rtlCol="0">
            <a:spAutoFit/>
          </a:bodyPr>
          <a:lstStyle/>
          <a:p>
            <a:r>
              <a:rPr lang="fr-FR" b="1" dirty="0">
                <a:solidFill>
                  <a:srgbClr val="0033CC"/>
                </a:solidFill>
                <a:latin typeface="Marianne" panose="02000000000000000000" pitchFamily="2" charset="0"/>
              </a:rPr>
              <a:t>Pour l’entreprise</a:t>
            </a:r>
          </a:p>
        </p:txBody>
      </p:sp>
      <p:sp>
        <p:nvSpPr>
          <p:cNvPr id="5" name="ZoneTexte 4">
            <a:extLst>
              <a:ext uri="{FF2B5EF4-FFF2-40B4-BE49-F238E27FC236}">
                <a16:creationId xmlns:a16="http://schemas.microsoft.com/office/drawing/2014/main" id="{4A47E9D2-254A-E14D-8871-A5B4D4286161}"/>
              </a:ext>
            </a:extLst>
          </p:cNvPr>
          <p:cNvSpPr txBox="1"/>
          <p:nvPr/>
        </p:nvSpPr>
        <p:spPr>
          <a:xfrm>
            <a:off x="982766" y="1831558"/>
            <a:ext cx="3042303" cy="369332"/>
          </a:xfrm>
          <a:prstGeom prst="rect">
            <a:avLst/>
          </a:prstGeom>
          <a:noFill/>
        </p:spPr>
        <p:txBody>
          <a:bodyPr wrap="square" rtlCol="0">
            <a:spAutoFit/>
          </a:bodyPr>
          <a:lstStyle/>
          <a:p>
            <a:r>
              <a:rPr lang="fr-FR" b="1" dirty="0">
                <a:solidFill>
                  <a:srgbClr val="0033CC"/>
                </a:solidFill>
                <a:latin typeface="Marianne" panose="02000000000000000000" pitchFamily="2" charset="0"/>
              </a:rPr>
              <a:t>Pour l’acheteur </a:t>
            </a:r>
          </a:p>
        </p:txBody>
      </p:sp>
      <p:graphicFrame>
        <p:nvGraphicFramePr>
          <p:cNvPr id="6" name="Diagramme 5">
            <a:extLst>
              <a:ext uri="{FF2B5EF4-FFF2-40B4-BE49-F238E27FC236}">
                <a16:creationId xmlns:a16="http://schemas.microsoft.com/office/drawing/2014/main" id="{416A03E7-55DE-3ED9-A5EE-881FC928E91B}"/>
              </a:ext>
            </a:extLst>
          </p:cNvPr>
          <p:cNvGraphicFramePr/>
          <p:nvPr>
            <p:extLst>
              <p:ext uri="{D42A27DB-BD31-4B8C-83A1-F6EECF244321}">
                <p14:modId xmlns:p14="http://schemas.microsoft.com/office/powerpoint/2010/main" val="4196297034"/>
              </p:ext>
            </p:extLst>
          </p:nvPr>
        </p:nvGraphicFramePr>
        <p:xfrm>
          <a:off x="1265713" y="2016224"/>
          <a:ext cx="9943521" cy="21601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04695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En résumé : l’attribution des marchés subséquents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18</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graphicFrame>
        <p:nvGraphicFramePr>
          <p:cNvPr id="3" name="Diagramme 2">
            <a:extLst>
              <a:ext uri="{FF2B5EF4-FFF2-40B4-BE49-F238E27FC236}">
                <a16:creationId xmlns:a16="http://schemas.microsoft.com/office/drawing/2014/main" id="{5A09BB99-0261-EC7B-10FA-A9F4319CB35F}"/>
              </a:ext>
            </a:extLst>
          </p:cNvPr>
          <p:cNvGraphicFramePr/>
          <p:nvPr>
            <p:extLst>
              <p:ext uri="{D42A27DB-BD31-4B8C-83A1-F6EECF244321}">
                <p14:modId xmlns:p14="http://schemas.microsoft.com/office/powerpoint/2010/main" val="4073752319"/>
              </p:ext>
            </p:extLst>
          </p:nvPr>
        </p:nvGraphicFramePr>
        <p:xfrm>
          <a:off x="1388471" y="4239736"/>
          <a:ext cx="9860898" cy="2160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ZoneTexte 3">
            <a:extLst>
              <a:ext uri="{FF2B5EF4-FFF2-40B4-BE49-F238E27FC236}">
                <a16:creationId xmlns:a16="http://schemas.microsoft.com/office/drawing/2014/main" id="{05813D9C-779A-4D47-9711-6925CA4794B3}"/>
              </a:ext>
            </a:extLst>
          </p:cNvPr>
          <p:cNvSpPr txBox="1"/>
          <p:nvPr/>
        </p:nvSpPr>
        <p:spPr>
          <a:xfrm>
            <a:off x="646434" y="4224379"/>
            <a:ext cx="3042303" cy="369332"/>
          </a:xfrm>
          <a:prstGeom prst="rect">
            <a:avLst/>
          </a:prstGeom>
          <a:noFill/>
        </p:spPr>
        <p:txBody>
          <a:bodyPr wrap="square" rtlCol="0">
            <a:spAutoFit/>
          </a:bodyPr>
          <a:lstStyle/>
          <a:p>
            <a:r>
              <a:rPr lang="fr-FR" b="1" dirty="0">
                <a:solidFill>
                  <a:srgbClr val="0033CC"/>
                </a:solidFill>
                <a:latin typeface="Marianne" panose="02000000000000000000" pitchFamily="2" charset="0"/>
              </a:rPr>
              <a:t>Pour l’entreprise</a:t>
            </a:r>
          </a:p>
        </p:txBody>
      </p:sp>
      <p:sp>
        <p:nvSpPr>
          <p:cNvPr id="5" name="ZoneTexte 4">
            <a:extLst>
              <a:ext uri="{FF2B5EF4-FFF2-40B4-BE49-F238E27FC236}">
                <a16:creationId xmlns:a16="http://schemas.microsoft.com/office/drawing/2014/main" id="{4A47E9D2-254A-E14D-8871-A5B4D4286161}"/>
              </a:ext>
            </a:extLst>
          </p:cNvPr>
          <p:cNvSpPr txBox="1"/>
          <p:nvPr/>
        </p:nvSpPr>
        <p:spPr>
          <a:xfrm>
            <a:off x="646433" y="1894958"/>
            <a:ext cx="3042303" cy="369332"/>
          </a:xfrm>
          <a:prstGeom prst="rect">
            <a:avLst/>
          </a:prstGeom>
          <a:noFill/>
        </p:spPr>
        <p:txBody>
          <a:bodyPr wrap="square" rtlCol="0">
            <a:spAutoFit/>
          </a:bodyPr>
          <a:lstStyle/>
          <a:p>
            <a:r>
              <a:rPr lang="fr-FR" b="1" dirty="0">
                <a:solidFill>
                  <a:srgbClr val="0033CC"/>
                </a:solidFill>
                <a:latin typeface="Marianne" panose="02000000000000000000" pitchFamily="2" charset="0"/>
              </a:rPr>
              <a:t>Pour l’acheteur </a:t>
            </a:r>
          </a:p>
        </p:txBody>
      </p:sp>
      <p:graphicFrame>
        <p:nvGraphicFramePr>
          <p:cNvPr id="6" name="Diagramme 5">
            <a:extLst>
              <a:ext uri="{FF2B5EF4-FFF2-40B4-BE49-F238E27FC236}">
                <a16:creationId xmlns:a16="http://schemas.microsoft.com/office/drawing/2014/main" id="{416A03E7-55DE-3ED9-A5EE-881FC928E91B}"/>
              </a:ext>
            </a:extLst>
          </p:cNvPr>
          <p:cNvGraphicFramePr/>
          <p:nvPr>
            <p:extLst>
              <p:ext uri="{D42A27DB-BD31-4B8C-83A1-F6EECF244321}">
                <p14:modId xmlns:p14="http://schemas.microsoft.com/office/powerpoint/2010/main" val="1276994470"/>
              </p:ext>
            </p:extLst>
          </p:nvPr>
        </p:nvGraphicFramePr>
        <p:xfrm>
          <a:off x="851338" y="2200890"/>
          <a:ext cx="10980903" cy="203884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07779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Ce que comprend le dossier de consultation</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19</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graphicFrame>
        <p:nvGraphicFramePr>
          <p:cNvPr id="3" name="Diagramme 2">
            <a:extLst>
              <a:ext uri="{FF2B5EF4-FFF2-40B4-BE49-F238E27FC236}">
                <a16:creationId xmlns:a16="http://schemas.microsoft.com/office/drawing/2014/main" id="{C3D70FE5-A5D8-8AF2-2E80-DD9464A7FC35}"/>
              </a:ext>
            </a:extLst>
          </p:cNvPr>
          <p:cNvGraphicFramePr/>
          <p:nvPr>
            <p:extLst>
              <p:ext uri="{D42A27DB-BD31-4B8C-83A1-F6EECF244321}">
                <p14:modId xmlns:p14="http://schemas.microsoft.com/office/powerpoint/2010/main" val="2164209152"/>
              </p:ext>
            </p:extLst>
          </p:nvPr>
        </p:nvGraphicFramePr>
        <p:xfrm>
          <a:off x="647581" y="746358"/>
          <a:ext cx="1101737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9719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5">
            <a:extLst>
              <a:ext uri="{FF2B5EF4-FFF2-40B4-BE49-F238E27FC236}">
                <a16:creationId xmlns:a16="http://schemas.microsoft.com/office/drawing/2014/main" id="{E9BB3D8D-1C88-B43C-DAD1-8B9C011AD2AB}"/>
              </a:ext>
            </a:extLst>
          </p:cNvPr>
          <p:cNvSpPr>
            <a:spLocks noGrp="1"/>
          </p:cNvSpPr>
          <p:nvPr>
            <p:ph type="ftr" sz="quarter" idx="3"/>
          </p:nvPr>
        </p:nvSpPr>
        <p:spPr/>
        <p:txBody>
          <a:bodyPr/>
          <a:lstStyle/>
          <a:p>
            <a:pPr defTabSz="1219170">
              <a:defRPr/>
            </a:pPr>
            <a:endParaRPr lang="fr-FR" b="0" dirty="0">
              <a:solidFill>
                <a:srgbClr val="000000"/>
              </a:solidFill>
            </a:endParaRPr>
          </a:p>
        </p:txBody>
      </p:sp>
      <p:sp>
        <p:nvSpPr>
          <p:cNvPr id="7" name="Espace réservé du numéro de diapositive 6">
            <a:extLst>
              <a:ext uri="{FF2B5EF4-FFF2-40B4-BE49-F238E27FC236}">
                <a16:creationId xmlns:a16="http://schemas.microsoft.com/office/drawing/2014/main" id="{7E55660B-B3B3-3490-D877-C5644250A197}"/>
              </a:ext>
            </a:extLst>
          </p:cNvPr>
          <p:cNvSpPr>
            <a:spLocks noGrp="1"/>
          </p:cNvSpPr>
          <p:nvPr>
            <p:ph type="sldNum" sz="quarter" idx="4"/>
          </p:nvPr>
        </p:nvSpPr>
        <p:spPr/>
        <p:txBody>
          <a:bodyPr/>
          <a:lstStyle/>
          <a:p>
            <a:pPr defTabSz="1219170">
              <a:defRPr/>
            </a:pPr>
            <a:fld id="{733122C9-A0B9-462F-8757-0847AD287B63}" type="slidenum">
              <a:rPr lang="fr-FR">
                <a:solidFill>
                  <a:srgbClr val="000000"/>
                </a:solidFill>
              </a:rPr>
              <a:pPr defTabSz="1219170">
                <a:defRPr/>
              </a:pPr>
              <a:t>2</a:t>
            </a:fld>
            <a:endParaRPr lang="fr-FR" dirty="0">
              <a:solidFill>
                <a:srgbClr val="000000"/>
              </a:solidFill>
            </a:endParaRPr>
          </a:p>
        </p:txBody>
      </p:sp>
      <p:sp>
        <p:nvSpPr>
          <p:cNvPr id="9" name="ZoneTexte 8">
            <a:extLst>
              <a:ext uri="{FF2B5EF4-FFF2-40B4-BE49-F238E27FC236}">
                <a16:creationId xmlns:a16="http://schemas.microsoft.com/office/drawing/2014/main" id="{1B02EFD6-2712-3515-29DF-970662AD52C2}"/>
              </a:ext>
            </a:extLst>
          </p:cNvPr>
          <p:cNvSpPr txBox="1"/>
          <p:nvPr/>
        </p:nvSpPr>
        <p:spPr>
          <a:xfrm>
            <a:off x="485713" y="2762214"/>
            <a:ext cx="9793088" cy="666786"/>
          </a:xfrm>
          <a:prstGeom prst="rect">
            <a:avLst/>
          </a:prstGeom>
          <a:noFill/>
        </p:spPr>
        <p:txBody>
          <a:bodyPr wrap="square" rtlCol="0">
            <a:spAutoFit/>
          </a:bodyPr>
          <a:lstStyle/>
          <a:p>
            <a:pPr algn="ctr" defTabSz="1219170">
              <a:defRPr/>
            </a:pPr>
            <a:r>
              <a:rPr lang="fr-FR" sz="3733" b="1" dirty="0">
                <a:solidFill>
                  <a:srgbClr val="002060"/>
                </a:solidFill>
                <a:latin typeface="Marianne" panose="02000000000000000000" pitchFamily="2" charset="0"/>
              </a:rPr>
              <a:t>Présentation de la C2S</a:t>
            </a:r>
          </a:p>
        </p:txBody>
      </p:sp>
    </p:spTree>
    <p:extLst>
      <p:ext uri="{BB962C8B-B14F-4D97-AF65-F5344CB8AC3E}">
        <p14:creationId xmlns:p14="http://schemas.microsoft.com/office/powerpoint/2010/main" val="3639450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E1451506-C850-FCEC-D7CF-7477865862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0807" y="2899304"/>
            <a:ext cx="2712720" cy="24506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1CFE0798-CF0B-D61F-3D2C-90CE462DE5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2030"/>
          <a:stretch/>
        </p:blipFill>
        <p:spPr bwMode="auto">
          <a:xfrm>
            <a:off x="604555" y="4915338"/>
            <a:ext cx="7201276" cy="194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0DA99339-5D5D-988F-2F39-942345C723C8}"/>
              </a:ext>
            </a:extLst>
          </p:cNvPr>
          <p:cNvSpPr txBox="1"/>
          <p:nvPr/>
        </p:nvSpPr>
        <p:spPr>
          <a:xfrm>
            <a:off x="1076770" y="572568"/>
            <a:ext cx="10049854" cy="954107"/>
          </a:xfrm>
          <a:prstGeom prst="rect">
            <a:avLst/>
          </a:prstGeom>
          <a:noFill/>
        </p:spPr>
        <p:txBody>
          <a:bodyPr wrap="square" rtlCol="0">
            <a:spAutoFit/>
          </a:bodyPr>
          <a:lstStyle/>
          <a:p>
            <a:r>
              <a:rPr lang="fr-FR" b="1" dirty="0">
                <a:latin typeface="Marianne" panose="02000000000000000000" pitchFamily="2" charset="0"/>
              </a:rPr>
              <a:t>Merci de votre attention. </a:t>
            </a:r>
          </a:p>
          <a:p>
            <a:endParaRPr lang="fr-FR" b="1" dirty="0">
              <a:latin typeface="Marianne" panose="02000000000000000000" pitchFamily="2" charset="0"/>
            </a:endParaRPr>
          </a:p>
          <a:p>
            <a:pPr algn="ctr"/>
            <a:r>
              <a:rPr lang="fr-FR" sz="2000" b="1" dirty="0">
                <a:solidFill>
                  <a:srgbClr val="0033CC"/>
                </a:solidFill>
                <a:latin typeface="Marianne" panose="02000000000000000000" pitchFamily="2" charset="0"/>
              </a:rPr>
              <a:t>Vous avez des questions? </a:t>
            </a:r>
          </a:p>
        </p:txBody>
      </p:sp>
    </p:spTree>
    <p:extLst>
      <p:ext uri="{BB962C8B-B14F-4D97-AF65-F5344CB8AC3E}">
        <p14:creationId xmlns:p14="http://schemas.microsoft.com/office/powerpoint/2010/main" val="561584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Questions / réponses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21</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Comment répondre à un marché public : groupement ou sous-traitance ?</a:t>
            </a:r>
          </a:p>
          <a:p>
            <a:pPr marL="342900" indent="-342900" algn="just">
              <a:buClr>
                <a:srgbClr val="C00000"/>
              </a:buClr>
              <a:buFont typeface="Wingdings" panose="05000000000000000000" pitchFamily="2" charset="2"/>
              <a:buChar char="Ø"/>
              <a:defRPr/>
            </a:pPr>
            <a:r>
              <a:rPr lang="fr-FR" sz="1800" b="0" dirty="0">
                <a:solidFill>
                  <a:schemeClr val="tx1"/>
                </a:solidFill>
              </a:rPr>
              <a:t>Pour répondre à un marché, les entreprises peuvent se grouper (GME groupement momentané d’entreprise ou Cotraitance). Le groupement permet de cumuler des compétences variées spécifiques à chacun des membres du groupement et d’additionner les capacités (montant du chiffre d’affaires, effectifs…). Le groupement ne peut pas évoluer durant le marché. </a:t>
            </a:r>
          </a:p>
          <a:p>
            <a:pPr marL="342900" indent="-342900" algn="just">
              <a:buClr>
                <a:srgbClr val="C00000"/>
              </a:buClr>
              <a:buFont typeface="Wingdings" panose="05000000000000000000" pitchFamily="2" charset="2"/>
              <a:buChar char="Ø"/>
              <a:defRPr/>
            </a:pPr>
            <a:r>
              <a:rPr lang="fr-FR" sz="1800" b="0" dirty="0">
                <a:solidFill>
                  <a:schemeClr val="accent1">
                    <a:lumMod val="90000"/>
                    <a:lumOff val="10000"/>
                  </a:schemeClr>
                </a:solidFill>
              </a:rPr>
              <a:t>Si parmi les titulaires de l’accord-cadre certains n’ont pas les compétences en interne pour répondre à un marché subséquent, ils peuvent passer des contrats de sous-traitance. Cela doit cependant apparaitre dès le dépôt de leur candidature.</a:t>
            </a:r>
          </a:p>
          <a:p>
            <a:pPr marL="342900" indent="-342900" algn="just">
              <a:buClr>
                <a:srgbClr val="C00000"/>
              </a:buClr>
              <a:buFont typeface="Wingdings" panose="05000000000000000000" pitchFamily="2" charset="2"/>
              <a:buChar char="Ø"/>
              <a:defRPr/>
            </a:pPr>
            <a:endParaRPr lang="fr-FR" sz="300" b="0" dirty="0">
              <a:solidFill>
                <a:schemeClr val="tx1"/>
              </a:solidFill>
            </a:endParaRPr>
          </a:p>
          <a:p>
            <a:pPr indent="0" algn="just">
              <a:buClr>
                <a:srgbClr val="C00000"/>
              </a:buClr>
              <a:defRPr/>
            </a:pPr>
            <a:r>
              <a:rPr lang="fr-FR" sz="1800" dirty="0">
                <a:solidFill>
                  <a:schemeClr val="tx2"/>
                </a:solidFill>
              </a:rPr>
              <a:t>Combien y aura-t-il de sociétés attributaires de l’accord-cadre ?</a:t>
            </a:r>
          </a:p>
          <a:p>
            <a:pPr marL="285750" indent="-285750" algn="just">
              <a:buClr>
                <a:srgbClr val="C00000"/>
              </a:buClr>
              <a:buFont typeface="Wingdings" panose="05000000000000000000" pitchFamily="2" charset="2"/>
              <a:buChar char="Ø"/>
              <a:defRPr/>
            </a:pPr>
            <a:r>
              <a:rPr lang="fr-FR" sz="1800" b="0" dirty="0">
                <a:solidFill>
                  <a:schemeClr val="tx1"/>
                </a:solidFill>
              </a:rPr>
              <a:t>A ce stade, le nombre d’attributaires de l’accord-cadre n’est pas encore déterminé. Il sera indiqué dans le dossier de consultation.</a:t>
            </a:r>
          </a:p>
          <a:p>
            <a:pPr marL="285750" indent="-285750" algn="just">
              <a:buClr>
                <a:srgbClr val="C00000"/>
              </a:buClr>
              <a:buFont typeface="Wingdings" panose="05000000000000000000" pitchFamily="2" charset="2"/>
              <a:buChar char="Ø"/>
              <a:defRPr/>
            </a:pPr>
            <a:endParaRPr lang="fr-FR" sz="1800" b="0" dirty="0">
              <a:solidFill>
                <a:schemeClr val="tx1"/>
              </a:solidFill>
            </a:endParaRPr>
          </a:p>
          <a:p>
            <a:pPr indent="0" algn="just">
              <a:buClr>
                <a:srgbClr val="C00000"/>
              </a:buClr>
              <a:defRPr/>
            </a:pPr>
            <a:endParaRPr lang="fr-FR" sz="1800" b="0" dirty="0">
              <a:solidFill>
                <a:schemeClr val="tx1"/>
              </a:solidFill>
            </a:endParaRPr>
          </a:p>
          <a:p>
            <a:pPr indent="0" algn="just">
              <a:buClr>
                <a:srgbClr val="C00000"/>
              </a:buClr>
              <a:defRPr/>
            </a:pPr>
            <a:endParaRPr lang="fr-FR" sz="1800" dirty="0">
              <a:solidFill>
                <a:srgbClr val="002060"/>
              </a:solidFill>
            </a:endParaRPr>
          </a:p>
          <a:p>
            <a:pPr marL="774889" lvl="1" indent="-342900" algn="just">
              <a:spcAft>
                <a:spcPts val="600"/>
              </a:spcAft>
              <a:buClr>
                <a:srgbClr val="C00000"/>
              </a:buClr>
              <a:buSzTx/>
              <a:buFont typeface="Wingdings" panose="05000000000000000000" pitchFamily="2" charset="2"/>
              <a:buChar char="§"/>
              <a:defRPr/>
            </a:pPr>
            <a:endParaRPr lang="fr-FR" b="0" dirty="0">
              <a:solidFill>
                <a:schemeClr val="tx1"/>
              </a:solidFill>
            </a:endParaRPr>
          </a:p>
          <a:p>
            <a:pPr marL="774889" lvl="1" indent="-342900" algn="just">
              <a:buClr>
                <a:srgbClr val="C00000"/>
              </a:buClr>
              <a:buSzTx/>
              <a:buFont typeface="Wingdings" panose="05000000000000000000" pitchFamily="2" charset="2"/>
              <a:buChar char="§"/>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3846806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Questions / réponses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22</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4656239"/>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Quand sera lancé et attribué l’accord-cadre multi-attributaires ?</a:t>
            </a:r>
          </a:p>
          <a:p>
            <a:pPr marL="342900" indent="-342900" algn="just">
              <a:buClr>
                <a:srgbClr val="C00000"/>
              </a:buClr>
              <a:buFont typeface="Wingdings" panose="05000000000000000000" pitchFamily="2" charset="2"/>
              <a:buChar char="Ø"/>
              <a:defRPr/>
            </a:pPr>
            <a:r>
              <a:rPr lang="fr-FR" sz="1800" b="0" dirty="0">
                <a:solidFill>
                  <a:schemeClr val="tx1"/>
                </a:solidFill>
              </a:rPr>
              <a:t>L’accord cadre sera lancé et attribué avant la fin de l’année.</a:t>
            </a:r>
          </a:p>
          <a:p>
            <a:pPr indent="0" algn="just">
              <a:buClr>
                <a:srgbClr val="C00000"/>
              </a:buClr>
              <a:defRPr/>
            </a:pPr>
            <a:r>
              <a:rPr lang="fr-FR" sz="1800" dirty="0">
                <a:solidFill>
                  <a:schemeClr val="tx2"/>
                </a:solidFill>
              </a:rPr>
              <a:t>Est-ce qu’il s’agit exclusivement d’études qualitatives ? </a:t>
            </a:r>
          </a:p>
          <a:p>
            <a:pPr marL="342900" indent="-342900" algn="just">
              <a:buClr>
                <a:srgbClr val="C00000"/>
              </a:buClr>
              <a:buFont typeface="Wingdings" panose="05000000000000000000" pitchFamily="2" charset="2"/>
              <a:buChar char="Ø"/>
              <a:defRPr/>
            </a:pPr>
            <a:r>
              <a:rPr lang="fr-FR" sz="1800" b="0" dirty="0">
                <a:solidFill>
                  <a:schemeClr val="accent1">
                    <a:lumMod val="90000"/>
                    <a:lumOff val="10000"/>
                  </a:schemeClr>
                </a:solidFill>
              </a:rPr>
              <a:t>Oui. Si un besoin de mener d’autres études mobilisant des méthodologies hors accord-cadre (mixtes ou exclusivement quantitatives) émerge, des </a:t>
            </a:r>
            <a:r>
              <a:rPr lang="fr-FR" sz="1800" b="0" dirty="0" err="1">
                <a:solidFill>
                  <a:schemeClr val="accent1">
                    <a:lumMod val="90000"/>
                    <a:lumOff val="10000"/>
                  </a:schemeClr>
                </a:solidFill>
              </a:rPr>
              <a:t>MAPAs</a:t>
            </a:r>
            <a:r>
              <a:rPr lang="fr-FR" sz="1800" b="0" dirty="0">
                <a:solidFill>
                  <a:schemeClr val="accent1">
                    <a:lumMod val="90000"/>
                    <a:lumOff val="10000"/>
                  </a:schemeClr>
                </a:solidFill>
              </a:rPr>
              <a:t> spécifiques seront alors publiés hors accord-cadre.</a:t>
            </a:r>
          </a:p>
          <a:p>
            <a:pPr indent="0" algn="just">
              <a:buClr>
                <a:srgbClr val="C00000"/>
              </a:buClr>
              <a:defRPr/>
            </a:pPr>
            <a:r>
              <a:rPr lang="fr-FR" sz="1800" dirty="0">
                <a:solidFill>
                  <a:schemeClr val="tx2"/>
                </a:solidFill>
              </a:rPr>
              <a:t>Comment le critère de scientificité sera évalué ? </a:t>
            </a:r>
          </a:p>
          <a:p>
            <a:pPr marL="342900" indent="-342900" algn="just">
              <a:buClr>
                <a:srgbClr val="C00000"/>
              </a:buClr>
              <a:buFont typeface="Wingdings" panose="05000000000000000000" pitchFamily="2" charset="2"/>
              <a:buChar char="Ø"/>
              <a:defRPr/>
            </a:pPr>
            <a:r>
              <a:rPr lang="fr-FR" sz="1800" b="0" dirty="0">
                <a:solidFill>
                  <a:schemeClr val="accent1">
                    <a:lumMod val="90000"/>
                    <a:lumOff val="10000"/>
                  </a:schemeClr>
                </a:solidFill>
              </a:rPr>
              <a:t>Ce critère sera évalué via les sous-critères de la valeur technique de l’offre présents dans le règlement de la consultation (RC) de l’accord-cadre. Il prendra notamment en compte la composition de l’équipe, les expériences dans la réalisation d’études qualitatives sur l’accès aux soins de populations précaires. Il ne faut pas obligatoirement avoir publié dans des revues scientifiques pour être éligibles à la candidature.</a:t>
            </a:r>
          </a:p>
          <a:p>
            <a:pPr indent="0" algn="just">
              <a:buClr>
                <a:srgbClr val="C00000"/>
              </a:buClr>
              <a:defRPr/>
            </a:pPr>
            <a:endParaRPr lang="fr-FR" sz="1800" b="0" dirty="0">
              <a:solidFill>
                <a:schemeClr val="tx1"/>
              </a:solidFill>
            </a:endParaRPr>
          </a:p>
          <a:p>
            <a:pPr indent="0" algn="just">
              <a:buClr>
                <a:srgbClr val="C00000"/>
              </a:buClr>
              <a:defRPr/>
            </a:pPr>
            <a:endParaRPr lang="fr-FR" sz="1800" b="0" dirty="0">
              <a:solidFill>
                <a:schemeClr val="tx1"/>
              </a:solidFill>
            </a:endParaRPr>
          </a:p>
          <a:p>
            <a:pPr lvl="1" indent="0" algn="just">
              <a:buClr>
                <a:srgbClr val="C00000"/>
              </a:buClr>
              <a:buSzTx/>
              <a:buNone/>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p:txBody>
      </p:sp>
    </p:spTree>
    <p:extLst>
      <p:ext uri="{BB962C8B-B14F-4D97-AF65-F5344CB8AC3E}">
        <p14:creationId xmlns:p14="http://schemas.microsoft.com/office/powerpoint/2010/main" val="630987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Questions / réponses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23</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556502" y="2094938"/>
            <a:ext cx="11232819" cy="4656239"/>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Combien de temps l’administration va donner aux candidats pour qu’ils puissent répondre à un marché? et à quel moment de l’année les marchés subséquents seront publiés ? </a:t>
            </a:r>
          </a:p>
          <a:p>
            <a:pPr marL="342900" indent="-342900" algn="just">
              <a:buClr>
                <a:srgbClr val="C00000"/>
              </a:buClr>
              <a:buFont typeface="Wingdings" panose="05000000000000000000" pitchFamily="2" charset="2"/>
              <a:buChar char="Ø"/>
              <a:defRPr/>
            </a:pPr>
            <a:r>
              <a:rPr lang="fr-FR" sz="1800" b="0" dirty="0">
                <a:solidFill>
                  <a:schemeClr val="accent1">
                    <a:lumMod val="90000"/>
                    <a:lumOff val="10000"/>
                  </a:schemeClr>
                </a:solidFill>
              </a:rPr>
              <a:t>Étant donné que les cabinets présents affirment avoir besoin d’un délai minimal de 3 semaines pour pouvoir constituer une offre, cette demande va être prise en compte dans la constitution du calendrier. Aussi, afin que les cabinets puissent anticiper et mieux repartir leur charge de travail, l’administration enverra des notifications à l’avance pour indiquer approximativement les dates de publication des différents MS, en sachant que normalement ils seront lancés en fin d’année. </a:t>
            </a:r>
          </a:p>
          <a:p>
            <a:pPr indent="0" algn="just">
              <a:buClr>
                <a:srgbClr val="C00000"/>
              </a:buClr>
              <a:defRPr/>
            </a:pPr>
            <a:r>
              <a:rPr lang="fr-FR" sz="1800" dirty="0">
                <a:solidFill>
                  <a:schemeClr val="tx2"/>
                </a:solidFill>
              </a:rPr>
              <a:t>Parmi les titulaires de l’accord-cadre, y a-t-il une obligation de répondre à chaque marché subséquent ?  </a:t>
            </a:r>
          </a:p>
          <a:p>
            <a:pPr marL="342900" indent="-342900" algn="just">
              <a:buClr>
                <a:srgbClr val="C00000"/>
              </a:buClr>
              <a:buFont typeface="Wingdings" panose="05000000000000000000" pitchFamily="2" charset="2"/>
              <a:buChar char="Ø"/>
              <a:defRPr/>
            </a:pPr>
            <a:r>
              <a:rPr lang="fr-FR" sz="1800" b="0" dirty="0">
                <a:solidFill>
                  <a:schemeClr val="accent1">
                    <a:lumMod val="90000"/>
                    <a:lumOff val="10000"/>
                  </a:schemeClr>
                </a:solidFill>
              </a:rPr>
              <a:t>Non. </a:t>
            </a:r>
            <a:endParaRPr lang="fr-FR" sz="1800" b="0" dirty="0">
              <a:solidFill>
                <a:schemeClr val="tx1"/>
              </a:solidFill>
            </a:endParaRPr>
          </a:p>
          <a:p>
            <a:pPr indent="0" algn="just">
              <a:buClr>
                <a:srgbClr val="C00000"/>
              </a:buClr>
              <a:defRPr/>
            </a:pPr>
            <a:endParaRPr lang="fr-FR" sz="1800" b="0" dirty="0">
              <a:solidFill>
                <a:schemeClr val="tx1"/>
              </a:solidFill>
            </a:endParaRPr>
          </a:p>
          <a:p>
            <a:pPr lvl="1" indent="0" algn="just">
              <a:buClr>
                <a:srgbClr val="C00000"/>
              </a:buClr>
              <a:buSzTx/>
              <a:buNone/>
              <a:defRPr/>
            </a:pPr>
            <a:endParaRPr lang="fr-FR" sz="1400" dirty="0"/>
          </a:p>
          <a:p>
            <a:pPr marL="774889" lvl="1" indent="-342900" algn="just">
              <a:buClr>
                <a:srgbClr val="C00000"/>
              </a:buClr>
              <a:buSzTx/>
              <a:buFont typeface="Wingdings" panose="05000000000000000000" pitchFamily="2" charset="2"/>
              <a:buChar char="§"/>
              <a:defRPr/>
            </a:pPr>
            <a:endParaRPr lang="fr-FR" sz="1400" b="0" dirty="0">
              <a:solidFill>
                <a:schemeClr val="tx1"/>
              </a:solidFill>
            </a:endParaRPr>
          </a:p>
        </p:txBody>
      </p:sp>
    </p:spTree>
    <p:extLst>
      <p:ext uri="{BB962C8B-B14F-4D97-AF65-F5344CB8AC3E}">
        <p14:creationId xmlns:p14="http://schemas.microsoft.com/office/powerpoint/2010/main" val="3789799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C24354-9773-8C20-B241-C500682C35F2}"/>
              </a:ext>
            </a:extLst>
          </p:cNvPr>
          <p:cNvSpPr>
            <a:spLocks noGrp="1"/>
          </p:cNvSpPr>
          <p:nvPr>
            <p:ph type="title"/>
          </p:nvPr>
        </p:nvSpPr>
        <p:spPr>
          <a:xfrm>
            <a:off x="838200" y="239339"/>
            <a:ext cx="10515600" cy="441698"/>
          </a:xfrm>
        </p:spPr>
        <p:txBody>
          <a:bodyPr>
            <a:noAutofit/>
          </a:bodyPr>
          <a:lstStyle/>
          <a:p>
            <a:pPr marL="0" algn="ctr"/>
            <a:r>
              <a:rPr lang="fr-FR" sz="3200" dirty="0">
                <a:latin typeface="Marianne ExtraBold" panose="02000000000000000000" pitchFamily="2" charset="0"/>
              </a:rPr>
              <a:t>Contexte de la C2S</a:t>
            </a:r>
          </a:p>
        </p:txBody>
      </p:sp>
      <p:sp>
        <p:nvSpPr>
          <p:cNvPr id="4" name="Espace réservé du contenu 3">
            <a:extLst>
              <a:ext uri="{FF2B5EF4-FFF2-40B4-BE49-F238E27FC236}">
                <a16:creationId xmlns:a16="http://schemas.microsoft.com/office/drawing/2014/main" id="{C8B7AD9F-A20A-8CC1-4630-9094865E7917}"/>
              </a:ext>
            </a:extLst>
          </p:cNvPr>
          <p:cNvSpPr>
            <a:spLocks noGrp="1"/>
          </p:cNvSpPr>
          <p:nvPr>
            <p:ph sz="half" idx="2"/>
          </p:nvPr>
        </p:nvSpPr>
        <p:spPr>
          <a:xfrm>
            <a:off x="6172200" y="869576"/>
            <a:ext cx="5181600" cy="3272118"/>
          </a:xfrm>
        </p:spPr>
        <p:txBody>
          <a:bodyPr>
            <a:normAutofit fontScale="92500"/>
          </a:bodyPr>
          <a:lstStyle/>
          <a:p>
            <a:pPr marL="0" indent="0" algn="just">
              <a:lnSpc>
                <a:spcPct val="115000"/>
              </a:lnSpc>
              <a:spcAft>
                <a:spcPts val="800"/>
              </a:spcAft>
              <a:buNone/>
            </a:pPr>
            <a:r>
              <a:rPr lang="fr-FR" sz="1600" kern="100" dirty="0">
                <a:effectLst/>
                <a:ea typeface="Aptos" panose="020B0004020202020204" pitchFamily="34" charset="0"/>
                <a:cs typeface="Times New Roman" panose="02020603050405020304" pitchFamily="18" charset="0"/>
              </a:rPr>
              <a:t>Elle est accordée aux personnes bénéficiant de la protection universelle maladie (</a:t>
            </a:r>
            <a:r>
              <a:rPr lang="fr-FR" sz="1600" b="1" kern="100" dirty="0" err="1">
                <a:effectLst/>
                <a:ea typeface="Aptos" panose="020B0004020202020204" pitchFamily="34" charset="0"/>
                <a:cs typeface="Times New Roman" panose="02020603050405020304" pitchFamily="18" charset="0"/>
              </a:rPr>
              <a:t>PUMa</a:t>
            </a:r>
            <a:r>
              <a:rPr lang="fr-FR" sz="1600" kern="100" dirty="0">
                <a:effectLst/>
                <a:ea typeface="Aptos" panose="020B0004020202020204" pitchFamily="34" charset="0"/>
                <a:cs typeface="Times New Roman" panose="02020603050405020304" pitchFamily="18" charset="0"/>
              </a:rPr>
              <a:t>), en </a:t>
            </a:r>
            <a:r>
              <a:rPr lang="fr-FR" sz="1600" b="1" kern="100" dirty="0">
                <a:effectLst/>
                <a:ea typeface="Aptos" panose="020B0004020202020204" pitchFamily="34" charset="0"/>
                <a:cs typeface="Times New Roman" panose="02020603050405020304" pitchFamily="18" charset="0"/>
              </a:rPr>
              <a:t>situation régulière </a:t>
            </a:r>
            <a:r>
              <a:rPr lang="fr-FR" sz="1600" kern="100" dirty="0">
                <a:effectLst/>
                <a:ea typeface="Aptos" panose="020B0004020202020204" pitchFamily="34" charset="0"/>
                <a:cs typeface="Times New Roman" panose="02020603050405020304" pitchFamily="18" charset="0"/>
              </a:rPr>
              <a:t>et dont les </a:t>
            </a:r>
            <a:r>
              <a:rPr lang="fr-FR" sz="1600" b="1" kern="100" dirty="0">
                <a:effectLst/>
                <a:ea typeface="Aptos" panose="020B0004020202020204" pitchFamily="34" charset="0"/>
                <a:cs typeface="Times New Roman" panose="02020603050405020304" pitchFamily="18" charset="0"/>
              </a:rPr>
              <a:t>ressources</a:t>
            </a:r>
            <a:r>
              <a:rPr lang="fr-FR" sz="1600" kern="100" dirty="0">
                <a:effectLst/>
                <a:ea typeface="Aptos" panose="020B0004020202020204" pitchFamily="34" charset="0"/>
                <a:cs typeface="Times New Roman" panose="02020603050405020304" pitchFamily="18" charset="0"/>
              </a:rPr>
              <a:t> perçues au cours des douze derniers mois sont inférieures à un certain seuil revalorisé chaque année en fonction de l’inflation. </a:t>
            </a:r>
          </a:p>
          <a:p>
            <a:pPr marL="0" indent="0" algn="just">
              <a:lnSpc>
                <a:spcPct val="115000"/>
              </a:lnSpc>
              <a:spcAft>
                <a:spcPts val="800"/>
              </a:spcAft>
              <a:buNone/>
            </a:pPr>
            <a:r>
              <a:rPr lang="fr-FR" sz="1600" kern="100" dirty="0">
                <a:effectLst/>
                <a:ea typeface="Aptos" panose="020B0004020202020204" pitchFamily="34" charset="0"/>
                <a:cs typeface="Times New Roman" panose="02020603050405020304" pitchFamily="18" charset="0"/>
              </a:rPr>
              <a:t>Selon le niveau de revenus du foyer, la C2S est attribuée soit </a:t>
            </a:r>
            <a:r>
              <a:rPr lang="fr-FR" sz="1600" b="1" kern="100" dirty="0">
                <a:effectLst/>
                <a:ea typeface="Aptos" panose="020B0004020202020204" pitchFamily="34" charset="0"/>
                <a:cs typeface="Times New Roman" panose="02020603050405020304" pitchFamily="18" charset="0"/>
              </a:rPr>
              <a:t>gratuitement</a:t>
            </a:r>
            <a:r>
              <a:rPr lang="fr-FR" sz="1600" kern="100" dirty="0">
                <a:effectLst/>
                <a:ea typeface="Aptos" panose="020B0004020202020204" pitchFamily="34" charset="0"/>
                <a:cs typeface="Times New Roman" panose="02020603050405020304" pitchFamily="18" charset="0"/>
              </a:rPr>
              <a:t>, soit en contrepartie d’une </a:t>
            </a:r>
            <a:r>
              <a:rPr lang="fr-FR" sz="1600" b="1" kern="100" dirty="0">
                <a:effectLst/>
                <a:ea typeface="Aptos" panose="020B0004020202020204" pitchFamily="34" charset="0"/>
                <a:cs typeface="Times New Roman" panose="02020603050405020304" pitchFamily="18" charset="0"/>
              </a:rPr>
              <a:t>contribution financière</a:t>
            </a:r>
            <a:r>
              <a:rPr lang="fr-FR" sz="1600" kern="100" dirty="0">
                <a:effectLst/>
                <a:ea typeface="Aptos" panose="020B0004020202020204" pitchFamily="34" charset="0"/>
                <a:cs typeface="Times New Roman" panose="02020603050405020304" pitchFamily="18" charset="0"/>
              </a:rPr>
              <a:t>, dont le montant varie en fonction du nombre et de l’âge des personnes couvertes (8 à 30 euros mensuels par personne couverte).</a:t>
            </a:r>
          </a:p>
          <a:p>
            <a:pPr marL="0" indent="0" algn="just">
              <a:lnSpc>
                <a:spcPct val="107000"/>
              </a:lnSpc>
              <a:spcAft>
                <a:spcPts val="800"/>
              </a:spcAft>
              <a:buNone/>
            </a:pPr>
            <a:endParaRPr lang="fr-FR" sz="16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fr-FR" sz="1600" dirty="0"/>
          </a:p>
        </p:txBody>
      </p:sp>
      <p:sp>
        <p:nvSpPr>
          <p:cNvPr id="5" name="Flèche : droite 4">
            <a:extLst>
              <a:ext uri="{FF2B5EF4-FFF2-40B4-BE49-F238E27FC236}">
                <a16:creationId xmlns:a16="http://schemas.microsoft.com/office/drawing/2014/main" id="{DB7E324B-A519-9B34-1ECF-0A9EFD28F716}"/>
              </a:ext>
            </a:extLst>
          </p:cNvPr>
          <p:cNvSpPr/>
          <p:nvPr/>
        </p:nvSpPr>
        <p:spPr>
          <a:xfrm>
            <a:off x="6311154" y="4330233"/>
            <a:ext cx="448234" cy="22411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AD168B9-979E-B4BF-CF53-FD713BA9B82F}"/>
              </a:ext>
            </a:extLst>
          </p:cNvPr>
          <p:cNvSpPr txBox="1"/>
          <p:nvPr/>
        </p:nvSpPr>
        <p:spPr>
          <a:xfrm>
            <a:off x="6911788" y="4209647"/>
            <a:ext cx="4442012" cy="1492203"/>
          </a:xfrm>
          <a:prstGeom prst="rect">
            <a:avLst/>
          </a:prstGeom>
          <a:noFill/>
        </p:spPr>
        <p:txBody>
          <a:bodyPr wrap="square" rtlCol="0">
            <a:spAutoFit/>
          </a:bodyPr>
          <a:lstStyle/>
          <a:p>
            <a:pPr marL="0" marR="0" lvl="0" indent="0" algn="just" defTabSz="914400" rtl="0" eaLnBrk="1" fontAlgn="auto" latinLnBrk="0" hangingPunct="1">
              <a:lnSpc>
                <a:spcPct val="115000"/>
              </a:lnSpc>
              <a:spcBef>
                <a:spcPts val="1000"/>
              </a:spcBef>
              <a:spcAft>
                <a:spcPts val="800"/>
              </a:spcAft>
              <a:buClrTx/>
              <a:buSzTx/>
              <a:buFont typeface="Arial" panose="020B0604020202020204" pitchFamily="34" charset="0"/>
              <a:buNone/>
              <a:tabLst/>
              <a:defRPr/>
            </a:pPr>
            <a:r>
              <a:rPr kumimoji="0" lang="fr-FR" sz="1600" b="0" i="0" u="none" strike="noStrike" kern="100" cap="none" spc="0" normalizeH="0" baseline="0" noProof="0" dirty="0">
                <a:ln>
                  <a:noFill/>
                </a:ln>
                <a:solidFill>
                  <a:prstClr val="black"/>
                </a:solidFill>
                <a:effectLst/>
                <a:uLnTx/>
                <a:uFillTx/>
                <a:latin typeface="Marianne" panose="02000000000000000000" pitchFamily="2" charset="0"/>
                <a:ea typeface="Aptos" panose="020B0004020202020204" pitchFamily="34" charset="0"/>
                <a:cs typeface="Times New Roman" panose="02020603050405020304" pitchFamily="18" charset="0"/>
              </a:rPr>
              <a:t>En juin 2024 le nombre de bénéficiaires de la Complémentaire santé solidaire est de </a:t>
            </a:r>
            <a:r>
              <a:rPr kumimoji="0" lang="fr-FR" sz="1600" b="1" i="0" u="none" strike="noStrike" kern="100" cap="none" spc="0" normalizeH="0" baseline="0" noProof="0" dirty="0">
                <a:ln>
                  <a:noFill/>
                </a:ln>
                <a:solidFill>
                  <a:prstClr val="black"/>
                </a:solidFill>
                <a:effectLst/>
                <a:uLnTx/>
                <a:uFillTx/>
                <a:latin typeface="Marianne" panose="02000000000000000000" pitchFamily="2" charset="0"/>
                <a:ea typeface="Aptos" panose="020B0004020202020204" pitchFamily="34" charset="0"/>
                <a:cs typeface="Times New Roman" panose="02020603050405020304" pitchFamily="18" charset="0"/>
              </a:rPr>
              <a:t>7,7 millions </a:t>
            </a:r>
            <a:r>
              <a:rPr kumimoji="0" lang="fr-FR" sz="1600" b="0" i="0" u="none" strike="noStrike" kern="100" cap="none" spc="0" normalizeH="0" baseline="0" noProof="0" dirty="0">
                <a:ln>
                  <a:noFill/>
                </a:ln>
                <a:solidFill>
                  <a:prstClr val="black"/>
                </a:solidFill>
                <a:effectLst/>
                <a:uLnTx/>
                <a:uFillTx/>
                <a:latin typeface="Marianne" panose="02000000000000000000" pitchFamily="2" charset="0"/>
                <a:ea typeface="Aptos" panose="020B0004020202020204" pitchFamily="34" charset="0"/>
                <a:cs typeface="Times New Roman" panose="02020603050405020304" pitchFamily="18" charset="0"/>
              </a:rPr>
              <a:t>: 6 millions pour la C2S gratuite (C2SG) et 1,7 million pour la C2S avec participation financière (C2SP).</a:t>
            </a:r>
            <a:r>
              <a:rPr lang="fr-FR" sz="1600" kern="100" dirty="0">
                <a:solidFill>
                  <a:prstClr val="black"/>
                </a:solidFill>
                <a:latin typeface="Marianne" panose="02000000000000000000" pitchFamily="2" charset="0"/>
                <a:ea typeface="Aptos" panose="020B0004020202020204" pitchFamily="34" charset="0"/>
                <a:cs typeface="Times New Roman" panose="02020603050405020304" pitchFamily="18" charset="0"/>
              </a:rPr>
              <a:t> </a:t>
            </a:r>
          </a:p>
        </p:txBody>
      </p:sp>
      <p:sp>
        <p:nvSpPr>
          <p:cNvPr id="7" name="Espace réservé du contenu 3">
            <a:extLst>
              <a:ext uri="{FF2B5EF4-FFF2-40B4-BE49-F238E27FC236}">
                <a16:creationId xmlns:a16="http://schemas.microsoft.com/office/drawing/2014/main" id="{B75A7EA5-5A9B-B8D4-62F7-CED9EC08337C}"/>
              </a:ext>
            </a:extLst>
          </p:cNvPr>
          <p:cNvSpPr txBox="1">
            <a:spLocks/>
          </p:cNvSpPr>
          <p:nvPr/>
        </p:nvSpPr>
        <p:spPr>
          <a:xfrm>
            <a:off x="6911788" y="5872179"/>
            <a:ext cx="4442012" cy="80652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5000"/>
              </a:lnSpc>
              <a:spcAft>
                <a:spcPts val="800"/>
              </a:spcAft>
              <a:buFont typeface="Arial" panose="020B0604020202020204" pitchFamily="34" charset="0"/>
              <a:buNone/>
            </a:pPr>
            <a:r>
              <a:rPr lang="fr-FR" sz="1600" kern="100" dirty="0">
                <a:latin typeface="Marianne" panose="02000000000000000000" pitchFamily="2" charset="0"/>
                <a:ea typeface="Aptos" panose="020B0004020202020204" pitchFamily="34" charset="0"/>
                <a:cs typeface="Times New Roman" panose="02020603050405020304" pitchFamily="18" charset="0"/>
              </a:rPr>
              <a:t>Le </a:t>
            </a:r>
            <a:r>
              <a:rPr lang="fr-FR" sz="1600" b="1" kern="100" dirty="0">
                <a:latin typeface="Marianne" panose="02000000000000000000" pitchFamily="2" charset="0"/>
                <a:ea typeface="Aptos" panose="020B0004020202020204" pitchFamily="34" charset="0"/>
                <a:cs typeface="Times New Roman" panose="02020603050405020304" pitchFamily="18" charset="0"/>
              </a:rPr>
              <a:t>taux de recours </a:t>
            </a:r>
            <a:r>
              <a:rPr lang="fr-FR" sz="1600" kern="100" dirty="0">
                <a:latin typeface="Marianne" panose="02000000000000000000" pitchFamily="2" charset="0"/>
                <a:ea typeface="Aptos" panose="020B0004020202020204" pitchFamily="34" charset="0"/>
                <a:cs typeface="Times New Roman" panose="02020603050405020304" pitchFamily="18" charset="0"/>
              </a:rPr>
              <a:t>à la C2S était évalué à 56% en 2021: 69% pour la C2SG et 34% pour la C2SP.</a:t>
            </a:r>
            <a:endParaRPr lang="fr-FR" sz="1600" dirty="0">
              <a:latin typeface="Marianne" panose="02000000000000000000" pitchFamily="2" charset="0"/>
            </a:endParaRPr>
          </a:p>
        </p:txBody>
      </p:sp>
      <p:sp>
        <p:nvSpPr>
          <p:cNvPr id="8" name="Flèche : droite 7">
            <a:extLst>
              <a:ext uri="{FF2B5EF4-FFF2-40B4-BE49-F238E27FC236}">
                <a16:creationId xmlns:a16="http://schemas.microsoft.com/office/drawing/2014/main" id="{25F43058-59F9-93E3-D649-360267C822D6}"/>
              </a:ext>
            </a:extLst>
          </p:cNvPr>
          <p:cNvSpPr/>
          <p:nvPr/>
        </p:nvSpPr>
        <p:spPr>
          <a:xfrm>
            <a:off x="6311154" y="5988423"/>
            <a:ext cx="448234" cy="22411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2F3C6B7C-5A67-BBBB-0309-25A5599E1810}"/>
              </a:ext>
            </a:extLst>
          </p:cNvPr>
          <p:cNvSpPr txBox="1"/>
          <p:nvPr/>
        </p:nvSpPr>
        <p:spPr>
          <a:xfrm>
            <a:off x="734939" y="869576"/>
            <a:ext cx="4939469" cy="5253811"/>
          </a:xfrm>
          <a:prstGeom prst="rect">
            <a:avLst/>
          </a:prstGeom>
          <a:noFill/>
        </p:spPr>
        <p:txBody>
          <a:bodyPr wrap="square" rtlCol="0">
            <a:spAutoFit/>
          </a:bodyPr>
          <a:lstStyle/>
          <a:p>
            <a:pPr marL="0" indent="0" algn="just">
              <a:lnSpc>
                <a:spcPct val="107000"/>
              </a:lnSpc>
              <a:spcAft>
                <a:spcPts val="800"/>
              </a:spcAft>
              <a:buNone/>
            </a:pPr>
            <a:r>
              <a:rPr lang="fr-FR" sz="1500" kern="100" dirty="0">
                <a:effectLst/>
                <a:latin typeface="Marianne" panose="02000000000000000000" pitchFamily="2" charset="0"/>
                <a:ea typeface="Aptos" panose="020B0004020202020204" pitchFamily="34" charset="0"/>
                <a:cs typeface="Times New Roman" panose="02020603050405020304" pitchFamily="18" charset="0"/>
              </a:rPr>
              <a:t>La complémentaire santé solidaire (C2S) est une couverture complémentaire destinée aux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personnes disposant de faibles ressources</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 afin de faciliter leur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accès aux soins </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et de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réduire au maximum le coût de leurs dépenses de santé</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 </a:t>
            </a:r>
          </a:p>
          <a:p>
            <a:pPr marL="0" indent="0" algn="just">
              <a:lnSpc>
                <a:spcPct val="107000"/>
              </a:lnSpc>
              <a:spcAft>
                <a:spcPts val="800"/>
              </a:spcAft>
              <a:buNone/>
            </a:pPr>
            <a:r>
              <a:rPr lang="fr-FR" sz="1500" kern="100" dirty="0">
                <a:effectLst/>
                <a:latin typeface="Marianne" panose="02000000000000000000" pitchFamily="2" charset="0"/>
                <a:ea typeface="Aptos" panose="020B0004020202020204" pitchFamily="34" charset="0"/>
                <a:cs typeface="Times New Roman" panose="02020603050405020304" pitchFamily="18" charset="0"/>
              </a:rPr>
              <a:t>Entrée en vigueur le 1er novembre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2019</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 la C2S remplace la couverture maladie universelle complémentaire (CMU-C) et l’aide au paiement d’une complémentaire santé (ACS).</a:t>
            </a:r>
          </a:p>
          <a:p>
            <a:pPr marL="0" indent="0" algn="just">
              <a:lnSpc>
                <a:spcPct val="115000"/>
              </a:lnSpc>
              <a:spcAft>
                <a:spcPts val="800"/>
              </a:spcAft>
              <a:buNone/>
            </a:pPr>
            <a:r>
              <a:rPr lang="fr-FR" sz="1500" kern="100" dirty="0">
                <a:effectLst/>
                <a:latin typeface="Marianne" panose="02000000000000000000" pitchFamily="2" charset="0"/>
                <a:ea typeface="Aptos" panose="020B0004020202020204" pitchFamily="34" charset="0"/>
                <a:cs typeface="Times New Roman" panose="02020603050405020304" pitchFamily="18" charset="0"/>
              </a:rPr>
              <a:t>Elle prend en charge le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ticket modérateur </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de l’ensemble des prestations remboursables par la sécurité sociale et elle permet de bénéficier du «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tiers payant intégral </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 </a:t>
            </a:r>
          </a:p>
          <a:p>
            <a:pPr marL="0" indent="0" algn="just">
              <a:lnSpc>
                <a:spcPct val="115000"/>
              </a:lnSpc>
              <a:spcAft>
                <a:spcPts val="800"/>
              </a:spcAft>
              <a:buNone/>
            </a:pPr>
            <a:r>
              <a:rPr lang="fr-FR" sz="1500" kern="100" dirty="0">
                <a:effectLst/>
                <a:latin typeface="Marianne" panose="02000000000000000000" pitchFamily="2" charset="0"/>
                <a:ea typeface="Aptos" panose="020B0004020202020204" pitchFamily="34" charset="0"/>
                <a:cs typeface="Times New Roman" panose="02020603050405020304" pitchFamily="18" charset="0"/>
              </a:rPr>
              <a:t>Ses bénéficiaires ont également droit à des </a:t>
            </a:r>
            <a:r>
              <a:rPr lang="fr-FR" sz="1500" b="1" kern="100" dirty="0">
                <a:effectLst/>
                <a:latin typeface="Marianne" panose="02000000000000000000" pitchFamily="2" charset="0"/>
                <a:ea typeface="Aptos" panose="020B0004020202020204" pitchFamily="34" charset="0"/>
                <a:cs typeface="Times New Roman" panose="02020603050405020304" pitchFamily="18" charset="0"/>
              </a:rPr>
              <a:t>forfaits de prise en charge complets</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 pour certains dispositifs médicaux ou soins dentaires, ainsi que pour les prothèses dentaires, les lunettes et les aides auditives comprises dans l’offre « 100% santé ». </a:t>
            </a:r>
          </a:p>
        </p:txBody>
      </p:sp>
    </p:spTree>
    <p:extLst>
      <p:ext uri="{BB962C8B-B14F-4D97-AF65-F5344CB8AC3E}">
        <p14:creationId xmlns:p14="http://schemas.microsoft.com/office/powerpoint/2010/main" val="1264011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C24354-9773-8C20-B241-C500682C35F2}"/>
              </a:ext>
            </a:extLst>
          </p:cNvPr>
          <p:cNvSpPr>
            <a:spLocks noGrp="1"/>
          </p:cNvSpPr>
          <p:nvPr>
            <p:ph type="title"/>
          </p:nvPr>
        </p:nvSpPr>
        <p:spPr>
          <a:xfrm>
            <a:off x="838200" y="239339"/>
            <a:ext cx="10515600" cy="441698"/>
          </a:xfrm>
        </p:spPr>
        <p:txBody>
          <a:bodyPr>
            <a:noAutofit/>
          </a:bodyPr>
          <a:lstStyle/>
          <a:p>
            <a:pPr marL="0" algn="ctr"/>
            <a:r>
              <a:rPr lang="fr-FR" sz="3200" dirty="0">
                <a:latin typeface="Marianne ExtraBold" panose="02000000000000000000" pitchFamily="2" charset="0"/>
              </a:rPr>
              <a:t>Les enjeux de la C2S</a:t>
            </a:r>
          </a:p>
        </p:txBody>
      </p:sp>
      <p:sp>
        <p:nvSpPr>
          <p:cNvPr id="3" name="Espace réservé du contenu 2">
            <a:extLst>
              <a:ext uri="{FF2B5EF4-FFF2-40B4-BE49-F238E27FC236}">
                <a16:creationId xmlns:a16="http://schemas.microsoft.com/office/drawing/2014/main" id="{563E43A4-944D-DD46-2FBA-95AB7F1A5DF2}"/>
              </a:ext>
            </a:extLst>
          </p:cNvPr>
          <p:cNvSpPr>
            <a:spLocks noGrp="1"/>
          </p:cNvSpPr>
          <p:nvPr>
            <p:ph sz="half" idx="1"/>
          </p:nvPr>
        </p:nvSpPr>
        <p:spPr>
          <a:xfrm>
            <a:off x="838200" y="1425844"/>
            <a:ext cx="10515600" cy="5252861"/>
          </a:xfrm>
        </p:spPr>
        <p:txBody>
          <a:bodyPr>
            <a:noAutofit/>
          </a:bodyPr>
          <a:lstStyle/>
          <a:p>
            <a:pPr marL="0" indent="0" algn="just">
              <a:lnSpc>
                <a:spcPct val="107000"/>
              </a:lnSpc>
              <a:spcAft>
                <a:spcPts val="800"/>
              </a:spcAft>
              <a:buNone/>
            </a:pPr>
            <a:r>
              <a:rPr lang="fr-FR" sz="1800" b="1" kern="100" dirty="0">
                <a:effectLst/>
                <a:ea typeface="Aptos" panose="020B0004020202020204" pitchFamily="34" charset="0"/>
                <a:cs typeface="Times New Roman" panose="02020603050405020304" pitchFamily="18" charset="0"/>
              </a:rPr>
              <a:t>Améliorer le recours à la C2S</a:t>
            </a:r>
          </a:p>
          <a:p>
            <a:pPr lvl="1" algn="just">
              <a:lnSpc>
                <a:spcPct val="107000"/>
              </a:lnSpc>
              <a:spcAft>
                <a:spcPts val="800"/>
              </a:spcAft>
              <a:buFont typeface="Wingdings" panose="05000000000000000000" pitchFamily="2" charset="2"/>
              <a:buChar char="§"/>
            </a:pPr>
            <a:r>
              <a:rPr lang="fr-FR" kern="100" dirty="0">
                <a:effectLst/>
                <a:ea typeface="Aptos" panose="020B0004020202020204" pitchFamily="34" charset="0"/>
                <a:cs typeface="Times New Roman" panose="02020603050405020304" pitchFamily="18" charset="0"/>
              </a:rPr>
              <a:t>Réflexion sur le niveau des plafonds de ressources ;</a:t>
            </a:r>
          </a:p>
          <a:p>
            <a:pPr lvl="1" algn="just">
              <a:lnSpc>
                <a:spcPct val="107000"/>
              </a:lnSpc>
              <a:spcAft>
                <a:spcPts val="800"/>
              </a:spcAft>
              <a:buFont typeface="Wingdings" panose="05000000000000000000" pitchFamily="2" charset="2"/>
              <a:buChar char="§"/>
            </a:pPr>
            <a:r>
              <a:rPr lang="fr-FR" dirty="0">
                <a:effectLst/>
                <a:ea typeface="Arial" panose="020B0604020202020204" pitchFamily="34" charset="0"/>
              </a:rPr>
              <a:t>Adaptation du dispositif aux besoins de santé des publics visés par la C2S et </a:t>
            </a:r>
            <a:r>
              <a:rPr lang="fr-FR" kern="100" dirty="0">
                <a:effectLst/>
                <a:ea typeface="Arial" panose="020B0604020202020204" pitchFamily="34" charset="0"/>
                <a:cs typeface="Times New Roman" panose="02020603050405020304" pitchFamily="18" charset="0"/>
              </a:rPr>
              <a:t>s</a:t>
            </a:r>
            <a:r>
              <a:rPr lang="fr-FR" kern="100" dirty="0">
                <a:ea typeface="Aptos" panose="020B0004020202020204" pitchFamily="34" charset="0"/>
                <a:cs typeface="Times New Roman" panose="02020603050405020304" pitchFamily="18" charset="0"/>
              </a:rPr>
              <a:t>implification des démarches</a:t>
            </a:r>
            <a:r>
              <a:rPr lang="fr-FR" dirty="0">
                <a:effectLst/>
                <a:ea typeface="Arial" panose="020B0604020202020204" pitchFamily="34" charset="0"/>
              </a:rPr>
              <a:t> ;</a:t>
            </a:r>
            <a:endParaRPr lang="fr-FR" kern="100" dirty="0">
              <a:effectLst/>
              <a:ea typeface="Aptos" panose="020B0004020202020204" pitchFamily="34" charset="0"/>
              <a:cs typeface="Times New Roman" panose="02020603050405020304" pitchFamily="18" charset="0"/>
            </a:endParaRPr>
          </a:p>
          <a:p>
            <a:pPr lvl="1" algn="just">
              <a:lnSpc>
                <a:spcPct val="107000"/>
              </a:lnSpc>
              <a:spcAft>
                <a:spcPts val="800"/>
              </a:spcAft>
              <a:buFont typeface="Wingdings" panose="05000000000000000000" pitchFamily="2" charset="2"/>
              <a:buChar char="§"/>
            </a:pPr>
            <a:r>
              <a:rPr lang="fr-FR" kern="100" dirty="0">
                <a:effectLst/>
                <a:ea typeface="Aptos" panose="020B0004020202020204" pitchFamily="34" charset="0"/>
                <a:cs typeface="Times New Roman" panose="02020603050405020304" pitchFamily="18" charset="0"/>
              </a:rPr>
              <a:t>Amélioration de la communication autour du dispositif et de son appropriation par le public et par les professionnels.</a:t>
            </a:r>
          </a:p>
          <a:p>
            <a:pPr marL="0" indent="0" algn="just">
              <a:lnSpc>
                <a:spcPct val="107000"/>
              </a:lnSpc>
              <a:spcAft>
                <a:spcPts val="800"/>
              </a:spcAft>
              <a:buNone/>
            </a:pPr>
            <a:endParaRPr lang="fr-FR" sz="100" kern="100" dirty="0">
              <a:ea typeface="Aptos" panose="020B0004020202020204" pitchFamily="34" charset="0"/>
              <a:cs typeface="Times New Roman" panose="02020603050405020304" pitchFamily="18" charset="0"/>
            </a:endParaRPr>
          </a:p>
          <a:p>
            <a:pPr marL="0" indent="0" algn="just">
              <a:lnSpc>
                <a:spcPct val="107000"/>
              </a:lnSpc>
              <a:spcAft>
                <a:spcPts val="800"/>
              </a:spcAft>
              <a:buNone/>
            </a:pPr>
            <a:r>
              <a:rPr lang="fr-FR" sz="1800" b="1" kern="100" dirty="0">
                <a:ea typeface="Aptos" panose="020B0004020202020204" pitchFamily="34" charset="0"/>
                <a:cs typeface="Times New Roman" panose="02020603050405020304" pitchFamily="18" charset="0"/>
              </a:rPr>
              <a:t>Améliorer l’accès aux soins des populations précaires</a:t>
            </a:r>
            <a:endParaRPr lang="fr-FR" sz="1800" b="1" kern="100" dirty="0">
              <a:effectLst/>
              <a:ea typeface="Aptos" panose="020B0004020202020204" pitchFamily="34" charset="0"/>
              <a:cs typeface="Times New Roman" panose="02020603050405020304" pitchFamily="18" charset="0"/>
            </a:endParaRPr>
          </a:p>
          <a:p>
            <a:pPr lvl="1" algn="just">
              <a:lnSpc>
                <a:spcPct val="107000"/>
              </a:lnSpc>
              <a:spcAft>
                <a:spcPts val="800"/>
              </a:spcAft>
              <a:buFont typeface="Wingdings" panose="05000000000000000000" pitchFamily="2" charset="2"/>
              <a:buChar char="§"/>
            </a:pPr>
            <a:r>
              <a:rPr lang="fr-FR" kern="100" dirty="0">
                <a:effectLst/>
                <a:ea typeface="Aptos" panose="020B0004020202020204" pitchFamily="34" charset="0"/>
                <a:cs typeface="Times New Roman" panose="02020603050405020304" pitchFamily="18" charset="0"/>
              </a:rPr>
              <a:t>Meilleure compréhension des besoins en santé de ces populations, de leur rapport à la santé et à la couverture complémentaire, de leurs trajectoires de soins…</a:t>
            </a:r>
          </a:p>
          <a:p>
            <a:pPr lvl="1" algn="just">
              <a:lnSpc>
                <a:spcPct val="107000"/>
              </a:lnSpc>
              <a:spcAft>
                <a:spcPts val="800"/>
              </a:spcAft>
              <a:buFont typeface="Wingdings" panose="05000000000000000000" pitchFamily="2" charset="2"/>
              <a:buChar char="§"/>
            </a:pPr>
            <a:r>
              <a:rPr lang="fr-FR" kern="100" dirty="0">
                <a:effectLst/>
                <a:ea typeface="Aptos" panose="020B0004020202020204" pitchFamily="34" charset="0"/>
                <a:cs typeface="Times New Roman" panose="02020603050405020304" pitchFamily="18" charset="0"/>
              </a:rPr>
              <a:t>Prévention des renoncements aux soins pour raisons financières ;</a:t>
            </a:r>
          </a:p>
          <a:p>
            <a:pPr lvl="1" algn="just">
              <a:lnSpc>
                <a:spcPct val="107000"/>
              </a:lnSpc>
              <a:spcAft>
                <a:spcPts val="800"/>
              </a:spcAft>
              <a:buFont typeface="Wingdings" panose="05000000000000000000" pitchFamily="2" charset="2"/>
              <a:buChar char="§"/>
            </a:pPr>
            <a:r>
              <a:rPr lang="fr-FR" kern="100" dirty="0">
                <a:ea typeface="Aptos" panose="020B0004020202020204" pitchFamily="34" charset="0"/>
                <a:cs typeface="Times New Roman" panose="02020603050405020304" pitchFamily="18" charset="0"/>
              </a:rPr>
              <a:t>Prévention des r</a:t>
            </a:r>
            <a:r>
              <a:rPr lang="fr-FR" kern="100" dirty="0">
                <a:effectLst/>
                <a:ea typeface="Aptos" panose="020B0004020202020204" pitchFamily="34" charset="0"/>
                <a:cs typeface="Times New Roman" panose="02020603050405020304" pitchFamily="18" charset="0"/>
              </a:rPr>
              <a:t>efus de soins et discriminations subies par les bénéficiaires de la C2S.</a:t>
            </a:r>
            <a:endParaRPr lang="fr-FR" sz="18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621239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C24354-9773-8C20-B241-C500682C35F2}"/>
              </a:ext>
            </a:extLst>
          </p:cNvPr>
          <p:cNvSpPr>
            <a:spLocks noGrp="1"/>
          </p:cNvSpPr>
          <p:nvPr>
            <p:ph type="title"/>
          </p:nvPr>
        </p:nvSpPr>
        <p:spPr>
          <a:xfrm>
            <a:off x="838200" y="239339"/>
            <a:ext cx="10515600" cy="441698"/>
          </a:xfrm>
        </p:spPr>
        <p:txBody>
          <a:bodyPr>
            <a:normAutofit fontScale="90000"/>
          </a:bodyPr>
          <a:lstStyle/>
          <a:p>
            <a:pPr algn="ctr"/>
            <a:r>
              <a:rPr lang="fr-FR" sz="3600" dirty="0">
                <a:latin typeface="Marianne ExtraBold" panose="02000000000000000000" pitchFamily="2" charset="0"/>
              </a:rPr>
              <a:t>Les études réalisées</a:t>
            </a:r>
            <a:endParaRPr lang="fr-FR" sz="3600" dirty="0">
              <a:solidFill>
                <a:srgbClr val="C00000"/>
              </a:solidFill>
              <a:latin typeface="Times New Roman" panose="02020603050405020304" pitchFamily="18" charset="0"/>
              <a:cs typeface="Times New Roman" panose="02020603050405020304" pitchFamily="18" charset="0"/>
            </a:endParaRPr>
          </a:p>
        </p:txBody>
      </p:sp>
      <p:sp>
        <p:nvSpPr>
          <p:cNvPr id="3" name="Espace réservé du contenu 2">
            <a:extLst>
              <a:ext uri="{FF2B5EF4-FFF2-40B4-BE49-F238E27FC236}">
                <a16:creationId xmlns:a16="http://schemas.microsoft.com/office/drawing/2014/main" id="{563E43A4-944D-DD46-2FBA-95AB7F1A5DF2}"/>
              </a:ext>
            </a:extLst>
          </p:cNvPr>
          <p:cNvSpPr>
            <a:spLocks noGrp="1"/>
          </p:cNvSpPr>
          <p:nvPr>
            <p:ph sz="half" idx="1"/>
          </p:nvPr>
        </p:nvSpPr>
        <p:spPr>
          <a:xfrm>
            <a:off x="533400" y="2034989"/>
            <a:ext cx="5181600" cy="2124635"/>
          </a:xfrm>
        </p:spPr>
        <p:txBody>
          <a:bodyPr>
            <a:noAutofit/>
          </a:bodyPr>
          <a:lstStyle/>
          <a:p>
            <a:pPr marL="0" indent="0" algn="just">
              <a:lnSpc>
                <a:spcPct val="107000"/>
              </a:lnSpc>
              <a:spcAft>
                <a:spcPts val="1000"/>
              </a:spcAft>
              <a:buNone/>
            </a:pPr>
            <a:r>
              <a:rPr lang="fr-FR" sz="1500" kern="100" dirty="0">
                <a:effectLst/>
                <a:ea typeface="Aptos" panose="020B0004020202020204" pitchFamily="34" charset="0"/>
                <a:cs typeface="Times New Roman" panose="02020603050405020304" pitchFamily="18" charset="0"/>
              </a:rPr>
              <a:t>En </a:t>
            </a:r>
            <a:r>
              <a:rPr lang="fr-FR" sz="1500" b="1" kern="100" dirty="0">
                <a:effectLst/>
                <a:ea typeface="Aptos" panose="020B0004020202020204" pitchFamily="34" charset="0"/>
                <a:cs typeface="Times New Roman" panose="02020603050405020304" pitchFamily="18" charset="0"/>
              </a:rPr>
              <a:t>2021</a:t>
            </a:r>
            <a:r>
              <a:rPr lang="fr-FR" sz="1500" kern="100" dirty="0">
                <a:effectLst/>
                <a:ea typeface="Aptos" panose="020B0004020202020204" pitchFamily="34" charset="0"/>
                <a:cs typeface="Times New Roman" panose="02020603050405020304" pitchFamily="18" charset="0"/>
              </a:rPr>
              <a:t>, le cabinet ASDO a réalisé une enquête auprès de 70 </a:t>
            </a:r>
            <a:r>
              <a:rPr lang="fr-FR" sz="1500" b="1" kern="100" dirty="0">
                <a:effectLst/>
                <a:ea typeface="Aptos" panose="020B0004020202020204" pitchFamily="34" charset="0"/>
                <a:cs typeface="Times New Roman" panose="02020603050405020304" pitchFamily="18" charset="0"/>
              </a:rPr>
              <a:t>bénéficiaires de la C2S </a:t>
            </a:r>
            <a:r>
              <a:rPr lang="fr-FR" sz="1500" kern="100" dirty="0">
                <a:effectLst/>
                <a:ea typeface="Aptos" panose="020B0004020202020204" pitchFamily="34" charset="0"/>
                <a:cs typeface="Times New Roman" panose="02020603050405020304" pitchFamily="18" charset="0"/>
              </a:rPr>
              <a:t>– dont 25 ayant connu des périodes de non-recours – résidant dans trois départements de France métropolitaine. Elle visait à mieux saisir la perception et la compréhension du dispositif de la part de ses usagers, ainsi que de déterminer les mécanismes et motifs de recours et de non-recours à la C2S.</a:t>
            </a:r>
          </a:p>
        </p:txBody>
      </p:sp>
      <p:sp>
        <p:nvSpPr>
          <p:cNvPr id="4" name="Espace réservé du contenu 3">
            <a:extLst>
              <a:ext uri="{FF2B5EF4-FFF2-40B4-BE49-F238E27FC236}">
                <a16:creationId xmlns:a16="http://schemas.microsoft.com/office/drawing/2014/main" id="{C8B7AD9F-A20A-8CC1-4630-9094865E7917}"/>
              </a:ext>
            </a:extLst>
          </p:cNvPr>
          <p:cNvSpPr>
            <a:spLocks noGrp="1"/>
          </p:cNvSpPr>
          <p:nvPr>
            <p:ph sz="half" idx="2"/>
          </p:nvPr>
        </p:nvSpPr>
        <p:spPr>
          <a:xfrm>
            <a:off x="6364941" y="2034989"/>
            <a:ext cx="5181600" cy="1841530"/>
          </a:xfrm>
        </p:spPr>
        <p:txBody>
          <a:bodyPr>
            <a:normAutofit/>
          </a:bodyPr>
          <a:lstStyle/>
          <a:p>
            <a:pPr marL="0" indent="0" algn="just">
              <a:lnSpc>
                <a:spcPct val="115000"/>
              </a:lnSpc>
              <a:spcAft>
                <a:spcPts val="800"/>
              </a:spcAft>
              <a:buNone/>
            </a:pPr>
            <a:r>
              <a:rPr lang="fr-FR" sz="1500" dirty="0">
                <a:effectLst/>
                <a:ea typeface="Aptos" panose="020B0004020202020204" pitchFamily="34" charset="0"/>
              </a:rPr>
              <a:t>En </a:t>
            </a:r>
            <a:r>
              <a:rPr lang="fr-FR" sz="1500" b="1" dirty="0">
                <a:effectLst/>
                <a:ea typeface="Aptos" panose="020B0004020202020204" pitchFamily="34" charset="0"/>
              </a:rPr>
              <a:t>2023</a:t>
            </a:r>
            <a:r>
              <a:rPr lang="fr-FR" sz="1500" dirty="0">
                <a:effectLst/>
                <a:ea typeface="Aptos" panose="020B0004020202020204" pitchFamily="34" charset="0"/>
              </a:rPr>
              <a:t>, le cabinet ASDO a conduit une étude sur le rapport des </a:t>
            </a:r>
            <a:r>
              <a:rPr lang="fr-FR" sz="1500" b="1" dirty="0">
                <a:effectLst/>
                <a:ea typeface="Aptos" panose="020B0004020202020204" pitchFamily="34" charset="0"/>
              </a:rPr>
              <a:t>étudiants </a:t>
            </a:r>
            <a:r>
              <a:rPr lang="fr-FR" sz="1500" dirty="0">
                <a:effectLst/>
                <a:ea typeface="Aptos" panose="020B0004020202020204" pitchFamily="34" charset="0"/>
              </a:rPr>
              <a:t>à la santé, à la couverture santé et à la C2S. Cette étude qualitative s’est fondée sur 40 entretiens semi-directifs avec des étudiants non-boursiers et boursiers, susceptibles d’être éligibles à la C2S, dans trois territoires CROUS de France métropolitaine.</a:t>
            </a:r>
            <a:endParaRPr lang="fr-FR" sz="1500" kern="100" dirty="0">
              <a:effectLst/>
              <a:ea typeface="Aptos" panose="020B0004020202020204" pitchFamily="34" charset="0"/>
              <a:cs typeface="Times New Roman" panose="02020603050405020304" pitchFamily="18" charset="0"/>
            </a:endParaRPr>
          </a:p>
        </p:txBody>
      </p:sp>
      <p:sp>
        <p:nvSpPr>
          <p:cNvPr id="6" name="ZoneTexte 5">
            <a:extLst>
              <a:ext uri="{FF2B5EF4-FFF2-40B4-BE49-F238E27FC236}">
                <a16:creationId xmlns:a16="http://schemas.microsoft.com/office/drawing/2014/main" id="{BAD168B9-979E-B4BF-CF53-FD713BA9B82F}"/>
              </a:ext>
            </a:extLst>
          </p:cNvPr>
          <p:cNvSpPr txBox="1"/>
          <p:nvPr/>
        </p:nvSpPr>
        <p:spPr>
          <a:xfrm>
            <a:off x="609600" y="934648"/>
            <a:ext cx="10936941" cy="635687"/>
          </a:xfrm>
          <a:prstGeom prst="rect">
            <a:avLst/>
          </a:prstGeom>
          <a:noFill/>
          <a:ln>
            <a:solidFill>
              <a:schemeClr val="tx2">
                <a:lumMod val="50000"/>
                <a:lumOff val="50000"/>
              </a:schemeClr>
            </a:solidFill>
          </a:ln>
        </p:spPr>
        <p:txBody>
          <a:bodyPr wrap="square" rtlCol="0">
            <a:spAutoFit/>
          </a:bodyPr>
          <a:lstStyle/>
          <a:p>
            <a:pPr algn="ctr">
              <a:lnSpc>
                <a:spcPct val="115000"/>
              </a:lnSpc>
              <a:spcBef>
                <a:spcPts val="975"/>
              </a:spcBef>
            </a:pPr>
            <a:r>
              <a:rPr lang="fr-FR" sz="1600" dirty="0">
                <a:effectLst/>
                <a:latin typeface="Marianne" panose="02000000000000000000" pitchFamily="2" charset="0"/>
                <a:ea typeface="Arial" panose="020B0604020202020204" pitchFamily="34" charset="0"/>
              </a:rPr>
              <a:t>La DREES et la DSS financent des études relatives à l’accès aux soins des populations précaires et à la C2S, dans une optique d’amélioration continue du dispositif. Quelques exemples :</a:t>
            </a:r>
            <a:endParaRPr lang="fr-FR" sz="1200" dirty="0">
              <a:effectLst/>
              <a:latin typeface="Marianne" panose="02000000000000000000" pitchFamily="2" charset="0"/>
              <a:ea typeface="Arial" panose="020B0604020202020204" pitchFamily="34" charset="0"/>
            </a:endParaRPr>
          </a:p>
        </p:txBody>
      </p:sp>
      <p:pic>
        <p:nvPicPr>
          <p:cNvPr id="10" name="Image 9" descr="Une image contenant texte, capture d’écran, Police, carte de visite">
            <a:extLst>
              <a:ext uri="{FF2B5EF4-FFF2-40B4-BE49-F238E27FC236}">
                <a16:creationId xmlns:a16="http://schemas.microsoft.com/office/drawing/2014/main" id="{34818A09-E42B-B814-3C0D-319956DC96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3317" y="3816741"/>
            <a:ext cx="2483224" cy="1852932"/>
          </a:xfrm>
          <a:prstGeom prst="rect">
            <a:avLst/>
          </a:prstGeom>
        </p:spPr>
      </p:pic>
      <p:cxnSp>
        <p:nvCxnSpPr>
          <p:cNvPr id="12" name="Connecteur droit avec flèche 11">
            <a:extLst>
              <a:ext uri="{FF2B5EF4-FFF2-40B4-BE49-F238E27FC236}">
                <a16:creationId xmlns:a16="http://schemas.microsoft.com/office/drawing/2014/main" id="{2AFA6096-83B1-3B43-C2A1-4F57F193E240}"/>
              </a:ext>
            </a:extLst>
          </p:cNvPr>
          <p:cNvCxnSpPr/>
          <p:nvPr/>
        </p:nvCxnSpPr>
        <p:spPr>
          <a:xfrm flipH="1">
            <a:off x="5647765" y="1730188"/>
            <a:ext cx="430305" cy="304801"/>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3" name="Connecteur droit avec flèche 12">
            <a:extLst>
              <a:ext uri="{FF2B5EF4-FFF2-40B4-BE49-F238E27FC236}">
                <a16:creationId xmlns:a16="http://schemas.microsoft.com/office/drawing/2014/main" id="{D6B2338A-87BC-6216-9873-5806769BBA5D}"/>
              </a:ext>
            </a:extLst>
          </p:cNvPr>
          <p:cNvCxnSpPr>
            <a:cxnSpLocks/>
          </p:cNvCxnSpPr>
          <p:nvPr/>
        </p:nvCxnSpPr>
        <p:spPr>
          <a:xfrm>
            <a:off x="6087035" y="1729906"/>
            <a:ext cx="475130" cy="233365"/>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9" name="ZoneTexte 18">
            <a:extLst>
              <a:ext uri="{FF2B5EF4-FFF2-40B4-BE49-F238E27FC236}">
                <a16:creationId xmlns:a16="http://schemas.microsoft.com/office/drawing/2014/main" id="{C0F3B26C-6097-E61F-AF10-BDC20389ACEE}"/>
              </a:ext>
            </a:extLst>
          </p:cNvPr>
          <p:cNvSpPr txBox="1"/>
          <p:nvPr/>
        </p:nvSpPr>
        <p:spPr>
          <a:xfrm>
            <a:off x="3257850" y="4956987"/>
            <a:ext cx="5649399" cy="1395831"/>
          </a:xfrm>
          <a:prstGeom prst="rect">
            <a:avLst/>
          </a:prstGeom>
          <a:noFill/>
          <a:ln>
            <a:solidFill>
              <a:schemeClr val="tx2">
                <a:lumMod val="50000"/>
                <a:lumOff val="50000"/>
              </a:schemeClr>
            </a:solidFill>
          </a:ln>
        </p:spPr>
        <p:txBody>
          <a:bodyPr wrap="square" rtlCol="0">
            <a:spAutoFit/>
          </a:bodyPr>
          <a:lstStyle/>
          <a:p>
            <a:pPr algn="just">
              <a:lnSpc>
                <a:spcPct val="115000"/>
              </a:lnSpc>
              <a:spcBef>
                <a:spcPts val="975"/>
              </a:spcBef>
            </a:pPr>
            <a:r>
              <a:rPr lang="fr-FR" sz="1500" b="1" dirty="0">
                <a:latin typeface="Marianne" panose="02000000000000000000" pitchFamily="2" charset="0"/>
                <a:ea typeface="Arial" panose="020B0604020202020204" pitchFamily="34" charset="0"/>
              </a:rPr>
              <a:t>En cours</a:t>
            </a:r>
            <a:r>
              <a:rPr lang="fr-FR" sz="1500" b="1" dirty="0">
                <a:effectLst/>
                <a:latin typeface="Marianne" panose="02000000000000000000" pitchFamily="2" charset="0"/>
                <a:ea typeface="Arial" panose="020B0604020202020204" pitchFamily="34" charset="0"/>
              </a:rPr>
              <a:t> </a:t>
            </a:r>
            <a:r>
              <a:rPr lang="fr-FR" sz="1500" dirty="0">
                <a:effectLst/>
                <a:latin typeface="Marianne" panose="02000000000000000000" pitchFamily="2" charset="0"/>
                <a:ea typeface="Arial" panose="020B0604020202020204" pitchFamily="34" charset="0"/>
              </a:rPr>
              <a:t>- Depuis fin novembre 2024 le cabinet </a:t>
            </a:r>
            <a:r>
              <a:rPr lang="fr-FR" sz="1500" dirty="0" err="1">
                <a:effectLst/>
                <a:latin typeface="Marianne" panose="02000000000000000000" pitchFamily="2" charset="0"/>
                <a:ea typeface="Arial" panose="020B0604020202020204" pitchFamily="34" charset="0"/>
              </a:rPr>
              <a:t>Itinere</a:t>
            </a:r>
            <a:r>
              <a:rPr lang="fr-FR" sz="1500" dirty="0">
                <a:effectLst/>
                <a:latin typeface="Marianne" panose="02000000000000000000" pitchFamily="2" charset="0"/>
                <a:ea typeface="Arial" panose="020B0604020202020204" pitchFamily="34" charset="0"/>
              </a:rPr>
              <a:t> en collaboration avec des membres de l’</a:t>
            </a:r>
            <a:r>
              <a:rPr lang="fr-FR" sz="1500" dirty="0" err="1">
                <a:effectLst/>
                <a:latin typeface="Marianne" panose="02000000000000000000" pitchFamily="2" charset="0"/>
                <a:ea typeface="Arial" panose="020B0604020202020204" pitchFamily="34" charset="0"/>
              </a:rPr>
              <a:t>Odenore</a:t>
            </a:r>
            <a:r>
              <a:rPr lang="fr-FR" sz="1500" dirty="0">
                <a:effectLst/>
                <a:latin typeface="Marianne" panose="02000000000000000000" pitchFamily="2" charset="0"/>
                <a:ea typeface="Arial" panose="020B0604020202020204" pitchFamily="34" charset="0"/>
              </a:rPr>
              <a:t>, réalise une étude qualitative auprès d’une 60aine </a:t>
            </a:r>
            <a:r>
              <a:rPr lang="fr-FR" sz="1500" b="1" dirty="0">
                <a:effectLst/>
                <a:latin typeface="Marianne" panose="02000000000000000000" pitchFamily="2" charset="0"/>
                <a:ea typeface="Arial" panose="020B0604020202020204" pitchFamily="34" charset="0"/>
              </a:rPr>
              <a:t>de retraités ayant des faibles revenus </a:t>
            </a:r>
            <a:r>
              <a:rPr lang="fr-FR" sz="1500" dirty="0">
                <a:effectLst/>
                <a:latin typeface="Marianne" panose="02000000000000000000" pitchFamily="2" charset="0"/>
                <a:ea typeface="Arial" panose="020B0604020202020204" pitchFamily="34" charset="0"/>
              </a:rPr>
              <a:t>pour étudier les différentes trajectoires et obstacles d’accès aux soins et leur rapport à la C2S.</a:t>
            </a:r>
          </a:p>
        </p:txBody>
      </p:sp>
      <p:cxnSp>
        <p:nvCxnSpPr>
          <p:cNvPr id="20" name="Connecteur droit avec flèche 19">
            <a:extLst>
              <a:ext uri="{FF2B5EF4-FFF2-40B4-BE49-F238E27FC236}">
                <a16:creationId xmlns:a16="http://schemas.microsoft.com/office/drawing/2014/main" id="{F790D4B4-DFAC-F98E-E0EB-EBB9F1076A3E}"/>
              </a:ext>
            </a:extLst>
          </p:cNvPr>
          <p:cNvCxnSpPr>
            <a:cxnSpLocks/>
          </p:cNvCxnSpPr>
          <p:nvPr/>
        </p:nvCxnSpPr>
        <p:spPr>
          <a:xfrm>
            <a:off x="6087035" y="1729906"/>
            <a:ext cx="8965" cy="3073079"/>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7" name="Image 6" descr="Une image contenant texte, capture d’écran, Police, conception&#10;&#10;Description générée automatiquement">
            <a:extLst>
              <a:ext uri="{FF2B5EF4-FFF2-40B4-BE49-F238E27FC236}">
                <a16:creationId xmlns:a16="http://schemas.microsoft.com/office/drawing/2014/main" id="{C8F36261-5206-490C-40B1-8782FC3418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4001430"/>
            <a:ext cx="2492183" cy="1851336"/>
          </a:xfrm>
          <a:prstGeom prst="rect">
            <a:avLst/>
          </a:prstGeom>
        </p:spPr>
      </p:pic>
    </p:spTree>
    <p:extLst>
      <p:ext uri="{BB962C8B-B14F-4D97-AF65-F5344CB8AC3E}">
        <p14:creationId xmlns:p14="http://schemas.microsoft.com/office/powerpoint/2010/main" val="2344352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C24354-9773-8C20-B241-C500682C35F2}"/>
              </a:ext>
            </a:extLst>
          </p:cNvPr>
          <p:cNvSpPr>
            <a:spLocks noGrp="1"/>
          </p:cNvSpPr>
          <p:nvPr>
            <p:ph type="title"/>
          </p:nvPr>
        </p:nvSpPr>
        <p:spPr>
          <a:xfrm>
            <a:off x="838200" y="239339"/>
            <a:ext cx="10515600" cy="441698"/>
          </a:xfrm>
        </p:spPr>
        <p:txBody>
          <a:bodyPr>
            <a:normAutofit fontScale="90000"/>
          </a:bodyPr>
          <a:lstStyle/>
          <a:p>
            <a:pPr algn="ctr"/>
            <a:r>
              <a:rPr lang="fr-FR" sz="3600" dirty="0">
                <a:latin typeface="Marianne ExtraBold" panose="02000000000000000000" pitchFamily="2" charset="0"/>
              </a:rPr>
              <a:t>Les études à venir</a:t>
            </a:r>
            <a:endParaRPr lang="fr-FR" sz="3600" dirty="0">
              <a:solidFill>
                <a:srgbClr val="C00000"/>
              </a:solidFill>
              <a:latin typeface="Times New Roman" panose="02020603050405020304" pitchFamily="18" charset="0"/>
              <a:cs typeface="Times New Roman" panose="02020603050405020304" pitchFamily="18" charset="0"/>
            </a:endParaRPr>
          </a:p>
        </p:txBody>
      </p:sp>
      <p:sp>
        <p:nvSpPr>
          <p:cNvPr id="3" name="Espace réservé du contenu 2">
            <a:extLst>
              <a:ext uri="{FF2B5EF4-FFF2-40B4-BE49-F238E27FC236}">
                <a16:creationId xmlns:a16="http://schemas.microsoft.com/office/drawing/2014/main" id="{563E43A4-944D-DD46-2FBA-95AB7F1A5DF2}"/>
              </a:ext>
            </a:extLst>
          </p:cNvPr>
          <p:cNvSpPr>
            <a:spLocks noGrp="1"/>
          </p:cNvSpPr>
          <p:nvPr>
            <p:ph sz="half" idx="1"/>
          </p:nvPr>
        </p:nvSpPr>
        <p:spPr>
          <a:xfrm>
            <a:off x="629349" y="2083580"/>
            <a:ext cx="3660963" cy="1464578"/>
          </a:xfrm>
        </p:spPr>
        <p:txBody>
          <a:bodyPr>
            <a:noAutofit/>
          </a:bodyPr>
          <a:lstStyle/>
          <a:p>
            <a:pPr marL="0" indent="0" algn="just">
              <a:lnSpc>
                <a:spcPct val="107000"/>
              </a:lnSpc>
              <a:spcAft>
                <a:spcPts val="1000"/>
              </a:spcAft>
              <a:buNone/>
            </a:pPr>
            <a:r>
              <a:rPr lang="fr-FR" sz="1500" kern="100" dirty="0">
                <a:effectLst/>
                <a:ea typeface="Aptos" panose="020B0004020202020204" pitchFamily="34" charset="0"/>
                <a:cs typeface="Times New Roman" panose="02020603050405020304" pitchFamily="18" charset="0"/>
              </a:rPr>
              <a:t>Réalisation d’études qualitatives par entretiens semi-directifs (entre 40 et 80 en fonction des marchés) d’une durée de 10/12 mois en France métropolitaine.</a:t>
            </a:r>
            <a:endParaRPr lang="fr-FR" sz="1500" dirty="0"/>
          </a:p>
        </p:txBody>
      </p:sp>
      <p:sp>
        <p:nvSpPr>
          <p:cNvPr id="4" name="Espace réservé du contenu 3">
            <a:extLst>
              <a:ext uri="{FF2B5EF4-FFF2-40B4-BE49-F238E27FC236}">
                <a16:creationId xmlns:a16="http://schemas.microsoft.com/office/drawing/2014/main" id="{C8B7AD9F-A20A-8CC1-4630-9094865E7917}"/>
              </a:ext>
            </a:extLst>
          </p:cNvPr>
          <p:cNvSpPr>
            <a:spLocks noGrp="1"/>
          </p:cNvSpPr>
          <p:nvPr>
            <p:ph sz="half" idx="2"/>
          </p:nvPr>
        </p:nvSpPr>
        <p:spPr>
          <a:xfrm>
            <a:off x="7089800" y="1435586"/>
            <a:ext cx="4472851" cy="3048865"/>
          </a:xfrm>
        </p:spPr>
        <p:txBody>
          <a:bodyPr>
            <a:noAutofit/>
          </a:bodyPr>
          <a:lstStyle/>
          <a:p>
            <a:pPr marL="0" indent="0" algn="just">
              <a:lnSpc>
                <a:spcPct val="115000"/>
              </a:lnSpc>
              <a:spcAft>
                <a:spcPts val="800"/>
              </a:spcAft>
              <a:buNone/>
            </a:pPr>
            <a:r>
              <a:rPr lang="fr-FR" sz="1500" dirty="0">
                <a:effectLst/>
                <a:ea typeface="Aptos" panose="020B0004020202020204" pitchFamily="34" charset="0"/>
              </a:rPr>
              <a:t>Au sein de chaque marché, il s’agira :</a:t>
            </a:r>
          </a:p>
          <a:p>
            <a:pPr marL="408514" indent="-285750" algn="just">
              <a:lnSpc>
                <a:spcPct val="115000"/>
              </a:lnSpc>
              <a:spcBef>
                <a:spcPts val="600"/>
              </a:spcBef>
              <a:spcAft>
                <a:spcPts val="600"/>
              </a:spcAft>
              <a:buFont typeface="Arial" panose="020B0604020202020204" pitchFamily="34" charset="0"/>
              <a:buChar char="•"/>
            </a:pPr>
            <a:r>
              <a:rPr lang="fr-FR" sz="1500" dirty="0">
                <a:effectLst/>
                <a:ea typeface="Aptos" panose="020B0004020202020204" pitchFamily="34" charset="0"/>
              </a:rPr>
              <a:t>d’éclairer le rapport à la santé des personnes éligibles à la C2S, et de rendre compte de leurs représentations, attentes, pratiques et difficultés vis-à-vis de l’accès au soin et aux complémentaires santé, et en particulier à la C2S;</a:t>
            </a:r>
          </a:p>
          <a:p>
            <a:pPr marL="408514" indent="-285750" algn="just">
              <a:lnSpc>
                <a:spcPct val="115000"/>
              </a:lnSpc>
              <a:spcBef>
                <a:spcPts val="0"/>
              </a:spcBef>
              <a:spcAft>
                <a:spcPts val="800"/>
              </a:spcAft>
              <a:buFont typeface="Arial" panose="020B0604020202020204" pitchFamily="34" charset="0"/>
              <a:buChar char="•"/>
            </a:pPr>
            <a:r>
              <a:rPr lang="fr-FR" sz="1500" dirty="0">
                <a:effectLst/>
                <a:ea typeface="Aptos" panose="020B0004020202020204" pitchFamily="34" charset="0"/>
              </a:rPr>
              <a:t>d’identifier les ressorts du recours et du non-recours à des complémentaires santé, en particulier à la C2S, pour des publics précarisés, vulnérables et/ou dont les taux de non-recours à la C2S sont importants ou méconnus.</a:t>
            </a:r>
            <a:endParaRPr lang="fr-FR" sz="1500" kern="100" dirty="0">
              <a:effectLst/>
              <a:ea typeface="Aptos" panose="020B0004020202020204" pitchFamily="34" charset="0"/>
              <a:cs typeface="Times New Roman" panose="02020603050405020304" pitchFamily="18" charset="0"/>
            </a:endParaRPr>
          </a:p>
        </p:txBody>
      </p:sp>
      <p:cxnSp>
        <p:nvCxnSpPr>
          <p:cNvPr id="12" name="Connecteur droit avec flèche 11">
            <a:extLst>
              <a:ext uri="{FF2B5EF4-FFF2-40B4-BE49-F238E27FC236}">
                <a16:creationId xmlns:a16="http://schemas.microsoft.com/office/drawing/2014/main" id="{2AFA6096-83B1-3B43-C2A1-4F57F193E240}"/>
              </a:ext>
            </a:extLst>
          </p:cNvPr>
          <p:cNvCxnSpPr>
            <a:cxnSpLocks/>
          </p:cNvCxnSpPr>
          <p:nvPr/>
        </p:nvCxnSpPr>
        <p:spPr>
          <a:xfrm flipH="1">
            <a:off x="3801174" y="1005950"/>
            <a:ext cx="1952066" cy="1077630"/>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3" name="Connecteur droit avec flèche 12">
            <a:extLst>
              <a:ext uri="{FF2B5EF4-FFF2-40B4-BE49-F238E27FC236}">
                <a16:creationId xmlns:a16="http://schemas.microsoft.com/office/drawing/2014/main" id="{D6B2338A-87BC-6216-9873-5806769BBA5D}"/>
              </a:ext>
            </a:extLst>
          </p:cNvPr>
          <p:cNvCxnSpPr>
            <a:cxnSpLocks/>
          </p:cNvCxnSpPr>
          <p:nvPr/>
        </p:nvCxnSpPr>
        <p:spPr>
          <a:xfrm>
            <a:off x="5753240" y="1007965"/>
            <a:ext cx="1237220" cy="547370"/>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9" name="ZoneTexte 18">
            <a:extLst>
              <a:ext uri="{FF2B5EF4-FFF2-40B4-BE49-F238E27FC236}">
                <a16:creationId xmlns:a16="http://schemas.microsoft.com/office/drawing/2014/main" id="{C0F3B26C-6097-E61F-AF10-BDC20389ACEE}"/>
              </a:ext>
            </a:extLst>
          </p:cNvPr>
          <p:cNvSpPr txBox="1"/>
          <p:nvPr/>
        </p:nvSpPr>
        <p:spPr>
          <a:xfrm>
            <a:off x="6152031" y="5244547"/>
            <a:ext cx="4845423" cy="1130374"/>
          </a:xfrm>
          <a:prstGeom prst="rect">
            <a:avLst/>
          </a:prstGeom>
          <a:noFill/>
          <a:ln>
            <a:solidFill>
              <a:schemeClr val="bg1"/>
            </a:solidFill>
          </a:ln>
        </p:spPr>
        <p:txBody>
          <a:bodyPr wrap="square" rtlCol="0">
            <a:spAutoFit/>
          </a:bodyPr>
          <a:lstStyle/>
          <a:p>
            <a:pPr algn="just">
              <a:lnSpc>
                <a:spcPct val="115000"/>
              </a:lnSpc>
              <a:spcBef>
                <a:spcPts val="975"/>
              </a:spcBef>
            </a:pPr>
            <a:r>
              <a:rPr lang="fr-FR" sz="1500" dirty="0">
                <a:latin typeface="Marianne" panose="02000000000000000000" pitchFamily="2" charset="0"/>
                <a:ea typeface="Arial" panose="020B0604020202020204" pitchFamily="34" charset="0"/>
              </a:rPr>
              <a:t>A titre d’exemple, parmi les publics qui pourraient être enquêtés, un intérêt particulier pourrait être porté sur les chômeurs, les travailleurs précaires et les travailleurs indépendants.</a:t>
            </a:r>
            <a:endParaRPr lang="fr-FR" sz="1500" dirty="0">
              <a:effectLst/>
              <a:latin typeface="Marianne" panose="02000000000000000000" pitchFamily="2" charset="0"/>
              <a:ea typeface="Arial" panose="020B0604020202020204" pitchFamily="34" charset="0"/>
            </a:endParaRPr>
          </a:p>
        </p:txBody>
      </p:sp>
      <p:cxnSp>
        <p:nvCxnSpPr>
          <p:cNvPr id="20" name="Connecteur droit avec flèche 19">
            <a:extLst>
              <a:ext uri="{FF2B5EF4-FFF2-40B4-BE49-F238E27FC236}">
                <a16:creationId xmlns:a16="http://schemas.microsoft.com/office/drawing/2014/main" id="{F790D4B4-DFAC-F98E-E0EB-EBB9F1076A3E}"/>
              </a:ext>
            </a:extLst>
          </p:cNvPr>
          <p:cNvCxnSpPr>
            <a:cxnSpLocks/>
          </p:cNvCxnSpPr>
          <p:nvPr/>
        </p:nvCxnSpPr>
        <p:spPr>
          <a:xfrm flipH="1">
            <a:off x="3939611" y="1005950"/>
            <a:ext cx="1813629" cy="3107493"/>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5" name="Espace réservé du contenu 3">
            <a:extLst>
              <a:ext uri="{FF2B5EF4-FFF2-40B4-BE49-F238E27FC236}">
                <a16:creationId xmlns:a16="http://schemas.microsoft.com/office/drawing/2014/main" id="{B1E5C318-CBCB-618A-181E-85DF37F82EF0}"/>
              </a:ext>
            </a:extLst>
          </p:cNvPr>
          <p:cNvSpPr txBox="1">
            <a:spLocks/>
          </p:cNvSpPr>
          <p:nvPr/>
        </p:nvSpPr>
        <p:spPr>
          <a:xfrm>
            <a:off x="824891" y="4113443"/>
            <a:ext cx="3807760" cy="19415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7000"/>
              </a:lnSpc>
              <a:spcBef>
                <a:spcPts val="0"/>
              </a:spcBef>
              <a:buNone/>
            </a:pPr>
            <a:r>
              <a:rPr lang="fr-FR" sz="1500" kern="100" dirty="0">
                <a:effectLst/>
                <a:latin typeface="Marianne" panose="02000000000000000000" pitchFamily="2" charset="0"/>
                <a:ea typeface="Aptos" panose="020B0004020202020204" pitchFamily="34" charset="0"/>
                <a:cs typeface="Times New Roman" panose="02020603050405020304" pitchFamily="18" charset="0"/>
              </a:rPr>
              <a:t>Attentes en termes de résultats :</a:t>
            </a:r>
          </a:p>
          <a:p>
            <a:pPr marL="0" indent="0" algn="just">
              <a:lnSpc>
                <a:spcPct val="107000"/>
              </a:lnSpc>
              <a:spcBef>
                <a:spcPts val="0"/>
              </a:spcBef>
              <a:buNone/>
            </a:pPr>
            <a:endParaRPr lang="fr-FR" sz="1500" kern="100" dirty="0">
              <a:effectLst/>
              <a:latin typeface="Marianne" panose="02000000000000000000" pitchFamily="2" charset="0"/>
              <a:ea typeface="Aptos" panose="020B0004020202020204" pitchFamily="34" charset="0"/>
              <a:cs typeface="Times New Roman" panose="02020603050405020304" pitchFamily="18" charset="0"/>
            </a:endParaRPr>
          </a:p>
          <a:p>
            <a:pPr algn="just">
              <a:lnSpc>
                <a:spcPct val="107000"/>
              </a:lnSpc>
              <a:spcBef>
                <a:spcPts val="0"/>
              </a:spcBef>
            </a:pPr>
            <a:r>
              <a:rPr lang="fr-FR" sz="1500" kern="100" dirty="0">
                <a:latin typeface="Marianne" panose="02000000000000000000" pitchFamily="2" charset="0"/>
                <a:ea typeface="Aptos" panose="020B0004020202020204" pitchFamily="34" charset="0"/>
                <a:cs typeface="Times New Roman" panose="02020603050405020304" pitchFamily="18" charset="0"/>
              </a:rPr>
              <a:t>r</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édaction d’un livrable d’une centaine de pages; </a:t>
            </a:r>
          </a:p>
          <a:p>
            <a:pPr algn="just">
              <a:lnSpc>
                <a:spcPct val="107000"/>
              </a:lnSpc>
              <a:spcBef>
                <a:spcPts val="0"/>
              </a:spcBef>
            </a:pPr>
            <a:r>
              <a:rPr lang="fr-FR" sz="1500" kern="100" dirty="0">
                <a:latin typeface="Marianne" panose="02000000000000000000" pitchFamily="2" charset="0"/>
                <a:ea typeface="Aptos" panose="020B0004020202020204" pitchFamily="34" charset="0"/>
                <a:cs typeface="Times New Roman" panose="02020603050405020304" pitchFamily="18" charset="0"/>
              </a:rPr>
              <a:t>p</a:t>
            </a:r>
            <a:r>
              <a:rPr lang="fr-FR" sz="1500" kern="100" dirty="0">
                <a:effectLst/>
                <a:latin typeface="Marianne" panose="02000000000000000000" pitchFamily="2" charset="0"/>
                <a:ea typeface="Aptos" panose="020B0004020202020204" pitchFamily="34" charset="0"/>
                <a:cs typeface="Times New Roman" panose="02020603050405020304" pitchFamily="18" charset="0"/>
              </a:rPr>
              <a:t>roduction de recommandations pratiques et opérationnelles issues des résultats de l’étude.</a:t>
            </a:r>
          </a:p>
        </p:txBody>
      </p:sp>
      <p:cxnSp>
        <p:nvCxnSpPr>
          <p:cNvPr id="15" name="Connecteur droit avec flèche 14">
            <a:extLst>
              <a:ext uri="{FF2B5EF4-FFF2-40B4-BE49-F238E27FC236}">
                <a16:creationId xmlns:a16="http://schemas.microsoft.com/office/drawing/2014/main" id="{20A83088-F377-0D59-7432-5A5AEFB5E2D1}"/>
              </a:ext>
            </a:extLst>
          </p:cNvPr>
          <p:cNvCxnSpPr>
            <a:cxnSpLocks/>
          </p:cNvCxnSpPr>
          <p:nvPr/>
        </p:nvCxnSpPr>
        <p:spPr>
          <a:xfrm>
            <a:off x="5748756" y="1005950"/>
            <a:ext cx="558040" cy="4138618"/>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2856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7E55660B-B3B3-3490-D877-C5644250A197}"/>
              </a:ext>
            </a:extLst>
          </p:cNvPr>
          <p:cNvSpPr>
            <a:spLocks noGrp="1"/>
          </p:cNvSpPr>
          <p:nvPr>
            <p:ph type="sldNum" sz="quarter" idx="4"/>
          </p:nvPr>
        </p:nvSpPr>
        <p:spPr/>
        <p:txBody>
          <a:bodyPr/>
          <a:lstStyle/>
          <a:p>
            <a:pPr defTabSz="1219170">
              <a:defRPr/>
            </a:pPr>
            <a:fld id="{733122C9-A0B9-462F-8757-0847AD287B63}" type="slidenum">
              <a:rPr lang="fr-FR">
                <a:solidFill>
                  <a:srgbClr val="000000"/>
                </a:solidFill>
              </a:rPr>
              <a:pPr defTabSz="1219170">
                <a:defRPr/>
              </a:pPr>
              <a:t>7</a:t>
            </a:fld>
            <a:endParaRPr lang="fr-FR" dirty="0">
              <a:solidFill>
                <a:srgbClr val="000000"/>
              </a:solidFill>
            </a:endParaRPr>
          </a:p>
        </p:txBody>
      </p:sp>
      <p:sp>
        <p:nvSpPr>
          <p:cNvPr id="9" name="ZoneTexte 8">
            <a:extLst>
              <a:ext uri="{FF2B5EF4-FFF2-40B4-BE49-F238E27FC236}">
                <a16:creationId xmlns:a16="http://schemas.microsoft.com/office/drawing/2014/main" id="{1B02EFD6-2712-3515-29DF-970662AD52C2}"/>
              </a:ext>
            </a:extLst>
          </p:cNvPr>
          <p:cNvSpPr txBox="1"/>
          <p:nvPr/>
        </p:nvSpPr>
        <p:spPr>
          <a:xfrm>
            <a:off x="1199456" y="2386199"/>
            <a:ext cx="9793088" cy="1241237"/>
          </a:xfrm>
          <a:prstGeom prst="rect">
            <a:avLst/>
          </a:prstGeom>
          <a:noFill/>
        </p:spPr>
        <p:txBody>
          <a:bodyPr wrap="square" rtlCol="0">
            <a:spAutoFit/>
          </a:bodyPr>
          <a:lstStyle/>
          <a:p>
            <a:pPr algn="ctr" defTabSz="1219170">
              <a:defRPr/>
            </a:pPr>
            <a:r>
              <a:rPr lang="fr-FR" sz="3733" b="1" dirty="0">
                <a:solidFill>
                  <a:srgbClr val="002060"/>
                </a:solidFill>
                <a:latin typeface="Marianne" panose="02000000000000000000" pitchFamily="2" charset="0"/>
              </a:rPr>
              <a:t>Présentation de la procédure de marché public</a:t>
            </a:r>
          </a:p>
        </p:txBody>
      </p:sp>
    </p:spTree>
    <p:extLst>
      <p:ext uri="{BB962C8B-B14F-4D97-AF65-F5344CB8AC3E}">
        <p14:creationId xmlns:p14="http://schemas.microsoft.com/office/powerpoint/2010/main" val="3787016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Qu’est ce qu’un accord-cadre à marchés subséquents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8</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431800" y="1442710"/>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Le référencement des fournisseurs titulaires de l’accord-cadre à marchés subséquents</a:t>
            </a:r>
          </a:p>
          <a:p>
            <a:pPr marL="342900" indent="-342900" algn="just">
              <a:buClr>
                <a:srgbClr val="C00000"/>
              </a:buClr>
              <a:buFont typeface="Wingdings" panose="05000000000000000000" pitchFamily="2" charset="2"/>
              <a:buChar char="Ø"/>
              <a:defRPr/>
            </a:pPr>
            <a:r>
              <a:rPr lang="fr-FR" sz="1800" b="0" dirty="0">
                <a:solidFill>
                  <a:schemeClr val="tx1"/>
                </a:solidFill>
              </a:rPr>
              <a:t>Un accord-cadre est une procédure contractuelle qui permet à l’administration de sélectionner plusieurs entreprises pour répondre à des besoins pour un objet donné (en l’espèce la réalisation d’études qualitatives auprès de publics cible concernant la C2S).</a:t>
            </a:r>
          </a:p>
          <a:p>
            <a:pPr marL="342900" indent="-342900" algn="just">
              <a:buClr>
                <a:srgbClr val="C00000"/>
              </a:buClr>
              <a:buFont typeface="Wingdings" panose="05000000000000000000" pitchFamily="2" charset="2"/>
              <a:buChar char="Ø"/>
              <a:defRPr/>
            </a:pPr>
            <a:r>
              <a:rPr lang="fr-FR" sz="1800" b="0" dirty="0">
                <a:solidFill>
                  <a:schemeClr val="tx1"/>
                </a:solidFill>
              </a:rPr>
              <a:t>La mise en concurrence initiale, pour l’attribution de l’accord-cadre, permet de « référencer » des titulaires à l’accord-cadre. </a:t>
            </a:r>
          </a:p>
          <a:p>
            <a:pPr marL="342900" indent="-342900" algn="just">
              <a:buClr>
                <a:srgbClr val="C00000"/>
              </a:buClr>
              <a:buFont typeface="Wingdings" panose="05000000000000000000" pitchFamily="2" charset="2"/>
              <a:buChar char="Ø"/>
              <a:defRPr/>
            </a:pPr>
            <a:r>
              <a:rPr lang="fr-FR" sz="1800" b="0" dirty="0">
                <a:solidFill>
                  <a:schemeClr val="tx1"/>
                </a:solidFill>
              </a:rPr>
              <a:t>Les marchés subséquents sont passés sur le fondement de l’accord-cadre, à la survenance du besoin.</a:t>
            </a: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graphicFrame>
        <p:nvGraphicFramePr>
          <p:cNvPr id="2" name="Diagramme 1">
            <a:extLst>
              <a:ext uri="{FF2B5EF4-FFF2-40B4-BE49-F238E27FC236}">
                <a16:creationId xmlns:a16="http://schemas.microsoft.com/office/drawing/2014/main" id="{2AC7581E-811E-7A67-AB06-197785D57A16}"/>
              </a:ext>
            </a:extLst>
          </p:cNvPr>
          <p:cNvGraphicFramePr/>
          <p:nvPr>
            <p:extLst>
              <p:ext uri="{D42A27DB-BD31-4B8C-83A1-F6EECF244321}">
                <p14:modId xmlns:p14="http://schemas.microsoft.com/office/powerpoint/2010/main" val="590563134"/>
              </p:ext>
            </p:extLst>
          </p:nvPr>
        </p:nvGraphicFramePr>
        <p:xfrm>
          <a:off x="1729352" y="4179196"/>
          <a:ext cx="8135597" cy="2472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5172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re 6">
            <a:extLst>
              <a:ext uri="{FF2B5EF4-FFF2-40B4-BE49-F238E27FC236}">
                <a16:creationId xmlns:a16="http://schemas.microsoft.com/office/drawing/2014/main" id="{B1DB79EC-EF4B-582E-085C-B86E89A85408}"/>
              </a:ext>
            </a:extLst>
          </p:cNvPr>
          <p:cNvSpPr>
            <a:spLocks noGrp="1"/>
          </p:cNvSpPr>
          <p:nvPr>
            <p:ph type="title"/>
          </p:nvPr>
        </p:nvSpPr>
        <p:spPr>
          <a:xfrm>
            <a:off x="431800" y="606665"/>
            <a:ext cx="11233151" cy="719667"/>
          </a:xfrm>
        </p:spPr>
        <p:txBody>
          <a:bodyPr>
            <a:noAutofit/>
          </a:bodyPr>
          <a:lstStyle/>
          <a:p>
            <a:pPr marL="0" algn="ctr"/>
            <a:r>
              <a:rPr lang="fr-FR" sz="3200" dirty="0">
                <a:latin typeface="Marianne ExtraBold" panose="02000000000000000000" pitchFamily="2" charset="0"/>
              </a:rPr>
              <a:t>L’accord-cadre multi-attributaires </a:t>
            </a:r>
            <a:br>
              <a:rPr lang="fr-FR" sz="3200" dirty="0">
                <a:latin typeface="Marianne ExtraBold" panose="02000000000000000000" pitchFamily="2" charset="0"/>
              </a:rPr>
            </a:br>
            <a:r>
              <a:rPr lang="fr-FR" sz="3200" dirty="0">
                <a:latin typeface="Marianne ExtraBold" panose="02000000000000000000" pitchFamily="2" charset="0"/>
              </a:rPr>
              <a:t>à marchés subséquents</a:t>
            </a:r>
          </a:p>
        </p:txBody>
      </p:sp>
      <p:sp>
        <p:nvSpPr>
          <p:cNvPr id="7" name="Espace réservé du numéro de diapositive 6">
            <a:extLst>
              <a:ext uri="{FF2B5EF4-FFF2-40B4-BE49-F238E27FC236}">
                <a16:creationId xmlns:a16="http://schemas.microsoft.com/office/drawing/2014/main" id="{46084A69-0131-AC8B-7EBF-BA603621AB84}"/>
              </a:ext>
            </a:extLst>
          </p:cNvPr>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933" b="0"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9</a:t>
            </a:fld>
            <a:endParaRPr kumimoji="0" lang="fr-FR" sz="933" b="0"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10" name="Espace réservé du texte 2">
            <a:extLst>
              <a:ext uri="{FF2B5EF4-FFF2-40B4-BE49-F238E27FC236}">
                <a16:creationId xmlns:a16="http://schemas.microsoft.com/office/drawing/2014/main" id="{7DDFD6AE-53AB-0348-FFD6-F52F3F842FF5}"/>
              </a:ext>
            </a:extLst>
          </p:cNvPr>
          <p:cNvSpPr txBox="1">
            <a:spLocks/>
          </p:cNvSpPr>
          <p:nvPr/>
        </p:nvSpPr>
        <p:spPr bwMode="gray">
          <a:xfrm>
            <a:off x="431800" y="2208680"/>
            <a:ext cx="11232819" cy="2115603"/>
          </a:xfrm>
          <a:prstGeom prst="rect">
            <a:avLst/>
          </a:prstGeom>
        </p:spPr>
        <p:txBody>
          <a:bodyPr vert="horz" lIns="0" tIns="0" rIns="0" bIns="0" rtlCol="0" anchor="t" anchorCtr="0">
            <a:noAutofit/>
          </a:bodyPr>
          <a:lstStyle>
            <a:lvl1pPr marL="0" indent="126997" algn="l" defTabSz="1219170" rtl="0" eaLnBrk="1" latinLnBrk="0" hangingPunct="1">
              <a:lnSpc>
                <a:spcPct val="100000"/>
              </a:lnSpc>
              <a:spcBef>
                <a:spcPts val="533"/>
              </a:spcBef>
              <a:spcAft>
                <a:spcPts val="1067"/>
              </a:spcAft>
              <a:buFont typeface="+mj-lt"/>
              <a:buNone/>
              <a:tabLst/>
              <a:defRPr sz="2000" b="1" kern="1200">
                <a:solidFill>
                  <a:srgbClr val="4887C7"/>
                </a:solidFill>
                <a:latin typeface="Marianne" panose="02000000000000000000" pitchFamily="2" charset="0"/>
                <a:ea typeface="+mn-ea"/>
                <a:cs typeface="+mn-cs"/>
              </a:defRPr>
            </a:lvl1pPr>
            <a:lvl2pPr marL="431989" indent="-191995" algn="l" defTabSz="1219170" rtl="0" eaLnBrk="1" latinLnBrk="0" hangingPunct="1">
              <a:lnSpc>
                <a:spcPct val="100000"/>
              </a:lnSpc>
              <a:spcBef>
                <a:spcPts val="800"/>
              </a:spcBef>
              <a:spcAft>
                <a:spcPts val="1067"/>
              </a:spcAft>
              <a:buSzPct val="100000"/>
              <a:buFont typeface="+mj-lt"/>
              <a:buAutoNum type="alphaLcPeriod"/>
              <a:defRPr sz="1600" kern="1200">
                <a:solidFill>
                  <a:schemeClr val="tx1"/>
                </a:solidFill>
                <a:latin typeface="Marianne" panose="02000000000000000000" pitchFamily="2" charset="0"/>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arianne" panose="02000000000000000000" pitchFamily="2" charset="0"/>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arianne" panose="02000000000000000000" pitchFamily="2" charset="0"/>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arianne" panose="02000000000000000000" pitchFamily="2"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indent="0" algn="just">
              <a:buClr>
                <a:srgbClr val="C00000"/>
              </a:buClr>
              <a:defRPr/>
            </a:pPr>
            <a:r>
              <a:rPr lang="fr-FR" sz="1800" dirty="0">
                <a:solidFill>
                  <a:schemeClr val="tx2"/>
                </a:solidFill>
              </a:rPr>
              <a:t>Qu'est-ce qu'un accord-cadre multi-attributaires ?  </a:t>
            </a:r>
          </a:p>
          <a:p>
            <a:pPr marL="342900" indent="-342900" algn="just">
              <a:buClr>
                <a:srgbClr val="C00000"/>
              </a:buClr>
              <a:buFont typeface="Wingdings" panose="05000000000000000000" pitchFamily="2" charset="2"/>
              <a:buChar char="Ø"/>
              <a:defRPr/>
            </a:pPr>
            <a:r>
              <a:rPr lang="fr-FR" sz="1800" b="0" dirty="0">
                <a:solidFill>
                  <a:schemeClr val="tx1"/>
                </a:solidFill>
              </a:rPr>
              <a:t>Les titulaires de l’accord-cadre peuvent être plusieurs selon le choix de l’acheteur, pour répondre à un même besoin.</a:t>
            </a:r>
          </a:p>
          <a:p>
            <a:pPr marL="342900" indent="-342900" algn="just">
              <a:buClr>
                <a:srgbClr val="C00000"/>
              </a:buClr>
              <a:buFont typeface="Wingdings" panose="05000000000000000000" pitchFamily="2" charset="2"/>
              <a:buChar char="Ø"/>
              <a:defRPr/>
            </a:pPr>
            <a:r>
              <a:rPr lang="fr-FR" sz="1800" b="0" dirty="0">
                <a:solidFill>
                  <a:schemeClr val="tx1"/>
                </a:solidFill>
              </a:rPr>
              <a:t>Les entreprises sélectionnées, titulaires de l’accord-cadre, seront donc invitées à répondre à des remises en concurrence pour obtenir les marchés subséquents à venir.</a:t>
            </a:r>
          </a:p>
          <a:p>
            <a:pPr marL="342900" indent="-342900" algn="just">
              <a:buClr>
                <a:srgbClr val="C00000"/>
              </a:buClr>
              <a:buFont typeface="Wingdings" panose="05000000000000000000" pitchFamily="2" charset="2"/>
              <a:buChar char="Ø"/>
              <a:defRPr/>
            </a:pPr>
            <a:r>
              <a:rPr lang="fr-FR" sz="1800" b="0" dirty="0">
                <a:solidFill>
                  <a:schemeClr val="tx1"/>
                </a:solidFill>
              </a:rPr>
              <a:t>Les marchés subséquents sont mono-attributaire (un seul titulaire par MS).</a:t>
            </a:r>
          </a:p>
          <a:p>
            <a:pPr marL="342900" marR="0" lvl="0" indent="-342900" algn="l" defTabSz="1219170" rtl="0" eaLnBrk="1" fontAlgn="auto" latinLnBrk="0" hangingPunct="1">
              <a:lnSpc>
                <a:spcPct val="100000"/>
              </a:lnSpc>
              <a:spcBef>
                <a:spcPts val="533"/>
              </a:spcBef>
              <a:spcAft>
                <a:spcPts val="1067"/>
              </a:spcAft>
              <a:buClrTx/>
              <a:buSzTx/>
              <a:buFont typeface="Wingdings" panose="05000000000000000000" pitchFamily="2" charset="2"/>
              <a:buChar char="Ø"/>
              <a:tabLst/>
              <a:defRPr/>
            </a:pPr>
            <a:endParaRPr kumimoji="0" lang="fr-FR" sz="2000" b="1" i="0" u="none" strike="noStrike" kern="1200" cap="none" spc="0" normalizeH="0" baseline="0" noProof="0" dirty="0">
              <a:ln>
                <a:noFill/>
              </a:ln>
              <a:solidFill>
                <a:schemeClr val="tx1"/>
              </a:solidFill>
              <a:effectLst/>
              <a:uLnTx/>
              <a:uFillTx/>
              <a:latin typeface="Marianne" panose="02000000000000000000" pitchFamily="2" charset="0"/>
              <a:ea typeface="+mn-ea"/>
              <a:cs typeface="+mn-cs"/>
            </a:endParaRPr>
          </a:p>
        </p:txBody>
      </p:sp>
    </p:spTree>
    <p:extLst>
      <p:ext uri="{BB962C8B-B14F-4D97-AF65-F5344CB8AC3E}">
        <p14:creationId xmlns:p14="http://schemas.microsoft.com/office/powerpoint/2010/main" val="329332324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plate_presentation ppt_SG">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présentation DFAS.pptx" id="{FBCC4E22-4082-4758-8706-F91136BC1E86}" vid="{31A7503E-2AB3-45C1-8DB4-FC312A28311D}"/>
    </a:ext>
  </a:extLst>
</a:theme>
</file>

<file path=ppt/theme/theme2.xml><?xml version="1.0" encoding="utf-8"?>
<a:theme xmlns:a="http://schemas.openxmlformats.org/drawingml/2006/main" name="Template_presentation ppt_DFA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_presentation ppt_DFAS.potx [Lecture seule]" id="{1C947528-7F02-4A67-8312-88CC14FFD700}" vid="{A55562EC-685E-4C11-9669-488A2019A249}"/>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27FB25D8CC444C947BFCAAA3F894FA" ma:contentTypeVersion="9" ma:contentTypeDescription="Crée un document." ma:contentTypeScope="" ma:versionID="6fec0e18314d16f7e4a432eae10cf50e">
  <xsd:schema xmlns:xsd="http://www.w3.org/2001/XMLSchema" xmlns:xs="http://www.w3.org/2001/XMLSchema" xmlns:p="http://schemas.microsoft.com/office/2006/metadata/properties" xmlns:ns3="fffcafca-4f86-4b80-a55e-ef50aa0f895c" targetNamespace="http://schemas.microsoft.com/office/2006/metadata/properties" ma:root="true" ma:fieldsID="067e8702eb7740c0d68fd9ec8a36e721" ns3:_="">
    <xsd:import namespace="fffcafca-4f86-4b80-a55e-ef50aa0f895c"/>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element ref="ns3:MediaServiceObjectDetectorVersions" minOccurs="0"/>
                <xsd:element ref="ns3:MediaServiceGenerationTime" minOccurs="0"/>
                <xsd:element ref="ns3:MediaServiceEventHashCode" minOccurs="0"/>
                <xsd:element ref="ns3:MediaServiceSystemTag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fcafca-4f86-4b80-a55e-ef50aa0f895c"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ystemTags" ma:index="15" nillable="true" ma:displayName="MediaServiceSystemTags" ma:hidden="true" ma:internalName="MediaServiceSystemTags" ma:readOnly="true">
      <xsd:simpleType>
        <xsd:restriction base="dms:Note"/>
      </xsd:simpleType>
    </xsd:element>
    <xsd:element name="MediaLengthInSeconds" ma:index="16"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614B51-DD8E-48E2-A669-37B9DB5CEF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ffcafca-4f86-4b80-a55e-ef50aa0f89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7698CEF-3122-41EA-B777-02837FE0E00B}">
  <ds:schemaRefs>
    <ds:schemaRef ds:uri="http://www.w3.org/XML/1998/namespace"/>
    <ds:schemaRef ds:uri="http://schemas.openxmlformats.org/package/2006/metadata/core-properties"/>
    <ds:schemaRef ds:uri="http://purl.org/dc/dcmitype/"/>
    <ds:schemaRef ds:uri="fffcafca-4f86-4b80-a55e-ef50aa0f895c"/>
    <ds:schemaRef ds:uri="http://schemas.microsoft.com/office/2006/documentManagement/types"/>
    <ds:schemaRef ds:uri="http://schemas.microsoft.com/office/infopath/2007/PartnerControls"/>
    <ds:schemaRef ds:uri="http://schemas.microsoft.com/office/2006/metadata/properties"/>
    <ds:schemaRef ds:uri="http://purl.org/dc/terms/"/>
    <ds:schemaRef ds:uri="http://purl.org/dc/elements/1.1/"/>
  </ds:schemaRefs>
</ds:datastoreItem>
</file>

<file path=customXml/itemProps3.xml><?xml version="1.0" encoding="utf-8"?>
<ds:datastoreItem xmlns:ds="http://schemas.openxmlformats.org/officeDocument/2006/customXml" ds:itemID="{5B4817AD-4F9E-4F35-B100-8D96B1B603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3528</TotalTime>
  <Words>2564</Words>
  <Application>Microsoft Office PowerPoint</Application>
  <PresentationFormat>Grand écran</PresentationFormat>
  <Paragraphs>224</Paragraphs>
  <Slides>23</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23</vt:i4>
      </vt:variant>
    </vt:vector>
  </HeadingPairs>
  <TitlesOfParts>
    <vt:vector size="32" baseType="lpstr">
      <vt:lpstr>Aptos</vt:lpstr>
      <vt:lpstr>Arial</vt:lpstr>
      <vt:lpstr>Calibri</vt:lpstr>
      <vt:lpstr>Marianne</vt:lpstr>
      <vt:lpstr>Marianne ExtraBold</vt:lpstr>
      <vt:lpstr>Times New Roman</vt:lpstr>
      <vt:lpstr>Wingdings</vt:lpstr>
      <vt:lpstr>Template_presentation ppt_SG</vt:lpstr>
      <vt:lpstr>Template_presentation ppt_DFAS</vt:lpstr>
      <vt:lpstr>Présentation PowerPoint</vt:lpstr>
      <vt:lpstr>Présentation PowerPoint</vt:lpstr>
      <vt:lpstr>Contexte de la C2S</vt:lpstr>
      <vt:lpstr>Les enjeux de la C2S</vt:lpstr>
      <vt:lpstr>Les études réalisées</vt:lpstr>
      <vt:lpstr>Les études à venir</vt:lpstr>
      <vt:lpstr>Présentation PowerPoint</vt:lpstr>
      <vt:lpstr>Qu’est ce qu’un accord-cadre à marchés subséquents</vt:lpstr>
      <vt:lpstr>L’accord-cadre multi-attributaires  à marchés subséquents</vt:lpstr>
      <vt:lpstr>L’accord-cadre multi-attributaires  à marchés subséquents</vt:lpstr>
      <vt:lpstr>Le processus de sélection des entreprises</vt:lpstr>
      <vt:lpstr>L’attribution des marchés subséquents</vt:lpstr>
      <vt:lpstr>Les caractéristiques principales de l’AC à MS</vt:lpstr>
      <vt:lpstr>Focus : le mécanisme de fixation des prix</vt:lpstr>
      <vt:lpstr>Comment candidater ?</vt:lpstr>
      <vt:lpstr>Comment candidater ?</vt:lpstr>
      <vt:lpstr>En résumé : l’attribution de l’accord-cadre</vt:lpstr>
      <vt:lpstr>En résumé : l’attribution des marchés subséquents</vt:lpstr>
      <vt:lpstr>Ce que comprend le dossier de consultation</vt:lpstr>
      <vt:lpstr>Présentation PowerPoint</vt:lpstr>
      <vt:lpstr>Questions / réponses</vt:lpstr>
      <vt:lpstr>Questions / réponses</vt:lpstr>
      <vt:lpstr>Questions / réponses</vt:lpstr>
    </vt:vector>
  </TitlesOfParts>
  <Company>Ministeres Sociaux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REGORD, Xavier (DFAS/SDADD)</dc:creator>
  <cp:lastModifiedBy>HUBLER, Didier (DFAS/SDADD/BPCP)</cp:lastModifiedBy>
  <cp:revision>171</cp:revision>
  <cp:lastPrinted>2024-04-25T07:57:17Z</cp:lastPrinted>
  <dcterms:created xsi:type="dcterms:W3CDTF">2024-04-22T06:38:12Z</dcterms:created>
  <dcterms:modified xsi:type="dcterms:W3CDTF">2025-04-10T08:59:48Z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0x0101006A27FB25D8CC444C947BFCAAA3F894FA</vt:lpwstr>
  </property>
</Properties>
</file>