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sldIdLst>
    <p:sldId id="256" r:id="rId3"/>
    <p:sldId id="257" r:id="rId4"/>
    <p:sldId id="258" r:id="rId5"/>
    <p:sldId id="259" r:id="rId6"/>
    <p:sldId id="260" r:id="rId7"/>
    <p:sldId id="261" r:id="rId8"/>
  </p:sldIdLst>
  <p:sldSz cx="9906000" cy="6858000" type="A4"/>
  <p:notesSz cx="7559675" cy="10691813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9" d="100"/>
          <a:sy n="99" d="100"/>
        </p:scale>
        <p:origin x="1020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heme" Target="theme/theme1.xml"/><Relationship Id="rId5" Type="http://schemas.openxmlformats.org/officeDocument/2006/relationships/slide" Target="slides/slide3.xml"/><Relationship Id="rId10" Type="http://schemas.openxmlformats.org/officeDocument/2006/relationships/viewProps" Target="viewProps.xml"/><Relationship Id="rId4" Type="http://schemas.openxmlformats.org/officeDocument/2006/relationships/slide" Target="slides/slide2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0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1" name="PlaceHolder 5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33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4" name="PlaceHolder 3"/>
          <p:cNvSpPr>
            <a:spLocks noGrp="1"/>
          </p:cNvSpPr>
          <p:nvPr>
            <p:ph type="body"/>
          </p:nvPr>
        </p:nvSpPr>
        <p:spPr>
          <a:xfrm>
            <a:off x="350928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5" name="PlaceHolder 4"/>
          <p:cNvSpPr>
            <a:spLocks noGrp="1"/>
          </p:cNvSpPr>
          <p:nvPr>
            <p:ph type="body"/>
          </p:nvPr>
        </p:nvSpPr>
        <p:spPr>
          <a:xfrm>
            <a:off x="65232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6" name="PlaceHolder 5"/>
          <p:cNvSpPr>
            <a:spLocks noGrp="1"/>
          </p:cNvSpPr>
          <p:nvPr>
            <p:ph type="body"/>
          </p:nvPr>
        </p:nvSpPr>
        <p:spPr>
          <a:xfrm>
            <a:off x="4950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7" name="PlaceHolder 6"/>
          <p:cNvSpPr>
            <a:spLocks noGrp="1"/>
          </p:cNvSpPr>
          <p:nvPr>
            <p:ph type="body"/>
          </p:nvPr>
        </p:nvSpPr>
        <p:spPr>
          <a:xfrm>
            <a:off x="350928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8" name="PlaceHolder 7"/>
          <p:cNvSpPr>
            <a:spLocks noGrp="1"/>
          </p:cNvSpPr>
          <p:nvPr>
            <p:ph type="body"/>
          </p:nvPr>
        </p:nvSpPr>
        <p:spPr>
          <a:xfrm>
            <a:off x="65232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subTitle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47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48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subTitle"/>
          </p:nvPr>
        </p:nvSpPr>
        <p:spPr>
          <a:xfrm>
            <a:off x="743040" y="2130480"/>
            <a:ext cx="8419320" cy="68115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52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3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4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subTitle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8" name="PlaceHolder 4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2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64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5" name="PlaceHolder 3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67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8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9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0" name="PlaceHolder 5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72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3" name="PlaceHolder 3"/>
          <p:cNvSpPr>
            <a:spLocks noGrp="1"/>
          </p:cNvSpPr>
          <p:nvPr>
            <p:ph type="body"/>
          </p:nvPr>
        </p:nvSpPr>
        <p:spPr>
          <a:xfrm>
            <a:off x="350928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4" name="PlaceHolder 4"/>
          <p:cNvSpPr>
            <a:spLocks noGrp="1"/>
          </p:cNvSpPr>
          <p:nvPr>
            <p:ph type="body"/>
          </p:nvPr>
        </p:nvSpPr>
        <p:spPr>
          <a:xfrm>
            <a:off x="65232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5" name="PlaceHolder 5"/>
          <p:cNvSpPr>
            <a:spLocks noGrp="1"/>
          </p:cNvSpPr>
          <p:nvPr>
            <p:ph type="body"/>
          </p:nvPr>
        </p:nvSpPr>
        <p:spPr>
          <a:xfrm>
            <a:off x="4950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6" name="PlaceHolder 6"/>
          <p:cNvSpPr>
            <a:spLocks noGrp="1"/>
          </p:cNvSpPr>
          <p:nvPr>
            <p:ph type="body"/>
          </p:nvPr>
        </p:nvSpPr>
        <p:spPr>
          <a:xfrm>
            <a:off x="350928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7" name="PlaceHolder 7"/>
          <p:cNvSpPr>
            <a:spLocks noGrp="1"/>
          </p:cNvSpPr>
          <p:nvPr>
            <p:ph type="body"/>
          </p:nvPr>
        </p:nvSpPr>
        <p:spPr>
          <a:xfrm>
            <a:off x="65232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9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subTitle"/>
          </p:nvPr>
        </p:nvSpPr>
        <p:spPr>
          <a:xfrm>
            <a:off x="743040" y="2130480"/>
            <a:ext cx="8419320" cy="68115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4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5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17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8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9" name="PlaceHolder 4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21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2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3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50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8"/>
          <p:cNvSpPr/>
          <p:nvPr/>
        </p:nvSpPr>
        <p:spPr>
          <a:xfrm>
            <a:off x="0" y="0"/>
            <a:ext cx="9905400" cy="6857280"/>
          </a:xfrm>
          <a:prstGeom prst="rect">
            <a:avLst/>
          </a:prstGeom>
          <a:solidFill>
            <a:schemeClr val="bg1"/>
          </a:solidFill>
          <a:ln w="9525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fr-FR" sz="4400" b="0" strike="noStrike" spc="-1">
                <a:latin typeface="Arial"/>
              </a:rPr>
              <a:t>Cliquez pour éditer le format du texte-titre</a:t>
            </a:r>
          </a:p>
        </p:txBody>
      </p:sp>
      <p:sp>
        <p:nvSpPr>
          <p:cNvPr id="2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3200" b="0" strike="noStrike" spc="-1">
                <a:latin typeface="Arial"/>
              </a:rPr>
              <a:t>Cliquez pour éditer le format du plan de texte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2800" b="0" strike="noStrike" spc="-1">
                <a:latin typeface="Arial"/>
              </a:rPr>
              <a:t>Second niveau de plan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400" b="0" strike="noStrike" spc="-1">
                <a:latin typeface="Arial"/>
              </a:rPr>
              <a:t>Troisième niveau de plan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2000" b="0" strike="noStrike" spc="-1">
                <a:latin typeface="Arial"/>
              </a:rPr>
              <a:t>Quatrième niveau de plan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Cinquième niveau de plan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Sixième niveau de plan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Septième niveau de plan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Rectangle 8"/>
          <p:cNvSpPr/>
          <p:nvPr/>
        </p:nvSpPr>
        <p:spPr>
          <a:xfrm>
            <a:off x="0" y="0"/>
            <a:ext cx="9905400" cy="6857280"/>
          </a:xfrm>
          <a:prstGeom prst="rect">
            <a:avLst/>
          </a:prstGeom>
          <a:solidFill>
            <a:schemeClr val="bg1"/>
          </a:solidFill>
          <a:ln w="9525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9320" cy="14691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r>
              <a:rPr lang="fr-FR" sz="1800" b="0" strike="noStrike" spc="-1">
                <a:latin typeface="Arial"/>
              </a:rPr>
              <a:t>Cliquez pour éditer le format du texte-titre</a:t>
            </a:r>
          </a:p>
        </p:txBody>
      </p:sp>
      <p:sp>
        <p:nvSpPr>
          <p:cNvPr id="41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3200" b="0" strike="noStrike" spc="-1">
                <a:latin typeface="Arial"/>
              </a:rPr>
              <a:t>Cliquez pour éditer le format du plan de texte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2800" b="0" strike="noStrike" spc="-1">
                <a:latin typeface="Arial"/>
              </a:rPr>
              <a:t>Second niveau de plan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400" b="0" strike="noStrike" spc="-1">
                <a:latin typeface="Arial"/>
              </a:rPr>
              <a:t>Troisième niveau de plan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2000" b="0" strike="noStrike" spc="-1">
                <a:latin typeface="Arial"/>
              </a:rPr>
              <a:t>Quatrième niveau de plan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Cinquième niveau de plan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Sixième niveau de plan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Septième niveau de plan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Titre 1"/>
          <p:cNvSpPr/>
          <p:nvPr/>
        </p:nvSpPr>
        <p:spPr>
          <a:xfrm>
            <a:off x="434880" y="1407600"/>
            <a:ext cx="9082800" cy="7912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r">
              <a:lnSpc>
                <a:spcPct val="100000"/>
              </a:lnSpc>
            </a:pPr>
            <a:r>
              <a:rPr lang="fr-FR" sz="3200" b="1" strike="noStrike" spc="-1" dirty="0">
                <a:solidFill>
                  <a:srgbClr val="D4D3CC"/>
                </a:solidFill>
                <a:latin typeface="Arial"/>
                <a:ea typeface="ＭＳ Ｐゴシック"/>
              </a:rPr>
              <a:t> MOE rénovation globale 4 Rue F. de Guise  METZ</a:t>
            </a:r>
            <a:br>
              <a:rPr dirty="0"/>
            </a:br>
            <a:endParaRPr lang="fr-FR" dirty="0"/>
          </a:p>
          <a:p>
            <a:pPr algn="r">
              <a:lnSpc>
                <a:spcPct val="100000"/>
              </a:lnSpc>
            </a:pPr>
            <a:r>
              <a:rPr lang="fr-FR" sz="32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EQUIPE : </a:t>
            </a:r>
            <a:r>
              <a:rPr lang="fr-FR" sz="32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DU MANDATAIRE</a:t>
            </a:r>
            <a:endParaRPr lang="fr-FR" sz="3200" b="0" strike="noStrike" spc="-1" dirty="0">
              <a:latin typeface="Arial"/>
            </a:endParaRPr>
          </a:p>
        </p:txBody>
      </p:sp>
      <p:sp>
        <p:nvSpPr>
          <p:cNvPr id="79" name="ZoneTexte 5"/>
          <p:cNvSpPr/>
          <p:nvPr/>
        </p:nvSpPr>
        <p:spPr>
          <a:xfrm>
            <a:off x="1940400" y="2493360"/>
            <a:ext cx="7577280" cy="3476421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Architecte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</a:p>
          <a:p>
            <a:pPr algn="r">
              <a:lnSpc>
                <a:spcPct val="100000"/>
              </a:lnSpc>
            </a:pPr>
            <a:r>
              <a:rPr lang="fr-FR" sz="2000" spc="-1" dirty="0">
                <a:solidFill>
                  <a:srgbClr val="000000"/>
                </a:solidFill>
                <a:latin typeface="Arial"/>
                <a:ea typeface="ＭＳ Ｐゴシック"/>
              </a:rPr>
              <a:t>Economie de la construction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Thermiqu</a:t>
            </a:r>
            <a:r>
              <a:rPr lang="fr-FR" sz="2000" spc="-1" dirty="0">
                <a:solidFill>
                  <a:srgbClr val="000000"/>
                </a:solidFill>
                <a:latin typeface="Arial"/>
                <a:ea typeface="ＭＳ Ｐゴシック"/>
              </a:rPr>
              <a:t>e et fluides</a:t>
            </a: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 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Structure: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/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SSI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</a:p>
          <a:p>
            <a:pPr algn="r"/>
            <a:r>
              <a:rPr lang="fr-FR" sz="2000" spc="-1" dirty="0">
                <a:solidFill>
                  <a:srgbClr val="000000"/>
                </a:solidFill>
                <a:ea typeface="ＭＳ Ｐゴシック"/>
              </a:rPr>
              <a:t>Amiante: </a:t>
            </a:r>
            <a:r>
              <a:rPr lang="fr-FR" sz="2000" b="1" spc="-1" dirty="0">
                <a:solidFill>
                  <a:srgbClr val="808080"/>
                </a:solidFill>
                <a:ea typeface="ＭＳ Ｐゴシック"/>
              </a:rPr>
              <a:t>NOM à indiquer</a:t>
            </a:r>
            <a:endParaRPr lang="fr-FR" sz="2000" spc="-1" dirty="0"/>
          </a:p>
          <a:p>
            <a:pPr algn="r">
              <a:lnSpc>
                <a:spcPct val="100000"/>
              </a:lnSpc>
            </a:pP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endParaRPr lang="fr-FR" sz="2000" b="0" strike="noStrike" spc="-1" dirty="0">
              <a:latin typeface="Arial"/>
            </a:endParaRPr>
          </a:p>
        </p:txBody>
      </p:sp>
      <p:sp>
        <p:nvSpPr>
          <p:cNvPr id="80" name="Connecteur droit 3"/>
          <p:cNvSpPr/>
          <p:nvPr/>
        </p:nvSpPr>
        <p:spPr>
          <a:xfrm>
            <a:off x="434880" y="2033500"/>
            <a:ext cx="9083880" cy="360"/>
          </a:xfrm>
          <a:prstGeom prst="line">
            <a:avLst/>
          </a:prstGeom>
          <a:ln w="28575">
            <a:solidFill>
              <a:srgbClr val="80808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Titre 1"/>
          <p:cNvSpPr/>
          <p:nvPr/>
        </p:nvSpPr>
        <p:spPr>
          <a:xfrm rot="16200000">
            <a:off x="6219360" y="3160080"/>
            <a:ext cx="6857280" cy="538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200" b="1" strike="noStrike" spc="-1" dirty="0">
                <a:solidFill>
                  <a:srgbClr val="B3B3B3"/>
                </a:solidFill>
                <a:latin typeface="Arial"/>
                <a:ea typeface="ＭＳ Ｐゴシック"/>
              </a:rPr>
              <a:t>MOE  - Rue de Guise - METZ</a:t>
            </a:r>
            <a:endParaRPr lang="fr-FR" sz="2200" b="0" strike="noStrike" spc="-1" dirty="0">
              <a:latin typeface="Arial"/>
            </a:endParaRPr>
          </a:p>
        </p:txBody>
      </p:sp>
      <p:sp>
        <p:nvSpPr>
          <p:cNvPr id="82" name="ZoneTexte 4"/>
          <p:cNvSpPr/>
          <p:nvPr/>
        </p:nvSpPr>
        <p:spPr>
          <a:xfrm>
            <a:off x="9401760" y="70200"/>
            <a:ext cx="431280" cy="4557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fr-FR" sz="2400" b="1" strike="noStrike" spc="-1">
                <a:solidFill>
                  <a:srgbClr val="000000"/>
                </a:solidFill>
                <a:latin typeface="Arial"/>
                <a:ea typeface="ＭＳ Ｐゴシック"/>
              </a:rPr>
              <a:t>1</a:t>
            </a:r>
            <a:endParaRPr lang="fr-FR" sz="2400" b="0" strike="noStrike" spc="-1">
              <a:latin typeface="Arial"/>
            </a:endParaRPr>
          </a:p>
        </p:txBody>
      </p:sp>
      <p:sp>
        <p:nvSpPr>
          <p:cNvPr id="83" name="Titre 1"/>
          <p:cNvSpPr/>
          <p:nvPr/>
        </p:nvSpPr>
        <p:spPr>
          <a:xfrm rot="19936200">
            <a:off x="1419480" y="4017600"/>
            <a:ext cx="6857280" cy="5990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84" name="Tableau 5"/>
          <p:cNvGraphicFramePr/>
          <p:nvPr>
            <p:extLst>
              <p:ext uri="{D42A27DB-BD31-4B8C-83A1-F6EECF244321}">
                <p14:modId xmlns:p14="http://schemas.microsoft.com/office/powerpoint/2010/main" val="793976567"/>
              </p:ext>
            </p:extLst>
          </p:nvPr>
        </p:nvGraphicFramePr>
        <p:xfrm>
          <a:off x="72000" y="379802"/>
          <a:ext cx="4174560" cy="1899291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88685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0948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30948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 dirty="0">
                          <a:solidFill>
                            <a:srgbClr val="606060"/>
                          </a:solidFill>
                          <a:latin typeface="Arial"/>
                        </a:rPr>
                        <a:t>A </a:t>
                      </a:r>
                      <a:r>
                        <a:rPr lang="fr-FR" sz="1000" b="0" strike="noStrike" spc="-1" dirty="0" err="1">
                          <a:solidFill>
                            <a:srgbClr val="606060"/>
                          </a:solidFill>
                          <a:latin typeface="Arial"/>
                        </a:rPr>
                        <a:t>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30948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 dirty="0">
                          <a:solidFill>
                            <a:srgbClr val="606060"/>
                          </a:solidFill>
                          <a:latin typeface="Arial"/>
                        </a:rPr>
                        <a:t>A </a:t>
                      </a:r>
                      <a:r>
                        <a:rPr lang="fr-FR" sz="1000" b="0" strike="noStrike" spc="-1" dirty="0" err="1">
                          <a:solidFill>
                            <a:srgbClr val="606060"/>
                          </a:solidFill>
                          <a:latin typeface="Arial"/>
                        </a:rPr>
                        <a:t>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30948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SURFACE PLANCHER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 dirty="0">
                          <a:solidFill>
                            <a:srgbClr val="606060"/>
                          </a:solidFill>
                          <a:latin typeface="Arial"/>
                        </a:rPr>
                        <a:t>A </a:t>
                      </a:r>
                      <a:r>
                        <a:rPr lang="fr-FR" sz="1000" b="0" strike="noStrike" spc="-1" dirty="0" err="1">
                          <a:solidFill>
                            <a:srgbClr val="606060"/>
                          </a:solidFill>
                          <a:latin typeface="Arial"/>
                        </a:rPr>
                        <a:t>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30948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 dirty="0">
                          <a:solidFill>
                            <a:srgbClr val="606060"/>
                          </a:solidFill>
                          <a:latin typeface="Arial"/>
                        </a:rPr>
                        <a:t>A </a:t>
                      </a:r>
                      <a:r>
                        <a:rPr lang="fr-FR" sz="1000" b="0" strike="noStrike" spc="-1" dirty="0" err="1">
                          <a:solidFill>
                            <a:srgbClr val="606060"/>
                          </a:solidFill>
                          <a:latin typeface="Arial"/>
                        </a:rPr>
                        <a:t>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75291">
                <a:tc>
                  <a:txBody>
                    <a:bodyPr/>
                    <a:lstStyle/>
                    <a:p>
                      <a:pPr algn="r" defTabSz="179388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kern="1200" spc="-1" dirty="0">
                          <a:solidFill>
                            <a:srgbClr val="606060"/>
                          </a:solidFill>
                          <a:latin typeface="Arial"/>
                          <a:ea typeface="+mn-ea"/>
                          <a:cs typeface="+mn-cs"/>
                        </a:rPr>
                        <a:t>A </a:t>
                      </a:r>
                      <a:r>
                        <a:rPr lang="fr-FR" sz="1000" b="0" strike="noStrike" kern="1200" spc="-1" dirty="0" err="1">
                          <a:solidFill>
                            <a:srgbClr val="606060"/>
                          </a:solidFill>
                          <a:latin typeface="Arial"/>
                          <a:ea typeface="+mn-ea"/>
                          <a:cs typeface="+mn-cs"/>
                        </a:rPr>
                        <a:t>COMPLETER</a:t>
                      </a:r>
                      <a:endParaRPr lang="fr-FR" sz="1000" b="0" strike="noStrike" kern="1200" spc="-1" dirty="0">
                        <a:solidFill>
                          <a:srgbClr val="606060"/>
                        </a:solidFill>
                        <a:latin typeface="Arial"/>
                        <a:ea typeface="+mn-ea"/>
                        <a:cs typeface="+mn-cs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85" name="Connecteur droit 7"/>
          <p:cNvSpPr/>
          <p:nvPr/>
        </p:nvSpPr>
        <p:spPr>
          <a:xfrm>
            <a:off x="9378720" y="0"/>
            <a:ext cx="360" cy="6858000"/>
          </a:xfrm>
          <a:prstGeom prst="line">
            <a:avLst/>
          </a:prstGeom>
          <a:ln w="9525">
            <a:solidFill>
              <a:srgbClr val="80808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6" name="Titre 1"/>
          <p:cNvSpPr/>
          <p:nvPr/>
        </p:nvSpPr>
        <p:spPr>
          <a:xfrm>
            <a:off x="4495680" y="136080"/>
            <a:ext cx="4653720" cy="20624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Présentation synthétique de l’opération : </a:t>
            </a:r>
            <a:r>
              <a:rPr lang="fr-FR" sz="1000" b="1" strike="noStrike" spc="-1" dirty="0">
                <a:solidFill>
                  <a:srgbClr val="606060"/>
                </a:solidFill>
                <a:latin typeface="Arial"/>
                <a:ea typeface="ＭＳ Ｐゴシック"/>
              </a:rPr>
              <a:t>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Caractéristiques de l’opération, descriptif des prestations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ea typeface="ＭＳ Ｐゴシック"/>
              </a:rPr>
              <a:t>Liste </a:t>
            </a: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des membres de l’équipe MOE ayant participé au projet et rôle du candidat</a:t>
            </a:r>
            <a:r>
              <a:rPr lang="fr-FR" sz="1000" b="1" strike="noStrike" spc="-1" dirty="0">
                <a:solidFill>
                  <a:srgbClr val="606060"/>
                </a:solidFill>
                <a:latin typeface="Arial"/>
                <a:ea typeface="ＭＳ Ｐゴシック"/>
              </a:rPr>
              <a:t>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Démarche environnementale : préciser si label ou certification</a:t>
            </a:r>
            <a:endParaRPr lang="fr-FR" sz="1000" b="0" strike="noStrike" spc="-1" dirty="0">
              <a:latin typeface="Arial"/>
            </a:endParaRPr>
          </a:p>
        </p:txBody>
      </p:sp>
      <p:sp>
        <p:nvSpPr>
          <p:cNvPr id="87" name="Rectangle 3"/>
          <p:cNvSpPr/>
          <p:nvPr/>
        </p:nvSpPr>
        <p:spPr>
          <a:xfrm>
            <a:off x="4495680" y="136080"/>
            <a:ext cx="4654080" cy="206244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88" name="ZoneTexte 9"/>
          <p:cNvSpPr/>
          <p:nvPr/>
        </p:nvSpPr>
        <p:spPr>
          <a:xfrm>
            <a:off x="72000" y="-9720"/>
            <a:ext cx="4965840" cy="3643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fr-FR" sz="18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 Référence n°1</a:t>
            </a:r>
            <a:endParaRPr lang="fr-FR" sz="18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Titre 1"/>
          <p:cNvSpPr/>
          <p:nvPr/>
        </p:nvSpPr>
        <p:spPr>
          <a:xfrm rot="16200000">
            <a:off x="6219360" y="3160080"/>
            <a:ext cx="6857280" cy="538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200" b="1" strike="noStrike" spc="-1" dirty="0">
                <a:solidFill>
                  <a:srgbClr val="B3B3B3"/>
                </a:solidFill>
                <a:latin typeface="Arial"/>
                <a:ea typeface="ＭＳ Ｐゴシック"/>
              </a:rPr>
              <a:t>MOE  - Rue de Guise - METZ</a:t>
            </a:r>
            <a:endParaRPr lang="fr-FR" sz="2200" b="0" strike="noStrike" spc="-1" dirty="0">
              <a:latin typeface="Arial"/>
            </a:endParaRPr>
          </a:p>
        </p:txBody>
      </p:sp>
      <p:sp>
        <p:nvSpPr>
          <p:cNvPr id="90" name="ZoneTexte 4"/>
          <p:cNvSpPr/>
          <p:nvPr/>
        </p:nvSpPr>
        <p:spPr>
          <a:xfrm>
            <a:off x="9401760" y="70200"/>
            <a:ext cx="431280" cy="4557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fr-FR" sz="2400" b="1" strike="noStrike" spc="-1">
                <a:solidFill>
                  <a:srgbClr val="000000"/>
                </a:solidFill>
                <a:latin typeface="Arial"/>
                <a:ea typeface="ＭＳ Ｐゴシック"/>
              </a:rPr>
              <a:t>2</a:t>
            </a:r>
            <a:endParaRPr lang="fr-FR" sz="2400" b="0" strike="noStrike" spc="-1">
              <a:latin typeface="Arial"/>
            </a:endParaRPr>
          </a:p>
        </p:txBody>
      </p:sp>
      <p:sp>
        <p:nvSpPr>
          <p:cNvPr id="91" name="Titre 1"/>
          <p:cNvSpPr/>
          <p:nvPr/>
        </p:nvSpPr>
        <p:spPr>
          <a:xfrm rot="19936200">
            <a:off x="1419480" y="4017600"/>
            <a:ext cx="6857280" cy="5990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92" name="Tableau 5"/>
          <p:cNvGraphicFramePr/>
          <p:nvPr/>
        </p:nvGraphicFramePr>
        <p:xfrm>
          <a:off x="72000" y="379800"/>
          <a:ext cx="4174560" cy="1769400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SURFACES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93" name="Connecteur droit 7"/>
          <p:cNvSpPr/>
          <p:nvPr/>
        </p:nvSpPr>
        <p:spPr>
          <a:xfrm>
            <a:off x="9378720" y="0"/>
            <a:ext cx="360" cy="6858000"/>
          </a:xfrm>
          <a:prstGeom prst="line">
            <a:avLst/>
          </a:prstGeom>
          <a:ln w="9525">
            <a:solidFill>
              <a:srgbClr val="80808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94" name="Titre 1"/>
          <p:cNvSpPr/>
          <p:nvPr/>
        </p:nvSpPr>
        <p:spPr>
          <a:xfrm>
            <a:off x="4495680" y="136080"/>
            <a:ext cx="4676040" cy="20624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Présentation synthétique de l’opération : </a:t>
            </a:r>
            <a:r>
              <a:rPr lang="fr-FR" sz="1000" b="1" strike="noStrike" spc="-1" dirty="0">
                <a:solidFill>
                  <a:srgbClr val="606060"/>
                </a:solidFill>
                <a:latin typeface="Arial"/>
                <a:ea typeface="ＭＳ Ｐゴシック"/>
              </a:rPr>
              <a:t>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Caractéristiques de l’opération, descriptif des prestations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ea typeface="ＭＳ Ｐゴシック"/>
              </a:rPr>
              <a:t>Liste </a:t>
            </a: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des membres de l’équipe MOE ayant participé au projet et rôle du candidat</a:t>
            </a:r>
            <a:r>
              <a:rPr lang="fr-FR" sz="1000" b="1" strike="noStrike" spc="-1" dirty="0">
                <a:solidFill>
                  <a:srgbClr val="606060"/>
                </a:solidFill>
                <a:latin typeface="Arial"/>
                <a:ea typeface="ＭＳ Ｐゴシック"/>
              </a:rPr>
              <a:t>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Démarche environnementale : préciser si label ou certification</a:t>
            </a:r>
            <a:endParaRPr lang="fr-FR" sz="1000" b="0" strike="noStrike" spc="-1" dirty="0">
              <a:latin typeface="Arial"/>
            </a:endParaRPr>
          </a:p>
          <a:p>
            <a:pPr>
              <a:lnSpc>
                <a:spcPct val="100000"/>
              </a:lnSpc>
            </a:pPr>
            <a:endParaRPr lang="fr-FR" sz="1000" b="0" strike="noStrike" spc="-1" dirty="0">
              <a:latin typeface="Arial"/>
            </a:endParaRPr>
          </a:p>
        </p:txBody>
      </p:sp>
      <p:sp>
        <p:nvSpPr>
          <p:cNvPr id="95" name="Rectangle 3"/>
          <p:cNvSpPr/>
          <p:nvPr/>
        </p:nvSpPr>
        <p:spPr>
          <a:xfrm>
            <a:off x="4495680" y="136080"/>
            <a:ext cx="4654080" cy="206244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96" name="ZoneTexte 9"/>
          <p:cNvSpPr/>
          <p:nvPr/>
        </p:nvSpPr>
        <p:spPr>
          <a:xfrm>
            <a:off x="72000" y="-9720"/>
            <a:ext cx="4965840" cy="3643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fr-FR" sz="18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Référence n°2</a:t>
            </a:r>
            <a:endParaRPr lang="fr-FR" sz="18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Titre 1"/>
          <p:cNvSpPr/>
          <p:nvPr/>
        </p:nvSpPr>
        <p:spPr>
          <a:xfrm rot="16200000">
            <a:off x="6219360" y="3160080"/>
            <a:ext cx="6857280" cy="538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200" b="1" strike="noStrike" spc="-1" dirty="0">
                <a:solidFill>
                  <a:srgbClr val="B3B3B3"/>
                </a:solidFill>
                <a:latin typeface="Arial"/>
                <a:ea typeface="ＭＳ Ｐゴシック"/>
              </a:rPr>
              <a:t>MOE  - Rue de Guise - METZ</a:t>
            </a:r>
            <a:endParaRPr lang="fr-FR" sz="2200" b="0" strike="noStrike" spc="-1" dirty="0">
              <a:latin typeface="Arial"/>
            </a:endParaRPr>
          </a:p>
        </p:txBody>
      </p:sp>
      <p:sp>
        <p:nvSpPr>
          <p:cNvPr id="90" name="ZoneTexte 4"/>
          <p:cNvSpPr/>
          <p:nvPr/>
        </p:nvSpPr>
        <p:spPr>
          <a:xfrm>
            <a:off x="9401760" y="70200"/>
            <a:ext cx="431280" cy="4557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fr-FR" sz="2400" b="1" spc="-1" dirty="0">
                <a:solidFill>
                  <a:srgbClr val="000000"/>
                </a:solidFill>
                <a:latin typeface="Arial"/>
                <a:ea typeface="ＭＳ Ｐゴシック"/>
              </a:rPr>
              <a:t>3</a:t>
            </a:r>
            <a:endParaRPr lang="fr-FR" sz="2400" b="0" strike="noStrike" spc="-1" dirty="0">
              <a:latin typeface="Arial"/>
            </a:endParaRPr>
          </a:p>
        </p:txBody>
      </p:sp>
      <p:sp>
        <p:nvSpPr>
          <p:cNvPr id="91" name="Titre 1"/>
          <p:cNvSpPr/>
          <p:nvPr/>
        </p:nvSpPr>
        <p:spPr>
          <a:xfrm rot="19936200">
            <a:off x="1419480" y="4017600"/>
            <a:ext cx="6857280" cy="5990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92" name="Tableau 5"/>
          <p:cNvGraphicFramePr/>
          <p:nvPr/>
        </p:nvGraphicFramePr>
        <p:xfrm>
          <a:off x="72000" y="379800"/>
          <a:ext cx="4174560" cy="1769400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SURFACES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93" name="Connecteur droit 7"/>
          <p:cNvSpPr/>
          <p:nvPr/>
        </p:nvSpPr>
        <p:spPr>
          <a:xfrm>
            <a:off x="9378720" y="0"/>
            <a:ext cx="360" cy="6858000"/>
          </a:xfrm>
          <a:prstGeom prst="line">
            <a:avLst/>
          </a:prstGeom>
          <a:ln w="9525">
            <a:solidFill>
              <a:srgbClr val="80808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94" name="Titre 1"/>
          <p:cNvSpPr/>
          <p:nvPr/>
        </p:nvSpPr>
        <p:spPr>
          <a:xfrm>
            <a:off x="4495680" y="136080"/>
            <a:ext cx="4654080" cy="20624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Présentation synthétique de l’opération : </a:t>
            </a:r>
            <a:r>
              <a:rPr lang="fr-FR" sz="1000" b="1" strike="noStrike" spc="-1" dirty="0">
                <a:solidFill>
                  <a:srgbClr val="606060"/>
                </a:solidFill>
                <a:latin typeface="Arial"/>
                <a:ea typeface="ＭＳ Ｐゴシック"/>
              </a:rPr>
              <a:t>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Caractéristiques de l’opération, descriptif des prestations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ea typeface="ＭＳ Ｐゴシック"/>
              </a:rPr>
              <a:t>Liste </a:t>
            </a: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des membres de l’équipe MOE ayant participé au projet et rôle du candidat</a:t>
            </a:r>
            <a:r>
              <a:rPr lang="fr-FR" sz="1000" b="1" strike="noStrike" spc="-1" dirty="0">
                <a:solidFill>
                  <a:srgbClr val="606060"/>
                </a:solidFill>
                <a:latin typeface="Arial"/>
                <a:ea typeface="ＭＳ Ｐゴシック"/>
              </a:rPr>
              <a:t>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Démarche environnementale : préciser si label ou certification</a:t>
            </a:r>
            <a:endParaRPr lang="fr-FR" sz="1000" b="0" strike="noStrike" spc="-1" dirty="0">
              <a:latin typeface="Arial"/>
            </a:endParaRPr>
          </a:p>
        </p:txBody>
      </p:sp>
      <p:sp>
        <p:nvSpPr>
          <p:cNvPr id="95" name="Rectangle 3"/>
          <p:cNvSpPr/>
          <p:nvPr/>
        </p:nvSpPr>
        <p:spPr>
          <a:xfrm>
            <a:off x="4495680" y="136080"/>
            <a:ext cx="4654080" cy="206244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96" name="ZoneTexte 9"/>
          <p:cNvSpPr/>
          <p:nvPr/>
        </p:nvSpPr>
        <p:spPr>
          <a:xfrm>
            <a:off x="72000" y="-9720"/>
            <a:ext cx="4965840" cy="3643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fr-FR" sz="18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Référence n°3</a:t>
            </a:r>
            <a:endParaRPr lang="fr-FR" sz="1800" b="0" strike="noStrike" spc="-1" dirty="0"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54697754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Titre 1"/>
          <p:cNvSpPr/>
          <p:nvPr/>
        </p:nvSpPr>
        <p:spPr>
          <a:xfrm rot="16200000">
            <a:off x="6219360" y="3160080"/>
            <a:ext cx="6857280" cy="538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200" b="1" strike="noStrike" spc="-1" dirty="0">
                <a:solidFill>
                  <a:srgbClr val="B3B3B3"/>
                </a:solidFill>
                <a:latin typeface="Arial"/>
                <a:ea typeface="ＭＳ Ｐゴシック"/>
              </a:rPr>
              <a:t>MOE  - Rue de Guise - METZ</a:t>
            </a:r>
            <a:endParaRPr lang="fr-FR" sz="2200" b="0" strike="noStrike" spc="-1" dirty="0">
              <a:latin typeface="Arial"/>
            </a:endParaRPr>
          </a:p>
        </p:txBody>
      </p:sp>
      <p:sp>
        <p:nvSpPr>
          <p:cNvPr id="90" name="ZoneTexte 4"/>
          <p:cNvSpPr/>
          <p:nvPr/>
        </p:nvSpPr>
        <p:spPr>
          <a:xfrm>
            <a:off x="9401760" y="70200"/>
            <a:ext cx="431280" cy="4557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fr-FR" sz="24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4</a:t>
            </a:r>
            <a:endParaRPr lang="fr-FR" sz="2400" b="0" strike="noStrike" spc="-1" dirty="0">
              <a:latin typeface="Arial"/>
            </a:endParaRPr>
          </a:p>
        </p:txBody>
      </p:sp>
      <p:sp>
        <p:nvSpPr>
          <p:cNvPr id="91" name="Titre 1"/>
          <p:cNvSpPr/>
          <p:nvPr/>
        </p:nvSpPr>
        <p:spPr>
          <a:xfrm rot="19936200">
            <a:off x="1419480" y="4017600"/>
            <a:ext cx="6857280" cy="5990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92" name="Tableau 5"/>
          <p:cNvGraphicFramePr/>
          <p:nvPr/>
        </p:nvGraphicFramePr>
        <p:xfrm>
          <a:off x="72000" y="379800"/>
          <a:ext cx="4174560" cy="1769400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SURFACES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93" name="Connecteur droit 7"/>
          <p:cNvSpPr/>
          <p:nvPr/>
        </p:nvSpPr>
        <p:spPr>
          <a:xfrm>
            <a:off x="9378720" y="0"/>
            <a:ext cx="360" cy="6858000"/>
          </a:xfrm>
          <a:prstGeom prst="line">
            <a:avLst/>
          </a:prstGeom>
          <a:ln w="9525">
            <a:solidFill>
              <a:srgbClr val="80808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94" name="Titre 1"/>
          <p:cNvSpPr/>
          <p:nvPr/>
        </p:nvSpPr>
        <p:spPr>
          <a:xfrm>
            <a:off x="4495680" y="136080"/>
            <a:ext cx="4654080" cy="20624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Présentation synthétique de l’opération : </a:t>
            </a:r>
            <a:r>
              <a:rPr lang="fr-FR" sz="1000" b="1" strike="noStrike" spc="-1" dirty="0">
                <a:solidFill>
                  <a:srgbClr val="606060"/>
                </a:solidFill>
                <a:latin typeface="Arial"/>
                <a:ea typeface="ＭＳ Ｐゴシック"/>
              </a:rPr>
              <a:t>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Caractéristiques de l’opération, descriptif des prestations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ea typeface="ＭＳ Ｐゴシック"/>
              </a:rPr>
              <a:t>Liste </a:t>
            </a: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des membres de l’équipe MOE ayant participé au projet et rôle du candidat</a:t>
            </a:r>
            <a:r>
              <a:rPr lang="fr-FR" sz="1000" b="1" strike="noStrike" spc="-1" dirty="0">
                <a:solidFill>
                  <a:srgbClr val="606060"/>
                </a:solidFill>
                <a:latin typeface="Arial"/>
                <a:ea typeface="ＭＳ Ｐゴシック"/>
              </a:rPr>
              <a:t>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Démarche environnementale : préciser si label ou certification</a:t>
            </a:r>
            <a:endParaRPr lang="fr-FR" sz="1000" b="0" strike="noStrike" spc="-1" dirty="0">
              <a:latin typeface="Arial"/>
            </a:endParaRPr>
          </a:p>
        </p:txBody>
      </p:sp>
      <p:sp>
        <p:nvSpPr>
          <p:cNvPr id="95" name="Rectangle 3"/>
          <p:cNvSpPr/>
          <p:nvPr/>
        </p:nvSpPr>
        <p:spPr>
          <a:xfrm>
            <a:off x="4495680" y="136080"/>
            <a:ext cx="4654080" cy="206244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96" name="ZoneTexte 9"/>
          <p:cNvSpPr/>
          <p:nvPr/>
        </p:nvSpPr>
        <p:spPr>
          <a:xfrm>
            <a:off x="72000" y="-9720"/>
            <a:ext cx="4965840" cy="36432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fr-FR" sz="18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Référence n°4</a:t>
            </a:r>
            <a:endParaRPr lang="fr-FR" sz="1800" b="0" strike="noStrike" spc="-1" dirty="0"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2031285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Titre 1"/>
          <p:cNvSpPr/>
          <p:nvPr/>
        </p:nvSpPr>
        <p:spPr>
          <a:xfrm rot="16200000">
            <a:off x="6219360" y="3160080"/>
            <a:ext cx="6857280" cy="53820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200" b="1" strike="noStrike" spc="-1" dirty="0">
                <a:solidFill>
                  <a:srgbClr val="B3B3B3"/>
                </a:solidFill>
                <a:latin typeface="Arial"/>
                <a:ea typeface="ＭＳ Ｐゴシック"/>
              </a:rPr>
              <a:t>MOE  - Rue de Guise - METZ</a:t>
            </a:r>
            <a:endParaRPr lang="fr-FR" sz="2200" b="0" strike="noStrike" spc="-1" dirty="0">
              <a:latin typeface="Arial"/>
            </a:endParaRPr>
          </a:p>
        </p:txBody>
      </p:sp>
      <p:sp>
        <p:nvSpPr>
          <p:cNvPr id="90" name="ZoneTexte 4"/>
          <p:cNvSpPr/>
          <p:nvPr/>
        </p:nvSpPr>
        <p:spPr>
          <a:xfrm>
            <a:off x="9401760" y="70200"/>
            <a:ext cx="431280" cy="45576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ctr">
              <a:lnSpc>
                <a:spcPct val="100000"/>
              </a:lnSpc>
            </a:pPr>
            <a:r>
              <a:rPr lang="fr-FR" sz="2400" b="0" strike="noStrike" spc="-1" dirty="0">
                <a:latin typeface="Arial"/>
              </a:rPr>
              <a:t>5</a:t>
            </a:r>
          </a:p>
        </p:txBody>
      </p:sp>
      <p:sp>
        <p:nvSpPr>
          <p:cNvPr id="91" name="Titre 1"/>
          <p:cNvSpPr/>
          <p:nvPr/>
        </p:nvSpPr>
        <p:spPr>
          <a:xfrm rot="19936200">
            <a:off x="1419480" y="4017600"/>
            <a:ext cx="6857280" cy="5990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92" name="Tableau 5"/>
          <p:cNvGraphicFramePr/>
          <p:nvPr/>
        </p:nvGraphicFramePr>
        <p:xfrm>
          <a:off x="72000" y="379800"/>
          <a:ext cx="4174560" cy="1769400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 dirty="0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SURFACES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 dirty="0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93" name="Connecteur droit 7"/>
          <p:cNvSpPr/>
          <p:nvPr/>
        </p:nvSpPr>
        <p:spPr>
          <a:xfrm>
            <a:off x="9378720" y="0"/>
            <a:ext cx="360" cy="6858000"/>
          </a:xfrm>
          <a:prstGeom prst="line">
            <a:avLst/>
          </a:prstGeom>
          <a:ln w="9525">
            <a:solidFill>
              <a:srgbClr val="808080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94" name="Titre 1"/>
          <p:cNvSpPr/>
          <p:nvPr/>
        </p:nvSpPr>
        <p:spPr>
          <a:xfrm>
            <a:off x="4495679" y="136080"/>
            <a:ext cx="4654079" cy="20624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Présentation synthétique de l’opération : </a:t>
            </a:r>
            <a:r>
              <a:rPr lang="fr-FR" sz="1000" b="1" strike="noStrike" spc="-1" dirty="0">
                <a:solidFill>
                  <a:srgbClr val="606060"/>
                </a:solidFill>
                <a:latin typeface="Arial"/>
                <a:ea typeface="ＭＳ Ｐゴシック"/>
              </a:rPr>
              <a:t>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Caractéristiques de l’opération, descriptif des prestations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ea typeface="ＭＳ Ｐゴシック"/>
              </a:rPr>
              <a:t>Liste </a:t>
            </a: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des membres de l’équipe MOE ayant participé au projet et rôle du candidat</a:t>
            </a:r>
            <a:r>
              <a:rPr lang="fr-FR" sz="1000" b="1" strike="noStrike" spc="-1" dirty="0">
                <a:solidFill>
                  <a:srgbClr val="606060"/>
                </a:solidFill>
                <a:latin typeface="Arial"/>
                <a:ea typeface="ＭＳ Ｐゴシック"/>
              </a:rPr>
              <a:t> </a:t>
            </a:r>
          </a:p>
          <a:p>
            <a:pPr algn="ctr">
              <a:lnSpc>
                <a:spcPct val="100000"/>
              </a:lnSpc>
            </a:pPr>
            <a:r>
              <a:rPr lang="fr-FR" sz="1000" b="1" spc="-1" dirty="0">
                <a:solidFill>
                  <a:srgbClr val="606060"/>
                </a:solidFill>
                <a:latin typeface="Arial"/>
                <a:ea typeface="ＭＳ Ｐゴシック"/>
              </a:rPr>
              <a:t>Démarche environnementale : préciser si label ou certification</a:t>
            </a:r>
            <a:endParaRPr lang="fr-FR" sz="1000" b="0" strike="noStrike" spc="-1" dirty="0">
              <a:latin typeface="Arial"/>
            </a:endParaRPr>
          </a:p>
        </p:txBody>
      </p:sp>
      <p:sp>
        <p:nvSpPr>
          <p:cNvPr id="95" name="Rectangle 3"/>
          <p:cNvSpPr/>
          <p:nvPr/>
        </p:nvSpPr>
        <p:spPr>
          <a:xfrm>
            <a:off x="4495680" y="136080"/>
            <a:ext cx="4654080" cy="206244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2" name="Rectangle 1"/>
          <p:cNvSpPr/>
          <p:nvPr/>
        </p:nvSpPr>
        <p:spPr>
          <a:xfrm>
            <a:off x="133114" y="66077"/>
            <a:ext cx="186454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>
              <a:lnSpc>
                <a:spcPct val="100000"/>
              </a:lnSpc>
            </a:pPr>
            <a:r>
              <a:rPr lang="fr-FR" b="1" spc="-1" dirty="0">
                <a:solidFill>
                  <a:srgbClr val="000000"/>
                </a:solidFill>
                <a:ea typeface="ＭＳ Ｐゴシック"/>
              </a:rPr>
              <a:t>Référence n°5</a:t>
            </a:r>
            <a:endParaRPr lang="fr-FR" spc="-1" dirty="0"/>
          </a:p>
        </p:txBody>
      </p:sp>
    </p:spTree>
    <p:extLst>
      <p:ext uri="{BB962C8B-B14F-4D97-AF65-F5344CB8AC3E}">
        <p14:creationId xmlns:p14="http://schemas.microsoft.com/office/powerpoint/2010/main" val="98270729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A&amp;G ppt petit bandeau.thmx</Template>
  <TotalTime>37</TotalTime>
  <Words>449</Words>
  <Application>Microsoft Office PowerPoint</Application>
  <PresentationFormat>Format A4 (210 x 297 mm)</PresentationFormat>
  <Paragraphs>116</Paragraphs>
  <Slides>6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2</vt:i4>
      </vt:variant>
      <vt:variant>
        <vt:lpstr>Titres des diapositives</vt:lpstr>
      </vt:variant>
      <vt:variant>
        <vt:i4>6</vt:i4>
      </vt:variant>
    </vt:vector>
  </HeadingPairs>
  <TitlesOfParts>
    <vt:vector size="11" baseType="lpstr">
      <vt:lpstr>Arial</vt:lpstr>
      <vt:lpstr>Symbol</vt:lpstr>
      <vt:lpstr>Wingdings</vt:lpstr>
      <vt:lpstr>Office Theme</vt:lpstr>
      <vt:lpstr>Office Theme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>Aubry &amp; Guiguet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subject/>
  <dc:creator>SCHLUMBERGER Claire</dc:creator>
  <dc:description/>
  <cp:lastModifiedBy>BELLATO Stephanie</cp:lastModifiedBy>
  <cp:revision>9</cp:revision>
  <dcterms:created xsi:type="dcterms:W3CDTF">2023-05-05T17:10:11Z</dcterms:created>
  <dcterms:modified xsi:type="dcterms:W3CDTF">2025-01-23T13:07:54Z</dcterms:modified>
  <dc:language>fr-FR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Format A4 (210 x 297 mm)</vt:lpwstr>
  </property>
  <property fmtid="{D5CDD505-2E9C-101B-9397-08002B2CF9AE}" pid="3" name="Slides">
    <vt:i4>7</vt:i4>
  </property>
</Properties>
</file>