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  <p:sldId id="258" r:id="rId5"/>
    <p:sldId id="259" r:id="rId6"/>
    <p:sldId id="260" r:id="rId7"/>
    <p:sldId id="261" r:id="rId8"/>
  </p:sldIdLst>
  <p:sldSz cx="9906000" cy="6858000" type="A4"/>
  <p:notesSz cx="7559675" cy="106918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9" d="100"/>
          <a:sy n="99" d="100"/>
        </p:scale>
        <p:origin x="102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743040" y="2130480"/>
            <a:ext cx="8419320" cy="1469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495000" y="1604520"/>
            <a:ext cx="8915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495000" y="3682080"/>
            <a:ext cx="8915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743040" y="2130480"/>
            <a:ext cx="8419320" cy="1469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495000" y="1604520"/>
            <a:ext cx="4350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5063040" y="1604520"/>
            <a:ext cx="4350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495000" y="3682080"/>
            <a:ext cx="4350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1" name="PlaceHolder 5"/>
          <p:cNvSpPr>
            <a:spLocks noGrp="1"/>
          </p:cNvSpPr>
          <p:nvPr>
            <p:ph type="body"/>
          </p:nvPr>
        </p:nvSpPr>
        <p:spPr>
          <a:xfrm>
            <a:off x="5063040" y="3682080"/>
            <a:ext cx="4350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743040" y="2130480"/>
            <a:ext cx="8419320" cy="1469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495000" y="1604520"/>
            <a:ext cx="2870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3509280" y="1604520"/>
            <a:ext cx="2870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 type="body"/>
          </p:nvPr>
        </p:nvSpPr>
        <p:spPr>
          <a:xfrm>
            <a:off x="6523200" y="1604520"/>
            <a:ext cx="2870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6" name="PlaceHolder 5"/>
          <p:cNvSpPr>
            <a:spLocks noGrp="1"/>
          </p:cNvSpPr>
          <p:nvPr>
            <p:ph type="body"/>
          </p:nvPr>
        </p:nvSpPr>
        <p:spPr>
          <a:xfrm>
            <a:off x="495000" y="3682080"/>
            <a:ext cx="2870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7" name="PlaceHolder 6"/>
          <p:cNvSpPr>
            <a:spLocks noGrp="1"/>
          </p:cNvSpPr>
          <p:nvPr>
            <p:ph type="body"/>
          </p:nvPr>
        </p:nvSpPr>
        <p:spPr>
          <a:xfrm>
            <a:off x="3509280" y="3682080"/>
            <a:ext cx="2870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8" name="PlaceHolder 7"/>
          <p:cNvSpPr>
            <a:spLocks noGrp="1"/>
          </p:cNvSpPr>
          <p:nvPr>
            <p:ph type="body"/>
          </p:nvPr>
        </p:nvSpPr>
        <p:spPr>
          <a:xfrm>
            <a:off x="6523200" y="3682080"/>
            <a:ext cx="2870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743040" y="2130480"/>
            <a:ext cx="8419320" cy="1469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subTitle"/>
          </p:nvPr>
        </p:nvSpPr>
        <p:spPr>
          <a:xfrm>
            <a:off x="495000" y="1604520"/>
            <a:ext cx="89150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743040" y="2130480"/>
            <a:ext cx="8419320" cy="1469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495000" y="1604520"/>
            <a:ext cx="89150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743040" y="2130480"/>
            <a:ext cx="8419320" cy="1469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495000" y="1604520"/>
            <a:ext cx="4350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48" name="PlaceHolder 3"/>
          <p:cNvSpPr>
            <a:spLocks noGrp="1"/>
          </p:cNvSpPr>
          <p:nvPr>
            <p:ph type="body"/>
          </p:nvPr>
        </p:nvSpPr>
        <p:spPr>
          <a:xfrm>
            <a:off x="5063040" y="1604520"/>
            <a:ext cx="4350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743040" y="2130480"/>
            <a:ext cx="8419320" cy="1469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subTitle"/>
          </p:nvPr>
        </p:nvSpPr>
        <p:spPr>
          <a:xfrm>
            <a:off x="743040" y="2130480"/>
            <a:ext cx="8419320" cy="68115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743040" y="2130480"/>
            <a:ext cx="8419320" cy="1469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495000" y="1604520"/>
            <a:ext cx="4350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5063040" y="1604520"/>
            <a:ext cx="4350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54" name="PlaceHolder 4"/>
          <p:cNvSpPr>
            <a:spLocks noGrp="1"/>
          </p:cNvSpPr>
          <p:nvPr>
            <p:ph type="body"/>
          </p:nvPr>
        </p:nvSpPr>
        <p:spPr>
          <a:xfrm>
            <a:off x="495000" y="3682080"/>
            <a:ext cx="4350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743040" y="2130480"/>
            <a:ext cx="8419320" cy="1469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4" name="PlaceHolder 2"/>
          <p:cNvSpPr>
            <a:spLocks noGrp="1"/>
          </p:cNvSpPr>
          <p:nvPr>
            <p:ph type="subTitle"/>
          </p:nvPr>
        </p:nvSpPr>
        <p:spPr>
          <a:xfrm>
            <a:off x="495000" y="1604520"/>
            <a:ext cx="89150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743040" y="2130480"/>
            <a:ext cx="8419320" cy="1469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95000" y="1604520"/>
            <a:ext cx="4350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5063040" y="1604520"/>
            <a:ext cx="4350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5063040" y="3682080"/>
            <a:ext cx="4350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743040" y="2130480"/>
            <a:ext cx="8419320" cy="1469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95000" y="1604520"/>
            <a:ext cx="4350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5063040" y="1604520"/>
            <a:ext cx="4350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495000" y="3682080"/>
            <a:ext cx="8915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743040" y="2130480"/>
            <a:ext cx="8419320" cy="1469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495000" y="1604520"/>
            <a:ext cx="8915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495000" y="3682080"/>
            <a:ext cx="8915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743040" y="2130480"/>
            <a:ext cx="8419320" cy="1469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495000" y="1604520"/>
            <a:ext cx="4350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5063040" y="1604520"/>
            <a:ext cx="4350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69" name="PlaceHolder 4"/>
          <p:cNvSpPr>
            <a:spLocks noGrp="1"/>
          </p:cNvSpPr>
          <p:nvPr>
            <p:ph type="body"/>
          </p:nvPr>
        </p:nvSpPr>
        <p:spPr>
          <a:xfrm>
            <a:off x="495000" y="3682080"/>
            <a:ext cx="4350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70" name="PlaceHolder 5"/>
          <p:cNvSpPr>
            <a:spLocks noGrp="1"/>
          </p:cNvSpPr>
          <p:nvPr>
            <p:ph type="body"/>
          </p:nvPr>
        </p:nvSpPr>
        <p:spPr>
          <a:xfrm>
            <a:off x="5063040" y="3682080"/>
            <a:ext cx="4350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743040" y="2130480"/>
            <a:ext cx="8419320" cy="1469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495000" y="1604520"/>
            <a:ext cx="2870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3509280" y="1604520"/>
            <a:ext cx="2870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74" name="PlaceHolder 4"/>
          <p:cNvSpPr>
            <a:spLocks noGrp="1"/>
          </p:cNvSpPr>
          <p:nvPr>
            <p:ph type="body"/>
          </p:nvPr>
        </p:nvSpPr>
        <p:spPr>
          <a:xfrm>
            <a:off x="6523200" y="1604520"/>
            <a:ext cx="2870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75" name="PlaceHolder 5"/>
          <p:cNvSpPr>
            <a:spLocks noGrp="1"/>
          </p:cNvSpPr>
          <p:nvPr>
            <p:ph type="body"/>
          </p:nvPr>
        </p:nvSpPr>
        <p:spPr>
          <a:xfrm>
            <a:off x="495000" y="3682080"/>
            <a:ext cx="2870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76" name="PlaceHolder 6"/>
          <p:cNvSpPr>
            <a:spLocks noGrp="1"/>
          </p:cNvSpPr>
          <p:nvPr>
            <p:ph type="body"/>
          </p:nvPr>
        </p:nvSpPr>
        <p:spPr>
          <a:xfrm>
            <a:off x="3509280" y="3682080"/>
            <a:ext cx="2870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77" name="PlaceHolder 7"/>
          <p:cNvSpPr>
            <a:spLocks noGrp="1"/>
          </p:cNvSpPr>
          <p:nvPr>
            <p:ph type="body"/>
          </p:nvPr>
        </p:nvSpPr>
        <p:spPr>
          <a:xfrm>
            <a:off x="6523200" y="3682080"/>
            <a:ext cx="2870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743040" y="2130480"/>
            <a:ext cx="8419320" cy="1469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95000" y="1604520"/>
            <a:ext cx="89150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743040" y="2130480"/>
            <a:ext cx="8419320" cy="1469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95000" y="1604520"/>
            <a:ext cx="4350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9" name="PlaceHolder 3"/>
          <p:cNvSpPr>
            <a:spLocks noGrp="1"/>
          </p:cNvSpPr>
          <p:nvPr>
            <p:ph type="body"/>
          </p:nvPr>
        </p:nvSpPr>
        <p:spPr>
          <a:xfrm>
            <a:off x="5063040" y="1604520"/>
            <a:ext cx="4350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743040" y="2130480"/>
            <a:ext cx="8419320" cy="1469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subTitle"/>
          </p:nvPr>
        </p:nvSpPr>
        <p:spPr>
          <a:xfrm>
            <a:off x="743040" y="2130480"/>
            <a:ext cx="8419320" cy="68115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743040" y="2130480"/>
            <a:ext cx="8419320" cy="1469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495000" y="1604520"/>
            <a:ext cx="4350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5063040" y="1604520"/>
            <a:ext cx="4350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5" name="PlaceHolder 4"/>
          <p:cNvSpPr>
            <a:spLocks noGrp="1"/>
          </p:cNvSpPr>
          <p:nvPr>
            <p:ph type="body"/>
          </p:nvPr>
        </p:nvSpPr>
        <p:spPr>
          <a:xfrm>
            <a:off x="495000" y="3682080"/>
            <a:ext cx="4350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743040" y="2130480"/>
            <a:ext cx="8419320" cy="1469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495000" y="1604520"/>
            <a:ext cx="4350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5063040" y="1604520"/>
            <a:ext cx="4350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5063040" y="3682080"/>
            <a:ext cx="4350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743040" y="2130480"/>
            <a:ext cx="8419320" cy="1469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495000" y="1604520"/>
            <a:ext cx="4350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5063040" y="1604520"/>
            <a:ext cx="4350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495000" y="3682080"/>
            <a:ext cx="8915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8"/>
          <p:cNvSpPr/>
          <p:nvPr/>
        </p:nvSpPr>
        <p:spPr>
          <a:xfrm>
            <a:off x="0" y="0"/>
            <a:ext cx="9905400" cy="685728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95000" y="273600"/>
            <a:ext cx="89150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fr-FR" sz="4400" b="0" strike="noStrike" spc="-1">
                <a:latin typeface="Arial"/>
              </a:rPr>
              <a:t>Cliquez pour éditer le format du texte-titre</a:t>
            </a:r>
          </a:p>
        </p:txBody>
      </p:sp>
      <p:sp>
        <p:nvSpPr>
          <p:cNvPr id="2" name="PlaceHolder 2"/>
          <p:cNvSpPr>
            <a:spLocks noGrp="1"/>
          </p:cNvSpPr>
          <p:nvPr>
            <p:ph type="body"/>
          </p:nvPr>
        </p:nvSpPr>
        <p:spPr>
          <a:xfrm>
            <a:off x="495000" y="1604520"/>
            <a:ext cx="89150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b="0" strike="noStrike" spc="-1">
                <a:latin typeface="Arial"/>
              </a:rPr>
              <a:t>Cliquez pour éditer le format du plan de texte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800" b="0" strike="noStrike" spc="-1">
                <a:latin typeface="Arial"/>
              </a:rPr>
              <a:t>Second niveau de plan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400" b="0" strike="noStrike" spc="-1">
                <a:latin typeface="Arial"/>
              </a:rPr>
              <a:t>Troisième niveau de plan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000" b="0" strike="noStrike" spc="-1">
                <a:latin typeface="Arial"/>
              </a:rPr>
              <a:t>Quatrième niveau de plan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latin typeface="Arial"/>
              </a:rPr>
              <a:t>Cinquième niveau de plan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latin typeface="Arial"/>
              </a:rPr>
              <a:t>Sixième niveau de plan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latin typeface="Arial"/>
              </a:rPr>
              <a:t>Septième niveau de plan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8"/>
          <p:cNvSpPr/>
          <p:nvPr/>
        </p:nvSpPr>
        <p:spPr>
          <a:xfrm>
            <a:off x="0" y="0"/>
            <a:ext cx="9905400" cy="685728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743040" y="2130480"/>
            <a:ext cx="8419320" cy="1469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fr-FR" sz="1800" b="0" strike="noStrike" spc="-1">
                <a:latin typeface="Arial"/>
              </a:rPr>
              <a:t>Cliquez pour éditer le format du texte-titre</a:t>
            </a:r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495000" y="1604520"/>
            <a:ext cx="89150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b="0" strike="noStrike" spc="-1">
                <a:latin typeface="Arial"/>
              </a:rPr>
              <a:t>Cliquez pour éditer le format du plan de texte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800" b="0" strike="noStrike" spc="-1">
                <a:latin typeface="Arial"/>
              </a:rPr>
              <a:t>Second niveau de plan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400" b="0" strike="noStrike" spc="-1">
                <a:latin typeface="Arial"/>
              </a:rPr>
              <a:t>Troisième niveau de plan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000" b="0" strike="noStrike" spc="-1">
                <a:latin typeface="Arial"/>
              </a:rPr>
              <a:t>Quatrième niveau de plan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latin typeface="Arial"/>
              </a:rPr>
              <a:t>Cinquième niveau de plan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latin typeface="Arial"/>
              </a:rPr>
              <a:t>Sixième niveau de plan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latin typeface="Arial"/>
              </a:rPr>
              <a:t>Septième niveau de plan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Titre 1"/>
          <p:cNvSpPr/>
          <p:nvPr/>
        </p:nvSpPr>
        <p:spPr>
          <a:xfrm>
            <a:off x="434880" y="1407600"/>
            <a:ext cx="9082800" cy="791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r>
              <a:rPr lang="fr-FR" sz="3200" b="1" strike="noStrike" spc="-1" dirty="0">
                <a:solidFill>
                  <a:srgbClr val="D4D3CC"/>
                </a:solidFill>
                <a:latin typeface="Arial"/>
                <a:ea typeface="ＭＳ Ｐゴシック"/>
              </a:rPr>
              <a:t> MOE rénovation globale 4 Rue F. de Guise  METZ</a:t>
            </a:r>
            <a:br>
              <a:rPr dirty="0"/>
            </a:br>
            <a:endParaRPr lang="fr-FR" dirty="0"/>
          </a:p>
          <a:p>
            <a:pPr algn="r">
              <a:lnSpc>
                <a:spcPct val="100000"/>
              </a:lnSpc>
            </a:pPr>
            <a:r>
              <a:rPr lang="fr-FR" sz="3200" b="1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EQUIPE : </a:t>
            </a:r>
            <a:r>
              <a:rPr lang="fr-FR" sz="3200" b="1" strike="noStrike" spc="-1" dirty="0">
                <a:solidFill>
                  <a:srgbClr val="808080"/>
                </a:solidFill>
                <a:latin typeface="Arial"/>
                <a:ea typeface="ＭＳ Ｐゴシック"/>
              </a:rPr>
              <a:t>NOM DU MANDATAIRE</a:t>
            </a:r>
            <a:endParaRPr lang="fr-FR" sz="3200" b="0" strike="noStrike" spc="-1" dirty="0">
              <a:latin typeface="Arial"/>
            </a:endParaRPr>
          </a:p>
        </p:txBody>
      </p:sp>
      <p:sp>
        <p:nvSpPr>
          <p:cNvPr id="79" name="ZoneTexte 5"/>
          <p:cNvSpPr/>
          <p:nvPr/>
        </p:nvSpPr>
        <p:spPr>
          <a:xfrm>
            <a:off x="1940400" y="2493360"/>
            <a:ext cx="7577280" cy="3476421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r">
              <a:lnSpc>
                <a:spcPct val="100000"/>
              </a:lnSpc>
            </a:pPr>
            <a:r>
              <a:rPr lang="fr-FR" sz="20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Architecte : </a:t>
            </a:r>
            <a:r>
              <a:rPr lang="fr-FR" sz="2000" b="1" strike="noStrike" spc="-1" dirty="0">
                <a:solidFill>
                  <a:srgbClr val="808080"/>
                </a:solidFill>
                <a:latin typeface="Arial"/>
                <a:ea typeface="ＭＳ Ｐゴシック"/>
              </a:rPr>
              <a:t>NOM à indiquer</a:t>
            </a:r>
          </a:p>
          <a:p>
            <a:pPr algn="r">
              <a:lnSpc>
                <a:spcPct val="100000"/>
              </a:lnSpc>
            </a:pPr>
            <a:r>
              <a:rPr lang="fr-FR" sz="2000" spc="-1" dirty="0">
                <a:solidFill>
                  <a:srgbClr val="000000"/>
                </a:solidFill>
                <a:latin typeface="Arial"/>
                <a:ea typeface="ＭＳ Ｐゴシック"/>
              </a:rPr>
              <a:t>Economie de la construction : </a:t>
            </a:r>
            <a:r>
              <a:rPr lang="fr-FR" sz="2000" b="1" strike="noStrike" spc="-1" dirty="0">
                <a:solidFill>
                  <a:srgbClr val="808080"/>
                </a:solidFill>
                <a:latin typeface="Arial"/>
                <a:ea typeface="ＭＳ Ｐゴシック"/>
              </a:rPr>
              <a:t>NOM à indiquer</a:t>
            </a:r>
            <a:endParaRPr lang="fr-FR" sz="2000" b="0" strike="noStrike" spc="-1" dirty="0">
              <a:latin typeface="Arial"/>
            </a:endParaRPr>
          </a:p>
          <a:p>
            <a:pPr algn="r">
              <a:lnSpc>
                <a:spcPct val="100000"/>
              </a:lnSpc>
            </a:pPr>
            <a:r>
              <a:rPr lang="fr-FR" sz="20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Thermiqu</a:t>
            </a:r>
            <a:r>
              <a:rPr lang="fr-FR" sz="2000" spc="-1" dirty="0">
                <a:solidFill>
                  <a:srgbClr val="000000"/>
                </a:solidFill>
                <a:latin typeface="Arial"/>
                <a:ea typeface="ＭＳ Ｐゴシック"/>
              </a:rPr>
              <a:t>e et fluides</a:t>
            </a:r>
            <a:r>
              <a:rPr lang="fr-FR" sz="20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 : </a:t>
            </a:r>
            <a:r>
              <a:rPr lang="fr-FR" sz="2000" b="1" strike="noStrike" spc="-1" dirty="0">
                <a:solidFill>
                  <a:srgbClr val="808080"/>
                </a:solidFill>
                <a:latin typeface="Arial"/>
                <a:ea typeface="ＭＳ Ｐゴシック"/>
              </a:rPr>
              <a:t>NOM à indiquer</a:t>
            </a:r>
            <a:endParaRPr lang="fr-FR" sz="2000" b="0" strike="noStrike" spc="-1" dirty="0">
              <a:latin typeface="Arial"/>
            </a:endParaRPr>
          </a:p>
          <a:p>
            <a:pPr algn="r">
              <a:lnSpc>
                <a:spcPct val="100000"/>
              </a:lnSpc>
            </a:pPr>
            <a:r>
              <a:rPr lang="fr-FR" sz="20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Structure: </a:t>
            </a:r>
            <a:r>
              <a:rPr lang="fr-FR" sz="2000" b="1" strike="noStrike" spc="-1" dirty="0">
                <a:solidFill>
                  <a:srgbClr val="808080"/>
                </a:solidFill>
                <a:latin typeface="Arial"/>
                <a:ea typeface="ＭＳ Ｐゴシック"/>
              </a:rPr>
              <a:t>NOM à indiquer</a:t>
            </a:r>
            <a:endParaRPr lang="fr-FR" sz="2000" b="0" strike="noStrike" spc="-1" dirty="0">
              <a:latin typeface="Arial"/>
            </a:endParaRPr>
          </a:p>
          <a:p>
            <a:pPr algn="r"/>
            <a:r>
              <a:rPr lang="fr-FR" sz="20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SSI : </a:t>
            </a:r>
            <a:r>
              <a:rPr lang="fr-FR" sz="2000" b="1" strike="noStrike" spc="-1" dirty="0">
                <a:solidFill>
                  <a:srgbClr val="808080"/>
                </a:solidFill>
                <a:latin typeface="Arial"/>
                <a:ea typeface="ＭＳ Ｐゴシック"/>
              </a:rPr>
              <a:t>NOM à indiquer</a:t>
            </a:r>
          </a:p>
          <a:p>
            <a:pPr algn="r"/>
            <a:r>
              <a:rPr lang="fr-FR" sz="2000" spc="-1" dirty="0">
                <a:solidFill>
                  <a:srgbClr val="000000"/>
                </a:solidFill>
                <a:ea typeface="ＭＳ Ｐゴシック"/>
              </a:rPr>
              <a:t>Amiante: </a:t>
            </a:r>
            <a:r>
              <a:rPr lang="fr-FR" sz="2000" b="1" spc="-1" dirty="0">
                <a:solidFill>
                  <a:srgbClr val="808080"/>
                </a:solidFill>
                <a:ea typeface="ＭＳ Ｐゴシック"/>
              </a:rPr>
              <a:t>NOM à indiquer</a:t>
            </a:r>
            <a:endParaRPr lang="fr-FR" sz="2000" spc="-1" dirty="0"/>
          </a:p>
          <a:p>
            <a:pPr algn="r">
              <a:lnSpc>
                <a:spcPct val="100000"/>
              </a:lnSpc>
            </a:pPr>
            <a:endParaRPr lang="fr-FR" sz="2000" b="0" strike="noStrike" spc="-1" dirty="0">
              <a:latin typeface="Arial"/>
            </a:endParaRPr>
          </a:p>
          <a:p>
            <a:pPr algn="r">
              <a:lnSpc>
                <a:spcPct val="100000"/>
              </a:lnSpc>
            </a:pPr>
            <a:endParaRPr lang="fr-FR" sz="2000" b="0" strike="noStrike" spc="-1" dirty="0">
              <a:latin typeface="Arial"/>
            </a:endParaRPr>
          </a:p>
          <a:p>
            <a:pPr algn="r">
              <a:lnSpc>
                <a:spcPct val="100000"/>
              </a:lnSpc>
            </a:pPr>
            <a:endParaRPr lang="fr-FR" sz="2000" b="0" strike="noStrike" spc="-1" dirty="0">
              <a:latin typeface="Arial"/>
            </a:endParaRPr>
          </a:p>
          <a:p>
            <a:pPr algn="r">
              <a:lnSpc>
                <a:spcPct val="100000"/>
              </a:lnSpc>
            </a:pPr>
            <a:endParaRPr lang="fr-FR" sz="2000" b="0" strike="noStrike" spc="-1" dirty="0">
              <a:latin typeface="Arial"/>
            </a:endParaRPr>
          </a:p>
          <a:p>
            <a:pPr algn="r">
              <a:lnSpc>
                <a:spcPct val="100000"/>
              </a:lnSpc>
            </a:pPr>
            <a:endParaRPr lang="fr-FR" sz="2000" b="0" strike="noStrike" spc="-1" dirty="0">
              <a:latin typeface="Arial"/>
            </a:endParaRPr>
          </a:p>
        </p:txBody>
      </p:sp>
      <p:sp>
        <p:nvSpPr>
          <p:cNvPr id="80" name="Connecteur droit 3"/>
          <p:cNvSpPr/>
          <p:nvPr/>
        </p:nvSpPr>
        <p:spPr>
          <a:xfrm>
            <a:off x="434880" y="2033500"/>
            <a:ext cx="9083880" cy="360"/>
          </a:xfrm>
          <a:prstGeom prst="line">
            <a:avLst/>
          </a:prstGeom>
          <a:ln w="28575">
            <a:solidFill>
              <a:srgbClr val="80808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itre 1"/>
          <p:cNvSpPr/>
          <p:nvPr/>
        </p:nvSpPr>
        <p:spPr>
          <a:xfrm rot="16200000">
            <a:off x="6219360" y="3160080"/>
            <a:ext cx="6857280" cy="538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>
              <a:lnSpc>
                <a:spcPct val="100000"/>
              </a:lnSpc>
            </a:pPr>
            <a:r>
              <a:rPr lang="fr-FR" sz="2200" b="1" strike="noStrike" spc="-1" dirty="0">
                <a:solidFill>
                  <a:srgbClr val="B3B3B3"/>
                </a:solidFill>
                <a:latin typeface="Arial"/>
                <a:ea typeface="ＭＳ Ｐゴシック"/>
              </a:rPr>
              <a:t>MOE  - Rue de Guise - METZ</a:t>
            </a:r>
            <a:endParaRPr lang="fr-FR" sz="2200" b="0" strike="noStrike" spc="-1" dirty="0">
              <a:latin typeface="Arial"/>
            </a:endParaRPr>
          </a:p>
        </p:txBody>
      </p:sp>
      <p:sp>
        <p:nvSpPr>
          <p:cNvPr id="82" name="ZoneTexte 4"/>
          <p:cNvSpPr/>
          <p:nvPr/>
        </p:nvSpPr>
        <p:spPr>
          <a:xfrm>
            <a:off x="9401760" y="70200"/>
            <a:ext cx="431280" cy="4557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fr-FR" sz="2400" b="1" strike="noStrike" spc="-1">
                <a:solidFill>
                  <a:srgbClr val="000000"/>
                </a:solidFill>
                <a:latin typeface="Arial"/>
                <a:ea typeface="ＭＳ Ｐゴシック"/>
              </a:rPr>
              <a:t>1</a:t>
            </a:r>
            <a:endParaRPr lang="fr-FR" sz="2400" b="0" strike="noStrike" spc="-1">
              <a:latin typeface="Arial"/>
            </a:endParaRPr>
          </a:p>
        </p:txBody>
      </p:sp>
      <p:sp>
        <p:nvSpPr>
          <p:cNvPr id="83" name="Titre 1"/>
          <p:cNvSpPr/>
          <p:nvPr/>
        </p:nvSpPr>
        <p:spPr>
          <a:xfrm rot="19936200">
            <a:off x="1419480" y="4017600"/>
            <a:ext cx="6857280" cy="5990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>
              <a:lnSpc>
                <a:spcPct val="100000"/>
              </a:lnSpc>
            </a:pPr>
            <a:r>
              <a:rPr lang="fr-FR" sz="2400" b="1" strike="noStrike" spc="-1">
                <a:solidFill>
                  <a:srgbClr val="606060"/>
                </a:solidFill>
                <a:latin typeface="Arial"/>
                <a:ea typeface="ＭＳ Ｐゴシック"/>
              </a:rPr>
              <a:t>ILLUSTRATIONS / PHOTOGRAPHIES</a:t>
            </a:r>
            <a:endParaRPr lang="fr-FR" sz="2400" b="0" strike="noStrike" spc="-1">
              <a:latin typeface="Arial"/>
            </a:endParaRPr>
          </a:p>
        </p:txBody>
      </p:sp>
      <p:graphicFrame>
        <p:nvGraphicFramePr>
          <p:cNvPr id="84" name="Tableau 5"/>
          <p:cNvGraphicFramePr/>
          <p:nvPr>
            <p:extLst>
              <p:ext uri="{D42A27DB-BD31-4B8C-83A1-F6EECF244321}">
                <p14:modId xmlns:p14="http://schemas.microsoft.com/office/powerpoint/2010/main" val="793976567"/>
              </p:ext>
            </p:extLst>
          </p:nvPr>
        </p:nvGraphicFramePr>
        <p:xfrm>
          <a:off x="72000" y="379802"/>
          <a:ext cx="4174560" cy="1899291"/>
        </p:xfrm>
        <a:graphic>
          <a:graphicData uri="http://schemas.openxmlformats.org/drawingml/2006/table">
            <a:tbl>
              <a:tblPr/>
              <a:tblGrid>
                <a:gridCol w="1477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967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88685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400" b="1" strike="noStrike" spc="-1">
                          <a:solidFill>
                            <a:srgbClr val="808080"/>
                          </a:solidFill>
                          <a:latin typeface="Arial"/>
                        </a:rPr>
                        <a:t>NOM DE LA REFERENCE A PRECISER</a:t>
                      </a:r>
                      <a:endParaRPr lang="fr-FR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0948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fr-FR" sz="9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LIEU</a:t>
                      </a:r>
                      <a:endParaRPr lang="fr-FR" sz="9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000" b="0" strike="noStrike" spc="-1">
                          <a:solidFill>
                            <a:srgbClr val="606060"/>
                          </a:solidFill>
                          <a:latin typeface="Arial"/>
                        </a:rPr>
                        <a:t>VILLE (DPT)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0948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fr-FR" sz="9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MOA</a:t>
                      </a:r>
                      <a:endParaRPr lang="fr-FR" sz="9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fr-FR" sz="1000" b="0" strike="noStrike" spc="-1" dirty="0">
                          <a:solidFill>
                            <a:srgbClr val="606060"/>
                          </a:solidFill>
                          <a:latin typeface="Arial"/>
                        </a:rPr>
                        <a:t>A </a:t>
                      </a:r>
                      <a:r>
                        <a:rPr lang="fr-FR" sz="1000" b="0" strike="noStrike" spc="-1" dirty="0" err="1">
                          <a:solidFill>
                            <a:srgbClr val="606060"/>
                          </a:solidFill>
                          <a:latin typeface="Arial"/>
                        </a:rPr>
                        <a:t>COMPLETER</a:t>
                      </a:r>
                      <a:endParaRPr lang="fr-FR" sz="10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0948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fr-FR" sz="9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MOE</a:t>
                      </a:r>
                      <a:endParaRPr lang="fr-FR" sz="9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fr-FR" sz="1000" b="0" strike="noStrike" spc="-1" dirty="0">
                          <a:solidFill>
                            <a:srgbClr val="606060"/>
                          </a:solidFill>
                          <a:latin typeface="Arial"/>
                        </a:rPr>
                        <a:t>A </a:t>
                      </a:r>
                      <a:r>
                        <a:rPr lang="fr-FR" sz="1000" b="0" strike="noStrike" spc="-1" dirty="0" err="1">
                          <a:solidFill>
                            <a:srgbClr val="606060"/>
                          </a:solidFill>
                          <a:latin typeface="Arial"/>
                        </a:rPr>
                        <a:t>COMPLETER</a:t>
                      </a:r>
                      <a:endParaRPr lang="fr-FR" sz="10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0948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fr-FR" sz="9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SURFACE PLANCHER</a:t>
                      </a:r>
                      <a:endParaRPr lang="fr-FR" sz="9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fr-FR" sz="1000" b="0" strike="noStrike" spc="-1" dirty="0">
                          <a:solidFill>
                            <a:srgbClr val="606060"/>
                          </a:solidFill>
                          <a:latin typeface="Arial"/>
                        </a:rPr>
                        <a:t>A </a:t>
                      </a:r>
                      <a:r>
                        <a:rPr lang="fr-FR" sz="1000" b="0" strike="noStrike" spc="-1" dirty="0" err="1">
                          <a:solidFill>
                            <a:srgbClr val="606060"/>
                          </a:solidFill>
                          <a:latin typeface="Arial"/>
                        </a:rPr>
                        <a:t>COMPLETER</a:t>
                      </a:r>
                      <a:endParaRPr lang="fr-FR" sz="10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0948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fr-FR" sz="9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COUT HT TRAVAUX</a:t>
                      </a:r>
                      <a:endParaRPr lang="fr-FR" sz="9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fr-FR" sz="1000" b="0" strike="noStrike" spc="-1" dirty="0">
                          <a:solidFill>
                            <a:srgbClr val="606060"/>
                          </a:solidFill>
                          <a:latin typeface="Arial"/>
                        </a:rPr>
                        <a:t>A </a:t>
                      </a:r>
                      <a:r>
                        <a:rPr lang="fr-FR" sz="1000" b="0" strike="noStrike" spc="-1" dirty="0" err="1">
                          <a:solidFill>
                            <a:srgbClr val="606060"/>
                          </a:solidFill>
                          <a:latin typeface="Arial"/>
                        </a:rPr>
                        <a:t>COMPLETER</a:t>
                      </a:r>
                      <a:endParaRPr lang="fr-FR" sz="10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5291">
                <a:tc>
                  <a:txBody>
                    <a:bodyPr/>
                    <a:lstStyle/>
                    <a:p>
                      <a:pPr algn="r" defTabSz="179388">
                        <a:lnSpc>
                          <a:spcPct val="100000"/>
                        </a:lnSpc>
                      </a:pPr>
                      <a:r>
                        <a:rPr lang="fr-FR" sz="9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AVANCEMENT / DATE</a:t>
                      </a:r>
                      <a:endParaRPr lang="fr-FR" sz="9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fr-FR" sz="1000" b="0" strike="noStrike" kern="1200" spc="-1" dirty="0">
                          <a:solidFill>
                            <a:srgbClr val="606060"/>
                          </a:solidFill>
                          <a:latin typeface="Arial"/>
                          <a:ea typeface="+mn-ea"/>
                          <a:cs typeface="+mn-cs"/>
                        </a:rPr>
                        <a:t>A </a:t>
                      </a:r>
                      <a:r>
                        <a:rPr lang="fr-FR" sz="1000" b="0" strike="noStrike" kern="1200" spc="-1" dirty="0" err="1">
                          <a:solidFill>
                            <a:srgbClr val="606060"/>
                          </a:solidFill>
                          <a:latin typeface="Arial"/>
                          <a:ea typeface="+mn-ea"/>
                          <a:cs typeface="+mn-cs"/>
                        </a:rPr>
                        <a:t>COMPLETER</a:t>
                      </a:r>
                      <a:endParaRPr lang="fr-FR" sz="1000" b="0" strike="noStrike" kern="1200" spc="-1" dirty="0">
                        <a:solidFill>
                          <a:srgbClr val="60606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85" name="Connecteur droit 7"/>
          <p:cNvSpPr/>
          <p:nvPr/>
        </p:nvSpPr>
        <p:spPr>
          <a:xfrm>
            <a:off x="9378720" y="0"/>
            <a:ext cx="360" cy="6858000"/>
          </a:xfrm>
          <a:prstGeom prst="line">
            <a:avLst/>
          </a:prstGeom>
          <a:ln w="9525">
            <a:solidFill>
              <a:srgbClr val="80808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6" name="Titre 1"/>
          <p:cNvSpPr/>
          <p:nvPr/>
        </p:nvSpPr>
        <p:spPr>
          <a:xfrm>
            <a:off x="4495680" y="136080"/>
            <a:ext cx="4653720" cy="2062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fr-FR" sz="1000" b="1" spc="-1" dirty="0">
                <a:solidFill>
                  <a:srgbClr val="606060"/>
                </a:solidFill>
                <a:latin typeface="Arial"/>
                <a:ea typeface="ＭＳ Ｐゴシック"/>
              </a:rPr>
              <a:t>Présentation synthétique de l’opération : </a:t>
            </a:r>
            <a:r>
              <a:rPr lang="fr-FR" sz="1000" b="1" strike="noStrike" spc="-1" dirty="0">
                <a:solidFill>
                  <a:srgbClr val="606060"/>
                </a:solidFill>
                <a:latin typeface="Arial"/>
                <a:ea typeface="ＭＳ Ｐゴシック"/>
              </a:rPr>
              <a:t> </a:t>
            </a:r>
          </a:p>
          <a:p>
            <a:pPr algn="ctr">
              <a:lnSpc>
                <a:spcPct val="100000"/>
              </a:lnSpc>
            </a:pPr>
            <a:r>
              <a:rPr lang="fr-FR" sz="1000" b="1" spc="-1" dirty="0">
                <a:solidFill>
                  <a:srgbClr val="606060"/>
                </a:solidFill>
                <a:latin typeface="Arial"/>
                <a:ea typeface="ＭＳ Ｐゴシック"/>
              </a:rPr>
              <a:t>Caractéristiques de l’opération, descriptif des prestations </a:t>
            </a:r>
          </a:p>
          <a:p>
            <a:pPr algn="ctr">
              <a:lnSpc>
                <a:spcPct val="100000"/>
              </a:lnSpc>
            </a:pPr>
            <a:r>
              <a:rPr lang="fr-FR" sz="1000" b="1" spc="-1" dirty="0">
                <a:solidFill>
                  <a:srgbClr val="606060"/>
                </a:solidFill>
                <a:ea typeface="ＭＳ Ｐゴシック"/>
              </a:rPr>
              <a:t>Liste </a:t>
            </a:r>
            <a:r>
              <a:rPr lang="fr-FR" sz="1000" b="1" spc="-1" dirty="0">
                <a:solidFill>
                  <a:srgbClr val="606060"/>
                </a:solidFill>
                <a:latin typeface="Arial"/>
                <a:ea typeface="ＭＳ Ｐゴシック"/>
              </a:rPr>
              <a:t>des membres de l’équipe MOE ayant participé au projet et rôle du candidat</a:t>
            </a:r>
            <a:r>
              <a:rPr lang="fr-FR" sz="1000" b="1" strike="noStrike" spc="-1" dirty="0">
                <a:solidFill>
                  <a:srgbClr val="606060"/>
                </a:solidFill>
                <a:latin typeface="Arial"/>
                <a:ea typeface="ＭＳ Ｐゴシック"/>
              </a:rPr>
              <a:t> </a:t>
            </a:r>
          </a:p>
          <a:p>
            <a:pPr algn="ctr">
              <a:lnSpc>
                <a:spcPct val="100000"/>
              </a:lnSpc>
            </a:pPr>
            <a:r>
              <a:rPr lang="fr-FR" sz="1000" b="1" spc="-1" dirty="0">
                <a:solidFill>
                  <a:srgbClr val="606060"/>
                </a:solidFill>
                <a:latin typeface="Arial"/>
                <a:ea typeface="ＭＳ Ｐゴシック"/>
              </a:rPr>
              <a:t>Démarche environnementale : préciser si label ou certification</a:t>
            </a:r>
            <a:endParaRPr lang="fr-FR" sz="1000" b="0" strike="noStrike" spc="-1" dirty="0">
              <a:latin typeface="Arial"/>
            </a:endParaRPr>
          </a:p>
        </p:txBody>
      </p:sp>
      <p:sp>
        <p:nvSpPr>
          <p:cNvPr id="87" name="Rectangle 3"/>
          <p:cNvSpPr/>
          <p:nvPr/>
        </p:nvSpPr>
        <p:spPr>
          <a:xfrm>
            <a:off x="4495680" y="136080"/>
            <a:ext cx="4654080" cy="2062440"/>
          </a:xfrm>
          <a:prstGeom prst="rect">
            <a:avLst/>
          </a:prstGeom>
          <a:noFill/>
          <a:ln w="9525">
            <a:solidFill>
              <a:srgbClr val="BFBFB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8" name="ZoneTexte 9"/>
          <p:cNvSpPr/>
          <p:nvPr/>
        </p:nvSpPr>
        <p:spPr>
          <a:xfrm>
            <a:off x="72000" y="-9720"/>
            <a:ext cx="4965840" cy="36432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fr-FR" sz="1800" b="1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 Référence n°1</a:t>
            </a:r>
            <a:endParaRPr lang="fr-FR" sz="1800" b="0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Titre 1"/>
          <p:cNvSpPr/>
          <p:nvPr/>
        </p:nvSpPr>
        <p:spPr>
          <a:xfrm rot="16200000">
            <a:off x="6219360" y="3160080"/>
            <a:ext cx="6857280" cy="538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>
              <a:lnSpc>
                <a:spcPct val="100000"/>
              </a:lnSpc>
            </a:pPr>
            <a:r>
              <a:rPr lang="fr-FR" sz="2200" b="1" strike="noStrike" spc="-1" dirty="0">
                <a:solidFill>
                  <a:srgbClr val="B3B3B3"/>
                </a:solidFill>
                <a:latin typeface="Arial"/>
                <a:ea typeface="ＭＳ Ｐゴシック"/>
              </a:rPr>
              <a:t>MOE  - Rue de Guise - METZ</a:t>
            </a:r>
            <a:endParaRPr lang="fr-FR" sz="2200" b="0" strike="noStrike" spc="-1" dirty="0">
              <a:latin typeface="Arial"/>
            </a:endParaRPr>
          </a:p>
        </p:txBody>
      </p:sp>
      <p:sp>
        <p:nvSpPr>
          <p:cNvPr id="90" name="ZoneTexte 4"/>
          <p:cNvSpPr/>
          <p:nvPr/>
        </p:nvSpPr>
        <p:spPr>
          <a:xfrm>
            <a:off x="9401760" y="70200"/>
            <a:ext cx="431280" cy="4557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fr-FR" sz="2400" b="1" strike="noStrike" spc="-1">
                <a:solidFill>
                  <a:srgbClr val="000000"/>
                </a:solidFill>
                <a:latin typeface="Arial"/>
                <a:ea typeface="ＭＳ Ｐゴシック"/>
              </a:rPr>
              <a:t>2</a:t>
            </a:r>
            <a:endParaRPr lang="fr-FR" sz="2400" b="0" strike="noStrike" spc="-1">
              <a:latin typeface="Arial"/>
            </a:endParaRPr>
          </a:p>
        </p:txBody>
      </p:sp>
      <p:sp>
        <p:nvSpPr>
          <p:cNvPr id="91" name="Titre 1"/>
          <p:cNvSpPr/>
          <p:nvPr/>
        </p:nvSpPr>
        <p:spPr>
          <a:xfrm rot="19936200">
            <a:off x="1419480" y="4017600"/>
            <a:ext cx="6857280" cy="5990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>
              <a:lnSpc>
                <a:spcPct val="100000"/>
              </a:lnSpc>
            </a:pPr>
            <a:r>
              <a:rPr lang="fr-FR" sz="2400" b="1" strike="noStrike" spc="-1">
                <a:solidFill>
                  <a:srgbClr val="606060"/>
                </a:solidFill>
                <a:latin typeface="Arial"/>
                <a:ea typeface="ＭＳ Ｐゴシック"/>
              </a:rPr>
              <a:t>ILLUSTRATIONS / PHOTOGRAPHIES</a:t>
            </a:r>
            <a:endParaRPr lang="fr-FR" sz="2400" b="0" strike="noStrike" spc="-1">
              <a:latin typeface="Arial"/>
            </a:endParaRPr>
          </a:p>
        </p:txBody>
      </p:sp>
      <p:graphicFrame>
        <p:nvGraphicFramePr>
          <p:cNvPr id="92" name="Tableau 5"/>
          <p:cNvGraphicFramePr/>
          <p:nvPr/>
        </p:nvGraphicFramePr>
        <p:xfrm>
          <a:off x="72000" y="379800"/>
          <a:ext cx="4174560" cy="1769400"/>
        </p:xfrm>
        <a:graphic>
          <a:graphicData uri="http://schemas.openxmlformats.org/drawingml/2006/table">
            <a:tbl>
              <a:tblPr/>
              <a:tblGrid>
                <a:gridCol w="1477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967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4920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400" b="1" strike="noStrike" spc="-1">
                          <a:solidFill>
                            <a:srgbClr val="808080"/>
                          </a:solidFill>
                          <a:latin typeface="Arial"/>
                        </a:rPr>
                        <a:t>NOM DE LA REFERENCE A PRECISER</a:t>
                      </a:r>
                      <a:endParaRPr lang="fr-FR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080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fr-FR" sz="9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LIEU</a:t>
                      </a:r>
                      <a:endParaRPr lang="fr-FR" sz="9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000" b="0" strike="noStrike" spc="-1">
                          <a:solidFill>
                            <a:srgbClr val="606060"/>
                          </a:solidFill>
                          <a:latin typeface="Arial"/>
                        </a:rPr>
                        <a:t>VILLE (DPT)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080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fr-FR" sz="9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MOA</a:t>
                      </a:r>
                      <a:endParaRPr lang="fr-FR" sz="9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fr-FR" sz="1000" b="0" strike="noStrike" spc="-1">
                          <a:solidFill>
                            <a:srgbClr val="606060"/>
                          </a:solidFill>
                          <a:latin typeface="Arial"/>
                        </a:rPr>
                        <a:t>A COMPLETER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080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fr-FR" sz="9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MOE</a:t>
                      </a:r>
                      <a:endParaRPr lang="fr-FR" sz="9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fr-FR" sz="1000" b="0" strike="noStrike" spc="-1">
                          <a:solidFill>
                            <a:srgbClr val="606060"/>
                          </a:solidFill>
                          <a:latin typeface="Arial"/>
                        </a:rPr>
                        <a:t>A COMPLETER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080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fr-FR" sz="9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SURFACES</a:t>
                      </a:r>
                      <a:endParaRPr lang="fr-FR" sz="9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fr-FR" sz="1000" b="0" strike="noStrike" spc="-1">
                          <a:solidFill>
                            <a:srgbClr val="606060"/>
                          </a:solidFill>
                          <a:latin typeface="Arial"/>
                        </a:rPr>
                        <a:t>A COMPLETER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080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fr-FR" sz="9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COUT HT TRAVAUX</a:t>
                      </a:r>
                      <a:endParaRPr lang="fr-FR" sz="9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fr-FR" sz="1000" b="0" strike="noStrike" spc="-1">
                          <a:solidFill>
                            <a:srgbClr val="606060"/>
                          </a:solidFill>
                          <a:latin typeface="Arial"/>
                        </a:rPr>
                        <a:t>A COMPLETER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080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fr-FR" sz="9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AVANCEMENT / DATE</a:t>
                      </a:r>
                      <a:endParaRPr lang="fr-FR" sz="9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fr-FR" sz="1000" b="0" strike="noStrike" spc="-1">
                          <a:solidFill>
                            <a:srgbClr val="606060"/>
                          </a:solidFill>
                          <a:latin typeface="Arial"/>
                        </a:rPr>
                        <a:t>A COMPLETER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93" name="Connecteur droit 7"/>
          <p:cNvSpPr/>
          <p:nvPr/>
        </p:nvSpPr>
        <p:spPr>
          <a:xfrm>
            <a:off x="9378720" y="0"/>
            <a:ext cx="360" cy="6858000"/>
          </a:xfrm>
          <a:prstGeom prst="line">
            <a:avLst/>
          </a:prstGeom>
          <a:ln w="9525">
            <a:solidFill>
              <a:srgbClr val="80808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4" name="Titre 1"/>
          <p:cNvSpPr/>
          <p:nvPr/>
        </p:nvSpPr>
        <p:spPr>
          <a:xfrm>
            <a:off x="4495680" y="136080"/>
            <a:ext cx="4676040" cy="2062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fr-FR" sz="1000" b="1" spc="-1" dirty="0">
                <a:solidFill>
                  <a:srgbClr val="606060"/>
                </a:solidFill>
                <a:latin typeface="Arial"/>
                <a:ea typeface="ＭＳ Ｐゴシック"/>
              </a:rPr>
              <a:t>Présentation synthétique de l’opération : </a:t>
            </a:r>
            <a:r>
              <a:rPr lang="fr-FR" sz="1000" b="1" strike="noStrike" spc="-1" dirty="0">
                <a:solidFill>
                  <a:srgbClr val="606060"/>
                </a:solidFill>
                <a:latin typeface="Arial"/>
                <a:ea typeface="ＭＳ Ｐゴシック"/>
              </a:rPr>
              <a:t> </a:t>
            </a:r>
          </a:p>
          <a:p>
            <a:pPr algn="ctr">
              <a:lnSpc>
                <a:spcPct val="100000"/>
              </a:lnSpc>
            </a:pPr>
            <a:r>
              <a:rPr lang="fr-FR" sz="1000" b="1" spc="-1" dirty="0">
                <a:solidFill>
                  <a:srgbClr val="606060"/>
                </a:solidFill>
                <a:latin typeface="Arial"/>
                <a:ea typeface="ＭＳ Ｐゴシック"/>
              </a:rPr>
              <a:t>Caractéristiques de l’opération, descriptif des prestations </a:t>
            </a:r>
          </a:p>
          <a:p>
            <a:pPr algn="ctr">
              <a:lnSpc>
                <a:spcPct val="100000"/>
              </a:lnSpc>
            </a:pPr>
            <a:r>
              <a:rPr lang="fr-FR" sz="1000" b="1" spc="-1" dirty="0">
                <a:solidFill>
                  <a:srgbClr val="606060"/>
                </a:solidFill>
                <a:ea typeface="ＭＳ Ｐゴシック"/>
              </a:rPr>
              <a:t>Liste </a:t>
            </a:r>
            <a:r>
              <a:rPr lang="fr-FR" sz="1000" b="1" spc="-1" dirty="0">
                <a:solidFill>
                  <a:srgbClr val="606060"/>
                </a:solidFill>
                <a:latin typeface="Arial"/>
                <a:ea typeface="ＭＳ Ｐゴシック"/>
              </a:rPr>
              <a:t>des membres de l’équipe MOE ayant participé au projet et rôle du candidat</a:t>
            </a:r>
            <a:r>
              <a:rPr lang="fr-FR" sz="1000" b="1" strike="noStrike" spc="-1" dirty="0">
                <a:solidFill>
                  <a:srgbClr val="606060"/>
                </a:solidFill>
                <a:latin typeface="Arial"/>
                <a:ea typeface="ＭＳ Ｐゴシック"/>
              </a:rPr>
              <a:t> </a:t>
            </a:r>
          </a:p>
          <a:p>
            <a:pPr algn="ctr">
              <a:lnSpc>
                <a:spcPct val="100000"/>
              </a:lnSpc>
            </a:pPr>
            <a:r>
              <a:rPr lang="fr-FR" sz="1000" b="1" spc="-1" dirty="0">
                <a:solidFill>
                  <a:srgbClr val="606060"/>
                </a:solidFill>
                <a:latin typeface="Arial"/>
                <a:ea typeface="ＭＳ Ｐゴシック"/>
              </a:rPr>
              <a:t>Démarche environnementale : préciser si label ou certification</a:t>
            </a:r>
            <a:endParaRPr lang="fr-FR" sz="10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fr-FR" sz="1000" b="0" strike="noStrike" spc="-1" dirty="0">
              <a:latin typeface="Arial"/>
            </a:endParaRPr>
          </a:p>
        </p:txBody>
      </p:sp>
      <p:sp>
        <p:nvSpPr>
          <p:cNvPr id="95" name="Rectangle 3"/>
          <p:cNvSpPr/>
          <p:nvPr/>
        </p:nvSpPr>
        <p:spPr>
          <a:xfrm>
            <a:off x="4495680" y="136080"/>
            <a:ext cx="4654080" cy="2062440"/>
          </a:xfrm>
          <a:prstGeom prst="rect">
            <a:avLst/>
          </a:prstGeom>
          <a:noFill/>
          <a:ln w="9525">
            <a:solidFill>
              <a:srgbClr val="BFBFB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6" name="ZoneTexte 9"/>
          <p:cNvSpPr/>
          <p:nvPr/>
        </p:nvSpPr>
        <p:spPr>
          <a:xfrm>
            <a:off x="72000" y="-9720"/>
            <a:ext cx="4965840" cy="36432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fr-FR" sz="1800" b="1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Référence n°2</a:t>
            </a:r>
            <a:endParaRPr lang="fr-FR" sz="1800" b="0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Titre 1"/>
          <p:cNvSpPr/>
          <p:nvPr/>
        </p:nvSpPr>
        <p:spPr>
          <a:xfrm rot="16200000">
            <a:off x="6219360" y="3160080"/>
            <a:ext cx="6857280" cy="538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>
              <a:lnSpc>
                <a:spcPct val="100000"/>
              </a:lnSpc>
            </a:pPr>
            <a:r>
              <a:rPr lang="fr-FR" sz="2200" b="1" strike="noStrike" spc="-1" dirty="0">
                <a:solidFill>
                  <a:srgbClr val="B3B3B3"/>
                </a:solidFill>
                <a:latin typeface="Arial"/>
                <a:ea typeface="ＭＳ Ｐゴシック"/>
              </a:rPr>
              <a:t>MOE  - Rue de Guise - METZ</a:t>
            </a:r>
            <a:endParaRPr lang="fr-FR" sz="2200" b="0" strike="noStrike" spc="-1" dirty="0">
              <a:latin typeface="Arial"/>
            </a:endParaRPr>
          </a:p>
        </p:txBody>
      </p:sp>
      <p:sp>
        <p:nvSpPr>
          <p:cNvPr id="90" name="ZoneTexte 4"/>
          <p:cNvSpPr/>
          <p:nvPr/>
        </p:nvSpPr>
        <p:spPr>
          <a:xfrm>
            <a:off x="9401760" y="70200"/>
            <a:ext cx="431280" cy="4557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fr-FR" sz="2400" b="1" spc="-1" dirty="0">
                <a:solidFill>
                  <a:srgbClr val="000000"/>
                </a:solidFill>
                <a:latin typeface="Arial"/>
                <a:ea typeface="ＭＳ Ｐゴシック"/>
              </a:rPr>
              <a:t>3</a:t>
            </a:r>
            <a:endParaRPr lang="fr-FR" sz="2400" b="0" strike="noStrike" spc="-1" dirty="0">
              <a:latin typeface="Arial"/>
            </a:endParaRPr>
          </a:p>
        </p:txBody>
      </p:sp>
      <p:sp>
        <p:nvSpPr>
          <p:cNvPr id="91" name="Titre 1"/>
          <p:cNvSpPr/>
          <p:nvPr/>
        </p:nvSpPr>
        <p:spPr>
          <a:xfrm rot="19936200">
            <a:off x="1419480" y="4017600"/>
            <a:ext cx="6857280" cy="5990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>
              <a:lnSpc>
                <a:spcPct val="100000"/>
              </a:lnSpc>
            </a:pPr>
            <a:r>
              <a:rPr lang="fr-FR" sz="2400" b="1" strike="noStrike" spc="-1">
                <a:solidFill>
                  <a:srgbClr val="606060"/>
                </a:solidFill>
                <a:latin typeface="Arial"/>
                <a:ea typeface="ＭＳ Ｐゴシック"/>
              </a:rPr>
              <a:t>ILLUSTRATIONS / PHOTOGRAPHIES</a:t>
            </a:r>
            <a:endParaRPr lang="fr-FR" sz="2400" b="0" strike="noStrike" spc="-1">
              <a:latin typeface="Arial"/>
            </a:endParaRPr>
          </a:p>
        </p:txBody>
      </p:sp>
      <p:graphicFrame>
        <p:nvGraphicFramePr>
          <p:cNvPr id="92" name="Tableau 5"/>
          <p:cNvGraphicFramePr/>
          <p:nvPr/>
        </p:nvGraphicFramePr>
        <p:xfrm>
          <a:off x="72000" y="379800"/>
          <a:ext cx="4174560" cy="1769400"/>
        </p:xfrm>
        <a:graphic>
          <a:graphicData uri="http://schemas.openxmlformats.org/drawingml/2006/table">
            <a:tbl>
              <a:tblPr/>
              <a:tblGrid>
                <a:gridCol w="1477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967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4920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400" b="1" strike="noStrike" spc="-1">
                          <a:solidFill>
                            <a:srgbClr val="808080"/>
                          </a:solidFill>
                          <a:latin typeface="Arial"/>
                        </a:rPr>
                        <a:t>NOM DE LA REFERENCE A PRECISER</a:t>
                      </a:r>
                      <a:endParaRPr lang="fr-FR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080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fr-FR" sz="9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LIEU</a:t>
                      </a:r>
                      <a:endParaRPr lang="fr-FR" sz="9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000" b="0" strike="noStrike" spc="-1">
                          <a:solidFill>
                            <a:srgbClr val="606060"/>
                          </a:solidFill>
                          <a:latin typeface="Arial"/>
                        </a:rPr>
                        <a:t>VILLE (DPT)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080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fr-FR" sz="9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MOA</a:t>
                      </a:r>
                      <a:endParaRPr lang="fr-FR" sz="9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fr-FR" sz="1000" b="0" strike="noStrike" spc="-1">
                          <a:solidFill>
                            <a:srgbClr val="606060"/>
                          </a:solidFill>
                          <a:latin typeface="Arial"/>
                        </a:rPr>
                        <a:t>A COMPLETER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080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fr-FR" sz="9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MOE</a:t>
                      </a:r>
                      <a:endParaRPr lang="fr-FR" sz="9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fr-FR" sz="1000" b="0" strike="noStrike" spc="-1">
                          <a:solidFill>
                            <a:srgbClr val="606060"/>
                          </a:solidFill>
                          <a:latin typeface="Arial"/>
                        </a:rPr>
                        <a:t>A COMPLETER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080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fr-FR" sz="9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SURFACES</a:t>
                      </a:r>
                      <a:endParaRPr lang="fr-FR" sz="9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fr-FR" sz="1000" b="0" strike="noStrike" spc="-1">
                          <a:solidFill>
                            <a:srgbClr val="606060"/>
                          </a:solidFill>
                          <a:latin typeface="Arial"/>
                        </a:rPr>
                        <a:t>A COMPLETER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080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fr-FR" sz="9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COUT HT TRAVAUX</a:t>
                      </a:r>
                      <a:endParaRPr lang="fr-FR" sz="9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fr-FR" sz="1000" b="0" strike="noStrike" spc="-1">
                          <a:solidFill>
                            <a:srgbClr val="606060"/>
                          </a:solidFill>
                          <a:latin typeface="Arial"/>
                        </a:rPr>
                        <a:t>A COMPLETER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080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fr-FR" sz="9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AVANCEMENT / DATE</a:t>
                      </a:r>
                      <a:endParaRPr lang="fr-FR" sz="9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fr-FR" sz="1000" b="0" strike="noStrike" spc="-1">
                          <a:solidFill>
                            <a:srgbClr val="606060"/>
                          </a:solidFill>
                          <a:latin typeface="Arial"/>
                        </a:rPr>
                        <a:t>A COMPLETER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93" name="Connecteur droit 7"/>
          <p:cNvSpPr/>
          <p:nvPr/>
        </p:nvSpPr>
        <p:spPr>
          <a:xfrm>
            <a:off x="9378720" y="0"/>
            <a:ext cx="360" cy="6858000"/>
          </a:xfrm>
          <a:prstGeom prst="line">
            <a:avLst/>
          </a:prstGeom>
          <a:ln w="9525">
            <a:solidFill>
              <a:srgbClr val="80808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4" name="Titre 1"/>
          <p:cNvSpPr/>
          <p:nvPr/>
        </p:nvSpPr>
        <p:spPr>
          <a:xfrm>
            <a:off x="4495680" y="136080"/>
            <a:ext cx="4654080" cy="2062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fr-FR" sz="1000" b="1" spc="-1" dirty="0">
                <a:solidFill>
                  <a:srgbClr val="606060"/>
                </a:solidFill>
                <a:latin typeface="Arial"/>
                <a:ea typeface="ＭＳ Ｐゴシック"/>
              </a:rPr>
              <a:t>Présentation synthétique de l’opération : </a:t>
            </a:r>
            <a:r>
              <a:rPr lang="fr-FR" sz="1000" b="1" strike="noStrike" spc="-1" dirty="0">
                <a:solidFill>
                  <a:srgbClr val="606060"/>
                </a:solidFill>
                <a:latin typeface="Arial"/>
                <a:ea typeface="ＭＳ Ｐゴシック"/>
              </a:rPr>
              <a:t> </a:t>
            </a:r>
          </a:p>
          <a:p>
            <a:pPr algn="ctr">
              <a:lnSpc>
                <a:spcPct val="100000"/>
              </a:lnSpc>
            </a:pPr>
            <a:r>
              <a:rPr lang="fr-FR" sz="1000" b="1" spc="-1" dirty="0">
                <a:solidFill>
                  <a:srgbClr val="606060"/>
                </a:solidFill>
                <a:latin typeface="Arial"/>
                <a:ea typeface="ＭＳ Ｐゴシック"/>
              </a:rPr>
              <a:t>Caractéristiques de l’opération, descriptif des prestations </a:t>
            </a:r>
          </a:p>
          <a:p>
            <a:pPr algn="ctr">
              <a:lnSpc>
                <a:spcPct val="100000"/>
              </a:lnSpc>
            </a:pPr>
            <a:r>
              <a:rPr lang="fr-FR" sz="1000" b="1" spc="-1" dirty="0">
                <a:solidFill>
                  <a:srgbClr val="606060"/>
                </a:solidFill>
                <a:ea typeface="ＭＳ Ｐゴシック"/>
              </a:rPr>
              <a:t>Liste </a:t>
            </a:r>
            <a:r>
              <a:rPr lang="fr-FR" sz="1000" b="1" spc="-1" dirty="0">
                <a:solidFill>
                  <a:srgbClr val="606060"/>
                </a:solidFill>
                <a:latin typeface="Arial"/>
                <a:ea typeface="ＭＳ Ｐゴシック"/>
              </a:rPr>
              <a:t>des membres de l’équipe MOE ayant participé au projet et rôle du candidat</a:t>
            </a:r>
            <a:r>
              <a:rPr lang="fr-FR" sz="1000" b="1" strike="noStrike" spc="-1" dirty="0">
                <a:solidFill>
                  <a:srgbClr val="606060"/>
                </a:solidFill>
                <a:latin typeface="Arial"/>
                <a:ea typeface="ＭＳ Ｐゴシック"/>
              </a:rPr>
              <a:t> </a:t>
            </a:r>
          </a:p>
          <a:p>
            <a:pPr algn="ctr">
              <a:lnSpc>
                <a:spcPct val="100000"/>
              </a:lnSpc>
            </a:pPr>
            <a:r>
              <a:rPr lang="fr-FR" sz="1000" b="1" spc="-1" dirty="0">
                <a:solidFill>
                  <a:srgbClr val="606060"/>
                </a:solidFill>
                <a:latin typeface="Arial"/>
                <a:ea typeface="ＭＳ Ｐゴシック"/>
              </a:rPr>
              <a:t>Démarche environnementale : préciser si label ou certification</a:t>
            </a:r>
            <a:endParaRPr lang="fr-FR" sz="1000" b="0" strike="noStrike" spc="-1" dirty="0">
              <a:latin typeface="Arial"/>
            </a:endParaRPr>
          </a:p>
        </p:txBody>
      </p:sp>
      <p:sp>
        <p:nvSpPr>
          <p:cNvPr id="95" name="Rectangle 3"/>
          <p:cNvSpPr/>
          <p:nvPr/>
        </p:nvSpPr>
        <p:spPr>
          <a:xfrm>
            <a:off x="4495680" y="136080"/>
            <a:ext cx="4654080" cy="2062440"/>
          </a:xfrm>
          <a:prstGeom prst="rect">
            <a:avLst/>
          </a:prstGeom>
          <a:noFill/>
          <a:ln w="9525">
            <a:solidFill>
              <a:srgbClr val="BFBFB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6" name="ZoneTexte 9"/>
          <p:cNvSpPr/>
          <p:nvPr/>
        </p:nvSpPr>
        <p:spPr>
          <a:xfrm>
            <a:off x="72000" y="-9720"/>
            <a:ext cx="4965840" cy="36432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fr-FR" sz="1800" b="1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Référence n°3</a:t>
            </a:r>
            <a:endParaRPr lang="fr-FR" sz="18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469775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Titre 1"/>
          <p:cNvSpPr/>
          <p:nvPr/>
        </p:nvSpPr>
        <p:spPr>
          <a:xfrm rot="16200000">
            <a:off x="6219360" y="3160080"/>
            <a:ext cx="6857280" cy="538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>
              <a:lnSpc>
                <a:spcPct val="100000"/>
              </a:lnSpc>
            </a:pPr>
            <a:r>
              <a:rPr lang="fr-FR" sz="2200" b="1" strike="noStrike" spc="-1" dirty="0">
                <a:solidFill>
                  <a:srgbClr val="B3B3B3"/>
                </a:solidFill>
                <a:latin typeface="Arial"/>
                <a:ea typeface="ＭＳ Ｐゴシック"/>
              </a:rPr>
              <a:t>MOE  - Rue de Guise - METZ</a:t>
            </a:r>
            <a:endParaRPr lang="fr-FR" sz="2200" b="0" strike="noStrike" spc="-1" dirty="0">
              <a:latin typeface="Arial"/>
            </a:endParaRPr>
          </a:p>
        </p:txBody>
      </p:sp>
      <p:sp>
        <p:nvSpPr>
          <p:cNvPr id="90" name="ZoneTexte 4"/>
          <p:cNvSpPr/>
          <p:nvPr/>
        </p:nvSpPr>
        <p:spPr>
          <a:xfrm>
            <a:off x="9401760" y="70200"/>
            <a:ext cx="431280" cy="4557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fr-FR" sz="2400" b="1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4</a:t>
            </a:r>
            <a:endParaRPr lang="fr-FR" sz="2400" b="0" strike="noStrike" spc="-1" dirty="0">
              <a:latin typeface="Arial"/>
            </a:endParaRPr>
          </a:p>
        </p:txBody>
      </p:sp>
      <p:sp>
        <p:nvSpPr>
          <p:cNvPr id="91" name="Titre 1"/>
          <p:cNvSpPr/>
          <p:nvPr/>
        </p:nvSpPr>
        <p:spPr>
          <a:xfrm rot="19936200">
            <a:off x="1419480" y="4017600"/>
            <a:ext cx="6857280" cy="5990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>
              <a:lnSpc>
                <a:spcPct val="100000"/>
              </a:lnSpc>
            </a:pPr>
            <a:r>
              <a:rPr lang="fr-FR" sz="2400" b="1" strike="noStrike" spc="-1">
                <a:solidFill>
                  <a:srgbClr val="606060"/>
                </a:solidFill>
                <a:latin typeface="Arial"/>
                <a:ea typeface="ＭＳ Ｐゴシック"/>
              </a:rPr>
              <a:t>ILLUSTRATIONS / PHOTOGRAPHIES</a:t>
            </a:r>
            <a:endParaRPr lang="fr-FR" sz="2400" b="0" strike="noStrike" spc="-1">
              <a:latin typeface="Arial"/>
            </a:endParaRPr>
          </a:p>
        </p:txBody>
      </p:sp>
      <p:graphicFrame>
        <p:nvGraphicFramePr>
          <p:cNvPr id="92" name="Tableau 5"/>
          <p:cNvGraphicFramePr/>
          <p:nvPr/>
        </p:nvGraphicFramePr>
        <p:xfrm>
          <a:off x="72000" y="379800"/>
          <a:ext cx="4174560" cy="1769400"/>
        </p:xfrm>
        <a:graphic>
          <a:graphicData uri="http://schemas.openxmlformats.org/drawingml/2006/table">
            <a:tbl>
              <a:tblPr/>
              <a:tblGrid>
                <a:gridCol w="1477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967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4920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400" b="1" strike="noStrike" spc="-1">
                          <a:solidFill>
                            <a:srgbClr val="808080"/>
                          </a:solidFill>
                          <a:latin typeface="Arial"/>
                        </a:rPr>
                        <a:t>NOM DE LA REFERENCE A PRECISER</a:t>
                      </a:r>
                      <a:endParaRPr lang="fr-FR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080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fr-FR" sz="9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LIEU</a:t>
                      </a:r>
                      <a:endParaRPr lang="fr-FR" sz="9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000" b="0" strike="noStrike" spc="-1">
                          <a:solidFill>
                            <a:srgbClr val="606060"/>
                          </a:solidFill>
                          <a:latin typeface="Arial"/>
                        </a:rPr>
                        <a:t>VILLE (DPT)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080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fr-FR" sz="9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MOA</a:t>
                      </a:r>
                      <a:endParaRPr lang="fr-FR" sz="9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fr-FR" sz="1000" b="0" strike="noStrike" spc="-1">
                          <a:solidFill>
                            <a:srgbClr val="606060"/>
                          </a:solidFill>
                          <a:latin typeface="Arial"/>
                        </a:rPr>
                        <a:t>A COMPLETER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080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fr-FR" sz="9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MOE</a:t>
                      </a:r>
                      <a:endParaRPr lang="fr-FR" sz="9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fr-FR" sz="1000" b="0" strike="noStrike" spc="-1">
                          <a:solidFill>
                            <a:srgbClr val="606060"/>
                          </a:solidFill>
                          <a:latin typeface="Arial"/>
                        </a:rPr>
                        <a:t>A COMPLETER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080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fr-FR" sz="9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SURFACES</a:t>
                      </a:r>
                      <a:endParaRPr lang="fr-FR" sz="9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fr-FR" sz="1000" b="0" strike="noStrike" spc="-1">
                          <a:solidFill>
                            <a:srgbClr val="606060"/>
                          </a:solidFill>
                          <a:latin typeface="Arial"/>
                        </a:rPr>
                        <a:t>A COMPLETER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080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fr-FR" sz="9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COUT HT TRAVAUX</a:t>
                      </a:r>
                      <a:endParaRPr lang="fr-FR" sz="9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fr-FR" sz="1000" b="0" strike="noStrike" spc="-1">
                          <a:solidFill>
                            <a:srgbClr val="606060"/>
                          </a:solidFill>
                          <a:latin typeface="Arial"/>
                        </a:rPr>
                        <a:t>A COMPLETER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080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fr-FR" sz="9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AVANCEMENT / DATE</a:t>
                      </a:r>
                      <a:endParaRPr lang="fr-FR" sz="9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fr-FR" sz="1000" b="0" strike="noStrike" spc="-1">
                          <a:solidFill>
                            <a:srgbClr val="606060"/>
                          </a:solidFill>
                          <a:latin typeface="Arial"/>
                        </a:rPr>
                        <a:t>A COMPLETER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93" name="Connecteur droit 7"/>
          <p:cNvSpPr/>
          <p:nvPr/>
        </p:nvSpPr>
        <p:spPr>
          <a:xfrm>
            <a:off x="9378720" y="0"/>
            <a:ext cx="360" cy="6858000"/>
          </a:xfrm>
          <a:prstGeom prst="line">
            <a:avLst/>
          </a:prstGeom>
          <a:ln w="9525">
            <a:solidFill>
              <a:srgbClr val="80808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4" name="Titre 1"/>
          <p:cNvSpPr/>
          <p:nvPr/>
        </p:nvSpPr>
        <p:spPr>
          <a:xfrm>
            <a:off x="4495680" y="136080"/>
            <a:ext cx="4654080" cy="2062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fr-FR" sz="1000" b="1" spc="-1" dirty="0">
                <a:solidFill>
                  <a:srgbClr val="606060"/>
                </a:solidFill>
                <a:latin typeface="Arial"/>
                <a:ea typeface="ＭＳ Ｐゴシック"/>
              </a:rPr>
              <a:t>Présentation synthétique de l’opération : </a:t>
            </a:r>
            <a:r>
              <a:rPr lang="fr-FR" sz="1000" b="1" strike="noStrike" spc="-1" dirty="0">
                <a:solidFill>
                  <a:srgbClr val="606060"/>
                </a:solidFill>
                <a:latin typeface="Arial"/>
                <a:ea typeface="ＭＳ Ｐゴシック"/>
              </a:rPr>
              <a:t> </a:t>
            </a:r>
          </a:p>
          <a:p>
            <a:pPr algn="ctr">
              <a:lnSpc>
                <a:spcPct val="100000"/>
              </a:lnSpc>
            </a:pPr>
            <a:r>
              <a:rPr lang="fr-FR" sz="1000" b="1" spc="-1" dirty="0">
                <a:solidFill>
                  <a:srgbClr val="606060"/>
                </a:solidFill>
                <a:latin typeface="Arial"/>
                <a:ea typeface="ＭＳ Ｐゴシック"/>
              </a:rPr>
              <a:t>Caractéristiques de l’opération, descriptif des prestations </a:t>
            </a:r>
          </a:p>
          <a:p>
            <a:pPr algn="ctr">
              <a:lnSpc>
                <a:spcPct val="100000"/>
              </a:lnSpc>
            </a:pPr>
            <a:r>
              <a:rPr lang="fr-FR" sz="1000" b="1" spc="-1" dirty="0">
                <a:solidFill>
                  <a:srgbClr val="606060"/>
                </a:solidFill>
                <a:ea typeface="ＭＳ Ｐゴシック"/>
              </a:rPr>
              <a:t>Liste </a:t>
            </a:r>
            <a:r>
              <a:rPr lang="fr-FR" sz="1000" b="1" spc="-1" dirty="0">
                <a:solidFill>
                  <a:srgbClr val="606060"/>
                </a:solidFill>
                <a:latin typeface="Arial"/>
                <a:ea typeface="ＭＳ Ｐゴシック"/>
              </a:rPr>
              <a:t>des membres de l’équipe MOE ayant participé au projet et rôle du candidat</a:t>
            </a:r>
            <a:r>
              <a:rPr lang="fr-FR" sz="1000" b="1" strike="noStrike" spc="-1" dirty="0">
                <a:solidFill>
                  <a:srgbClr val="606060"/>
                </a:solidFill>
                <a:latin typeface="Arial"/>
                <a:ea typeface="ＭＳ Ｐゴシック"/>
              </a:rPr>
              <a:t> </a:t>
            </a:r>
          </a:p>
          <a:p>
            <a:pPr algn="ctr">
              <a:lnSpc>
                <a:spcPct val="100000"/>
              </a:lnSpc>
            </a:pPr>
            <a:r>
              <a:rPr lang="fr-FR" sz="1000" b="1" spc="-1" dirty="0">
                <a:solidFill>
                  <a:srgbClr val="606060"/>
                </a:solidFill>
                <a:latin typeface="Arial"/>
                <a:ea typeface="ＭＳ Ｐゴシック"/>
              </a:rPr>
              <a:t>Démarche environnementale : préciser si label ou certification</a:t>
            </a:r>
            <a:endParaRPr lang="fr-FR" sz="1000" b="0" strike="noStrike" spc="-1" dirty="0">
              <a:latin typeface="Arial"/>
            </a:endParaRPr>
          </a:p>
        </p:txBody>
      </p:sp>
      <p:sp>
        <p:nvSpPr>
          <p:cNvPr id="95" name="Rectangle 3"/>
          <p:cNvSpPr/>
          <p:nvPr/>
        </p:nvSpPr>
        <p:spPr>
          <a:xfrm>
            <a:off x="4495680" y="136080"/>
            <a:ext cx="4654080" cy="2062440"/>
          </a:xfrm>
          <a:prstGeom prst="rect">
            <a:avLst/>
          </a:prstGeom>
          <a:noFill/>
          <a:ln w="9525">
            <a:solidFill>
              <a:srgbClr val="BFBFB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6" name="ZoneTexte 9"/>
          <p:cNvSpPr/>
          <p:nvPr/>
        </p:nvSpPr>
        <p:spPr>
          <a:xfrm>
            <a:off x="72000" y="-9720"/>
            <a:ext cx="4965840" cy="36432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fr-FR" sz="1800" b="1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Référence n°4</a:t>
            </a:r>
            <a:endParaRPr lang="fr-FR" sz="18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031285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Titre 1"/>
          <p:cNvSpPr/>
          <p:nvPr/>
        </p:nvSpPr>
        <p:spPr>
          <a:xfrm rot="16200000">
            <a:off x="6219360" y="3160080"/>
            <a:ext cx="6857280" cy="538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>
              <a:lnSpc>
                <a:spcPct val="100000"/>
              </a:lnSpc>
            </a:pPr>
            <a:r>
              <a:rPr lang="fr-FR" sz="2200" b="1" strike="noStrike" spc="-1" dirty="0">
                <a:solidFill>
                  <a:srgbClr val="B3B3B3"/>
                </a:solidFill>
                <a:latin typeface="Arial"/>
                <a:ea typeface="ＭＳ Ｐゴシック"/>
              </a:rPr>
              <a:t>MOE  - Rue de Guise - METZ</a:t>
            </a:r>
            <a:endParaRPr lang="fr-FR" sz="2200" b="0" strike="noStrike" spc="-1" dirty="0">
              <a:latin typeface="Arial"/>
            </a:endParaRPr>
          </a:p>
        </p:txBody>
      </p:sp>
      <p:sp>
        <p:nvSpPr>
          <p:cNvPr id="90" name="ZoneTexte 4"/>
          <p:cNvSpPr/>
          <p:nvPr/>
        </p:nvSpPr>
        <p:spPr>
          <a:xfrm>
            <a:off x="9401760" y="70200"/>
            <a:ext cx="431280" cy="4557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fr-FR" sz="2400" b="0" strike="noStrike" spc="-1" dirty="0">
                <a:latin typeface="Arial"/>
              </a:rPr>
              <a:t>5</a:t>
            </a:r>
          </a:p>
        </p:txBody>
      </p:sp>
      <p:sp>
        <p:nvSpPr>
          <p:cNvPr id="91" name="Titre 1"/>
          <p:cNvSpPr/>
          <p:nvPr/>
        </p:nvSpPr>
        <p:spPr>
          <a:xfrm rot="19936200">
            <a:off x="1419480" y="4017600"/>
            <a:ext cx="6857280" cy="5990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>
              <a:lnSpc>
                <a:spcPct val="100000"/>
              </a:lnSpc>
            </a:pPr>
            <a:r>
              <a:rPr lang="fr-FR" sz="2400" b="1" strike="noStrike" spc="-1">
                <a:solidFill>
                  <a:srgbClr val="606060"/>
                </a:solidFill>
                <a:latin typeface="Arial"/>
                <a:ea typeface="ＭＳ Ｐゴシック"/>
              </a:rPr>
              <a:t>ILLUSTRATIONS / PHOTOGRAPHIES</a:t>
            </a:r>
            <a:endParaRPr lang="fr-FR" sz="2400" b="0" strike="noStrike" spc="-1">
              <a:latin typeface="Arial"/>
            </a:endParaRPr>
          </a:p>
        </p:txBody>
      </p:sp>
      <p:graphicFrame>
        <p:nvGraphicFramePr>
          <p:cNvPr id="92" name="Tableau 5"/>
          <p:cNvGraphicFramePr/>
          <p:nvPr/>
        </p:nvGraphicFramePr>
        <p:xfrm>
          <a:off x="72000" y="379800"/>
          <a:ext cx="4174560" cy="1769400"/>
        </p:xfrm>
        <a:graphic>
          <a:graphicData uri="http://schemas.openxmlformats.org/drawingml/2006/table">
            <a:tbl>
              <a:tblPr/>
              <a:tblGrid>
                <a:gridCol w="1477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967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4920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400" b="1" strike="noStrike" spc="-1" dirty="0">
                          <a:solidFill>
                            <a:srgbClr val="808080"/>
                          </a:solidFill>
                          <a:latin typeface="Arial"/>
                        </a:rPr>
                        <a:t>NOM DE LA REFERENCE A PRECISER</a:t>
                      </a:r>
                      <a:endParaRPr lang="fr-FR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080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fr-FR" sz="9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LIEU</a:t>
                      </a:r>
                      <a:endParaRPr lang="fr-FR" sz="9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000" b="0" strike="noStrike" spc="-1">
                          <a:solidFill>
                            <a:srgbClr val="606060"/>
                          </a:solidFill>
                          <a:latin typeface="Arial"/>
                        </a:rPr>
                        <a:t>VILLE (DPT)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080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fr-FR" sz="9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MOA</a:t>
                      </a:r>
                      <a:endParaRPr lang="fr-FR" sz="9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fr-FR" sz="1000" b="0" strike="noStrike" spc="-1">
                          <a:solidFill>
                            <a:srgbClr val="606060"/>
                          </a:solidFill>
                          <a:latin typeface="Arial"/>
                        </a:rPr>
                        <a:t>A COMPLETER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080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fr-FR" sz="9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MOE</a:t>
                      </a:r>
                      <a:endParaRPr lang="fr-FR" sz="9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fr-FR" sz="1000" b="0" strike="noStrike" spc="-1">
                          <a:solidFill>
                            <a:srgbClr val="606060"/>
                          </a:solidFill>
                          <a:latin typeface="Arial"/>
                        </a:rPr>
                        <a:t>A COMPLETER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080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fr-FR" sz="9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SURFACES</a:t>
                      </a:r>
                      <a:endParaRPr lang="fr-FR" sz="9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fr-FR" sz="1000" b="0" strike="noStrike" spc="-1">
                          <a:solidFill>
                            <a:srgbClr val="606060"/>
                          </a:solidFill>
                          <a:latin typeface="Arial"/>
                        </a:rPr>
                        <a:t>A COMPLETER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080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fr-FR" sz="9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COUT HT TRAVAUX</a:t>
                      </a:r>
                      <a:endParaRPr lang="fr-FR" sz="9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fr-FR" sz="1000" b="0" strike="noStrike" spc="-1">
                          <a:solidFill>
                            <a:srgbClr val="606060"/>
                          </a:solidFill>
                          <a:latin typeface="Arial"/>
                        </a:rPr>
                        <a:t>A COMPLETER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080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fr-FR" sz="9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AVANCEMENT / DATE</a:t>
                      </a:r>
                      <a:endParaRPr lang="fr-FR" sz="9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fr-FR" sz="1000" b="0" strike="noStrike" spc="-1">
                          <a:solidFill>
                            <a:srgbClr val="606060"/>
                          </a:solidFill>
                          <a:latin typeface="Arial"/>
                        </a:rPr>
                        <a:t>A COMPLETER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93" name="Connecteur droit 7"/>
          <p:cNvSpPr/>
          <p:nvPr/>
        </p:nvSpPr>
        <p:spPr>
          <a:xfrm>
            <a:off x="9378720" y="0"/>
            <a:ext cx="360" cy="6858000"/>
          </a:xfrm>
          <a:prstGeom prst="line">
            <a:avLst/>
          </a:prstGeom>
          <a:ln w="9525">
            <a:solidFill>
              <a:srgbClr val="80808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4" name="Titre 1"/>
          <p:cNvSpPr/>
          <p:nvPr/>
        </p:nvSpPr>
        <p:spPr>
          <a:xfrm>
            <a:off x="4495679" y="136080"/>
            <a:ext cx="4654079" cy="2062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fr-FR" sz="1000" b="1" spc="-1" dirty="0">
                <a:solidFill>
                  <a:srgbClr val="606060"/>
                </a:solidFill>
                <a:latin typeface="Arial"/>
                <a:ea typeface="ＭＳ Ｐゴシック"/>
              </a:rPr>
              <a:t>Présentation synthétique de l’opération : </a:t>
            </a:r>
            <a:r>
              <a:rPr lang="fr-FR" sz="1000" b="1" strike="noStrike" spc="-1" dirty="0">
                <a:solidFill>
                  <a:srgbClr val="606060"/>
                </a:solidFill>
                <a:latin typeface="Arial"/>
                <a:ea typeface="ＭＳ Ｐゴシック"/>
              </a:rPr>
              <a:t> </a:t>
            </a:r>
          </a:p>
          <a:p>
            <a:pPr algn="ctr">
              <a:lnSpc>
                <a:spcPct val="100000"/>
              </a:lnSpc>
            </a:pPr>
            <a:r>
              <a:rPr lang="fr-FR" sz="1000" b="1" spc="-1" dirty="0">
                <a:solidFill>
                  <a:srgbClr val="606060"/>
                </a:solidFill>
                <a:latin typeface="Arial"/>
                <a:ea typeface="ＭＳ Ｐゴシック"/>
              </a:rPr>
              <a:t>Caractéristiques de l’opération, descriptif des prestations </a:t>
            </a:r>
          </a:p>
          <a:p>
            <a:pPr algn="ctr">
              <a:lnSpc>
                <a:spcPct val="100000"/>
              </a:lnSpc>
            </a:pPr>
            <a:r>
              <a:rPr lang="fr-FR" sz="1000" b="1" spc="-1" dirty="0">
                <a:solidFill>
                  <a:srgbClr val="606060"/>
                </a:solidFill>
                <a:ea typeface="ＭＳ Ｐゴシック"/>
              </a:rPr>
              <a:t>Liste </a:t>
            </a:r>
            <a:r>
              <a:rPr lang="fr-FR" sz="1000" b="1" spc="-1" dirty="0">
                <a:solidFill>
                  <a:srgbClr val="606060"/>
                </a:solidFill>
                <a:latin typeface="Arial"/>
                <a:ea typeface="ＭＳ Ｐゴシック"/>
              </a:rPr>
              <a:t>des membres de l’équipe MOE ayant participé au projet et rôle du candidat</a:t>
            </a:r>
            <a:r>
              <a:rPr lang="fr-FR" sz="1000" b="1" strike="noStrike" spc="-1" dirty="0">
                <a:solidFill>
                  <a:srgbClr val="606060"/>
                </a:solidFill>
                <a:latin typeface="Arial"/>
                <a:ea typeface="ＭＳ Ｐゴシック"/>
              </a:rPr>
              <a:t> </a:t>
            </a:r>
          </a:p>
          <a:p>
            <a:pPr algn="ctr">
              <a:lnSpc>
                <a:spcPct val="100000"/>
              </a:lnSpc>
            </a:pPr>
            <a:r>
              <a:rPr lang="fr-FR" sz="1000" b="1" spc="-1" dirty="0">
                <a:solidFill>
                  <a:srgbClr val="606060"/>
                </a:solidFill>
                <a:latin typeface="Arial"/>
                <a:ea typeface="ＭＳ Ｐゴシック"/>
              </a:rPr>
              <a:t>Démarche environnementale : préciser si label ou certification</a:t>
            </a:r>
            <a:endParaRPr lang="fr-FR" sz="1000" b="0" strike="noStrike" spc="-1" dirty="0">
              <a:latin typeface="Arial"/>
            </a:endParaRPr>
          </a:p>
        </p:txBody>
      </p:sp>
      <p:sp>
        <p:nvSpPr>
          <p:cNvPr id="95" name="Rectangle 3"/>
          <p:cNvSpPr/>
          <p:nvPr/>
        </p:nvSpPr>
        <p:spPr>
          <a:xfrm>
            <a:off x="4495680" y="136080"/>
            <a:ext cx="4654080" cy="2062440"/>
          </a:xfrm>
          <a:prstGeom prst="rect">
            <a:avLst/>
          </a:prstGeom>
          <a:noFill/>
          <a:ln w="9525">
            <a:solidFill>
              <a:srgbClr val="BFBFB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" name="Rectangle 1"/>
          <p:cNvSpPr/>
          <p:nvPr/>
        </p:nvSpPr>
        <p:spPr>
          <a:xfrm>
            <a:off x="133114" y="66077"/>
            <a:ext cx="18645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fr-FR" b="1" spc="-1" dirty="0">
                <a:solidFill>
                  <a:srgbClr val="000000"/>
                </a:solidFill>
                <a:ea typeface="ＭＳ Ｐゴシック"/>
              </a:rPr>
              <a:t>Référence n°5</a:t>
            </a:r>
            <a:endParaRPr lang="fr-FR" spc="-1" dirty="0"/>
          </a:p>
        </p:txBody>
      </p:sp>
    </p:spTree>
    <p:extLst>
      <p:ext uri="{BB962C8B-B14F-4D97-AF65-F5344CB8AC3E}">
        <p14:creationId xmlns:p14="http://schemas.microsoft.com/office/powerpoint/2010/main" val="9827072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A&amp;G ppt petit bandeau.thmx</Template>
  <TotalTime>37</TotalTime>
  <Words>449</Words>
  <Application>Microsoft Office PowerPoint</Application>
  <PresentationFormat>Format A4 (210 x 297 mm)</PresentationFormat>
  <Paragraphs>116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6</vt:i4>
      </vt:variant>
    </vt:vector>
  </HeadingPairs>
  <TitlesOfParts>
    <vt:vector size="11" baseType="lpstr">
      <vt:lpstr>Arial</vt:lpstr>
      <vt:lpstr>Symbol</vt:lpstr>
      <vt:lpstr>Wingdings</vt:lpstr>
      <vt:lpstr>Office Theme</vt:lpstr>
      <vt:lpstr>Office Theme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Aubry &amp; Guiguet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/>
  <dc:creator>SCHLUMBERGER Claire</dc:creator>
  <dc:description/>
  <cp:lastModifiedBy>BELLATO Stephanie</cp:lastModifiedBy>
  <cp:revision>9</cp:revision>
  <dcterms:created xsi:type="dcterms:W3CDTF">2023-05-05T17:10:11Z</dcterms:created>
  <dcterms:modified xsi:type="dcterms:W3CDTF">2025-01-23T13:07:54Z</dcterms:modified>
  <dc:language>fr-FR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Format A4 (210 x 297 mm)</vt:lpwstr>
  </property>
  <property fmtid="{D5CDD505-2E9C-101B-9397-08002B2CF9AE}" pid="3" name="Slides">
    <vt:i4>7</vt:i4>
  </property>
</Properties>
</file>