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317" r:id="rId3"/>
    <p:sldId id="316" r:id="rId4"/>
    <p:sldId id="321" r:id="rId5"/>
    <p:sldId id="320" r:id="rId6"/>
  </p:sldIdLst>
  <p:sldSz cx="10693400" cy="7561263"/>
  <p:notesSz cx="6797675" cy="9928225"/>
  <p:defaultTextStyle>
    <a:defPPr>
      <a:defRPr lang="fr-FR"/>
    </a:defPPr>
    <a:lvl1pPr algn="l" defTabSz="457200" rtl="0" fontAlgn="base">
      <a:spcBef>
        <a:spcPct val="5000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5000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5000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5000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5000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371"/>
    <a:srgbClr val="4F81BD"/>
    <a:srgbClr val="FFFFFF"/>
    <a:srgbClr val="F4F3F2"/>
    <a:srgbClr val="E9E8E7"/>
    <a:srgbClr val="333333"/>
    <a:srgbClr val="C62946"/>
    <a:srgbClr val="DE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11" autoAdjust="0"/>
    <p:restoredTop sz="94645" autoAdjust="0"/>
  </p:normalViewPr>
  <p:slideViewPr>
    <p:cSldViewPr snapToObjects="1">
      <p:cViewPr varScale="1">
        <p:scale>
          <a:sx n="100" d="100"/>
          <a:sy n="100" d="100"/>
        </p:scale>
        <p:origin x="1068" y="96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EA877171-C7DB-4D69-AA86-0898621DEF24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2364D4FF-D726-4667-9798-87E075C9D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356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E0B9DA0-F3F3-4397-8FF3-DA273136283A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DF4D3AD-4CD4-4E1D-A455-CED5A44174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644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/>
            <a:fld id="{793E4365-DD0F-4764-8277-C89F721D5404}" type="slidenum">
              <a:rPr lang="fr-FR" sz="1200" smtClean="0"/>
              <a:pPr eaLnBrk="1" hangingPunct="1"/>
              <a:t>1</a:t>
            </a:fld>
            <a:endParaRPr lang="fr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9220" name="Espace réservé du numéro de diapositive 3"/>
          <p:cNvSpPr txBox="1">
            <a:spLocks noGrp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8949564-CAA3-48FC-A13D-43417E1A64C3}" type="slidenum">
              <a:rPr lang="fr-FR" sz="1200"/>
              <a:pPr algn="r" eaLnBrk="1" hangingPunct="1">
                <a:spcBef>
                  <a:spcPct val="0"/>
                </a:spcBef>
              </a:pPr>
              <a:t>2</a:t>
            </a:fld>
            <a:endParaRPr lang="fr-FR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9220" name="Espace réservé du numéro de diapositive 3"/>
          <p:cNvSpPr txBox="1">
            <a:spLocks noGrp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8949564-CAA3-48FC-A13D-43417E1A64C3}" type="slidenum">
              <a:rPr lang="fr-FR" sz="1200"/>
              <a:pPr algn="r" eaLnBrk="1" hangingPunct="1">
                <a:spcBef>
                  <a:spcPct val="0"/>
                </a:spcBef>
              </a:pPr>
              <a:t>3</a:t>
            </a:fld>
            <a:endParaRPr lang="fr-FR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9220" name="Espace réservé du numéro de diapositive 3"/>
          <p:cNvSpPr txBox="1">
            <a:spLocks noGrp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8949564-CAA3-48FC-A13D-43417E1A64C3}" type="slidenum">
              <a:rPr lang="fr-FR" sz="1200"/>
              <a:pPr algn="r" eaLnBrk="1" hangingPunct="1">
                <a:spcBef>
                  <a:spcPct val="0"/>
                </a:spcBef>
              </a:pPr>
              <a:t>4</a:t>
            </a:fld>
            <a:endParaRPr lang="fr-FR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9220" name="Espace réservé du numéro de diapositive 3"/>
          <p:cNvSpPr txBox="1">
            <a:spLocks noGrp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8949564-CAA3-48FC-A13D-43417E1A64C3}" type="slidenum">
              <a:rPr lang="fr-FR" sz="1200"/>
              <a:pPr algn="r" eaLnBrk="1" hangingPunct="1">
                <a:spcBef>
                  <a:spcPct val="0"/>
                </a:spcBef>
              </a:pPr>
              <a:t>5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Espace réservé du titr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>
            <a:lvl1pPr>
              <a:defRPr smtClean="0">
                <a:latin typeface="Arial" charset="0"/>
                <a:ea typeface="ＭＳ Ｐゴシック" pitchFamily="-65" charset="-128"/>
              </a:defRPr>
            </a:lvl1pPr>
          </a:lstStyle>
          <a:p>
            <a:pPr lvl="0"/>
            <a:r>
              <a:rPr lang="fr-FR" noProof="0"/>
              <a:t>Cliquez pour modifier le style de l’opération</a:t>
            </a:r>
          </a:p>
        </p:txBody>
      </p:sp>
      <p:sp>
        <p:nvSpPr>
          <p:cNvPr id="560131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Arial" charset="0"/>
                <a:ea typeface="ＭＳ Ｐゴシック" pitchFamily="-65" charset="-128"/>
              </a:defRPr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4988" y="6884988"/>
            <a:ext cx="2495550" cy="525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C090A-CD3E-460F-AF3E-76232ACBD813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52838" y="6884988"/>
            <a:ext cx="3387725" cy="525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662863" y="6884988"/>
            <a:ext cx="2495550" cy="525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68879-B3F8-4B64-9882-1CAF097A6F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89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02F40-3E47-4C64-956D-F481E987A452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4F850-F97F-4AF7-BB1D-DEE465FD95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60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1FC3-8E94-4E6B-A645-F3FE10877AA0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0F974-10FA-4F85-BE9F-C8BC4C0B3D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22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98E04-BD97-4435-B9D6-F930952DDCF7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C9068-9979-48FC-8A7A-E344D7E625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95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79C39-2873-402B-B9BA-47CD3AEF956E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534D7-CD98-4F83-9A38-B17969DA14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12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E5C4D-A609-44F7-956E-21D4DBE16D70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4FBE8-23A7-4EA8-BACB-8B34FDD9E7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84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1506-E21F-4E8E-AFF6-142BF7772B08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1383E-D10F-44F5-9621-114D1AEFBA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23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AFC01-E488-462A-A658-6CEB3121A2D5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DD09C-A6B5-4566-B1D6-E6132B187A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80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60AD9-AE90-442A-8295-C1E7AC5048B5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CED55-E64E-4814-A9C1-EA563F16EB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63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7F66F-D48B-4F15-9F17-AA5147E00786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D1F76-7EB3-4E1E-AABE-E3680FA0D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57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E9FCF-68BB-4A32-9F44-283E5B5E778F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8E938-6915-4730-B59F-BD35E46DE4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97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28097-4FFC-4F87-AA82-8BB56CCCDDF4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AF227-1CC9-4343-AFB0-0EFCE6A919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86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534988" y="7008813"/>
            <a:ext cx="24955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defTabSz="498475">
              <a:spcBef>
                <a:spcPct val="0"/>
              </a:spcBef>
              <a:defRPr sz="13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564B69E8-7192-4FB5-A040-083F29D11B4E}" type="datetime1">
              <a:rPr lang="fr-FR"/>
              <a:pPr>
                <a:defRPr/>
              </a:pPr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652838" y="7008813"/>
            <a:ext cx="338772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ctr" defTabSz="498475">
              <a:spcBef>
                <a:spcPct val="0"/>
              </a:spcBef>
              <a:defRPr sz="13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7662863" y="7008813"/>
            <a:ext cx="24955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r" defTabSz="498475">
              <a:spcBef>
                <a:spcPct val="0"/>
              </a:spcBef>
              <a:defRPr sz="13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AD1B89F0-8AC9-4806-B61B-B5E11A0BF4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498475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Arial"/>
          <a:ea typeface="ＭＳ Ｐゴシック" pitchFamily="-108" charset="-128"/>
          <a:cs typeface="ＭＳ Ｐゴシック" pitchFamily="-65" charset="-128"/>
        </a:defRPr>
      </a:lvl1pPr>
      <a:lvl2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2pPr>
      <a:lvl3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3pPr>
      <a:lvl4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4pPr>
      <a:lvl5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73063" indent="-373063" algn="l" defTabSz="498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Arial"/>
          <a:ea typeface="ＭＳ Ｐゴシック" pitchFamily="-108" charset="-128"/>
          <a:cs typeface="ＭＳ Ｐゴシック" pitchFamily="-65" charset="-128"/>
        </a:defRPr>
      </a:lvl1pPr>
      <a:lvl2pPr marL="809625" indent="-311150" algn="l" defTabSz="498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1244600" indent="-249238" algn="l" defTabSz="498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1743075" indent="-249238" algn="l" defTabSz="498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2239963" indent="-249238" algn="l" defTabSz="4984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1530349" y="0"/>
            <a:ext cx="9163051" cy="1800225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 anchor="ctr"/>
          <a:lstStyle/>
          <a:p>
            <a:pPr algn="ctr" defTabSz="498475">
              <a:spcBef>
                <a:spcPct val="0"/>
              </a:spcBef>
            </a:pPr>
            <a:endParaRPr lang="fr-FR">
              <a:solidFill>
                <a:srgbClr val="215968"/>
              </a:solidFill>
            </a:endParaRPr>
          </a:p>
        </p:txBody>
      </p:sp>
      <p:cxnSp>
        <p:nvCxnSpPr>
          <p:cNvPr id="3076" name="Connecteur droit 11"/>
          <p:cNvCxnSpPr>
            <a:cxnSpLocks noChangeShapeType="1"/>
          </p:cNvCxnSpPr>
          <p:nvPr/>
        </p:nvCxnSpPr>
        <p:spPr bwMode="auto">
          <a:xfrm rot="16200000" flipV="1">
            <a:off x="-2124075" y="3657600"/>
            <a:ext cx="7308850" cy="0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ZoneTexte 6"/>
          <p:cNvSpPr txBox="1">
            <a:spLocks noChangeArrowheads="1"/>
          </p:cNvSpPr>
          <p:nvPr/>
        </p:nvSpPr>
        <p:spPr bwMode="auto">
          <a:xfrm>
            <a:off x="1674292" y="575033"/>
            <a:ext cx="7560765" cy="1270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569" tIns="49785" rIns="99569" bIns="49785">
            <a:spAutoFit/>
          </a:bodyPr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sz="3800" dirty="0">
                <a:solidFill>
                  <a:schemeClr val="bg1"/>
                </a:solidFill>
              </a:rPr>
              <a:t>Dossier de présentation de l’équipe et des références</a:t>
            </a:r>
            <a:endParaRPr lang="fr-FR" sz="3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078" name="Text Box 17"/>
          <p:cNvSpPr txBox="1">
            <a:spLocks noChangeArrowheads="1"/>
          </p:cNvSpPr>
          <p:nvPr/>
        </p:nvSpPr>
        <p:spPr bwMode="auto">
          <a:xfrm>
            <a:off x="1587500" y="2124075"/>
            <a:ext cx="9105900" cy="439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DE222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 document vous assiste dans la réalisation de votre candidature.</a:t>
            </a:r>
          </a:p>
          <a:p>
            <a:pPr eaLnBrk="1" hangingPunct="1"/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Merci de renseigner tous les champs en adaptant les textes en bleu </a:t>
            </a:r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sans modifier la mise en page 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en respectant les consignes indiquées dans chaque cadre.</a:t>
            </a:r>
          </a:p>
          <a:p>
            <a:pPr eaLnBrk="1" hangingPunct="1"/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Insérer 3 références, dans 3 diapositives au total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eaLnBrk="1" hangingPunct="1"/>
            <a:r>
              <a:rPr lang="fr-FR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références présentées devront mettre en valeur la collaboration de l’équipe.</a:t>
            </a:r>
            <a:endParaRPr lang="fr-FR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/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Enregistrer ce document </a:t>
            </a: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 indiquant le nom de votre agence puis le programme et le nom de la ville concernée par la consultation (ex : Agence d’architecture XXX - XX – Ville CP). </a:t>
            </a:r>
          </a:p>
          <a:p>
            <a:pPr eaLnBrk="1" hangingPunct="1"/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 poids de ce fichier ne devra pas excéder 10 Mo (ex : pensez à compresser vos images, supprimez cette page tout comme les cadres gris positionnés sous vos images).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6"/>
          <p:cNvSpPr txBox="1">
            <a:spLocks noChangeArrowheads="1"/>
          </p:cNvSpPr>
          <p:nvPr/>
        </p:nvSpPr>
        <p:spPr bwMode="auto">
          <a:xfrm>
            <a:off x="9450388" y="108223"/>
            <a:ext cx="11699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</a:rPr>
              <a:t>#</a:t>
            </a:r>
            <a:r>
              <a:rPr lang="fr-FR" dirty="0">
                <a:solidFill>
                  <a:srgbClr val="C62946"/>
                </a:solidFill>
              </a:rPr>
              <a:t>    </a:t>
            </a:r>
          </a:p>
        </p:txBody>
      </p:sp>
      <p:cxnSp>
        <p:nvCxnSpPr>
          <p:cNvPr id="5125" name="Connecteur droit 36"/>
          <p:cNvCxnSpPr>
            <a:cxnSpLocks noChangeShapeType="1"/>
          </p:cNvCxnSpPr>
          <p:nvPr/>
        </p:nvCxnSpPr>
        <p:spPr bwMode="auto">
          <a:xfrm>
            <a:off x="179388" y="685800"/>
            <a:ext cx="10364787" cy="1588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132725" y="540271"/>
            <a:ext cx="10495904" cy="676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u="sng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Equipe </a:t>
            </a:r>
            <a:r>
              <a:rPr lang="fr-FR" sz="1000" b="1" dirty="0">
                <a:solidFill>
                  <a:srgbClr val="4F6371"/>
                </a:solidFill>
              </a:rPr>
              <a:t>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Mandataire : </a:t>
            </a:r>
            <a:r>
              <a:rPr lang="fr-FR" sz="1000" b="1" dirty="0">
                <a:solidFill>
                  <a:srgbClr val="4F81BD"/>
                </a:solidFill>
              </a:rPr>
              <a:t>Nom – Adresse </a:t>
            </a:r>
            <a:endParaRPr lang="fr-FR" sz="1000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 err="1">
                <a:solidFill>
                  <a:srgbClr val="4F6371"/>
                </a:solidFill>
              </a:rPr>
              <a:t>Co-traitant</a:t>
            </a:r>
            <a:r>
              <a:rPr lang="fr-FR" sz="1000" dirty="0">
                <a:solidFill>
                  <a:srgbClr val="4F6371"/>
                </a:solidFill>
              </a:rPr>
              <a:t> 1 : </a:t>
            </a:r>
            <a:r>
              <a:rPr lang="fr-FR" sz="1000" b="1" dirty="0">
                <a:solidFill>
                  <a:srgbClr val="4F81BD"/>
                </a:solidFill>
              </a:rPr>
              <a:t>Préciser la compétence (BET structure, , …) </a:t>
            </a:r>
            <a:r>
              <a:rPr lang="fr-FR" sz="1000" dirty="0">
                <a:solidFill>
                  <a:srgbClr val="4F81BD"/>
                </a:solidFill>
              </a:rPr>
              <a:t>Nom – Adresse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 err="1">
                <a:solidFill>
                  <a:srgbClr val="4F6371"/>
                </a:solidFill>
              </a:rPr>
              <a:t>Co-traitant</a:t>
            </a:r>
            <a:r>
              <a:rPr lang="fr-FR" sz="1000" dirty="0">
                <a:solidFill>
                  <a:srgbClr val="4F6371"/>
                </a:solidFill>
              </a:rPr>
              <a:t> 2 : </a:t>
            </a:r>
            <a:r>
              <a:rPr lang="fr-FR" sz="1000" b="1" dirty="0">
                <a:solidFill>
                  <a:srgbClr val="4F81BD"/>
                </a:solidFill>
              </a:rPr>
              <a:t>Préciser la compétence (BET structure, …) </a:t>
            </a:r>
            <a:r>
              <a:rPr lang="fr-FR" sz="1000" dirty="0">
                <a:solidFill>
                  <a:srgbClr val="4F81BD"/>
                </a:solidFill>
              </a:rPr>
              <a:t>Nom – Adresse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 err="1">
                <a:solidFill>
                  <a:srgbClr val="4F6371"/>
                </a:solidFill>
              </a:rPr>
              <a:t>Co-traitant</a:t>
            </a:r>
            <a:r>
              <a:rPr lang="fr-FR" sz="1000" dirty="0">
                <a:solidFill>
                  <a:srgbClr val="4F6371"/>
                </a:solidFill>
              </a:rPr>
              <a:t> 3 : </a:t>
            </a:r>
            <a:r>
              <a:rPr lang="fr-FR" sz="1000" b="1" dirty="0">
                <a:solidFill>
                  <a:srgbClr val="4F81BD"/>
                </a:solidFill>
              </a:rPr>
              <a:t>Préciser la compétence (BET structure, …) </a:t>
            </a:r>
            <a:r>
              <a:rPr lang="fr-FR" sz="1000" dirty="0">
                <a:solidFill>
                  <a:srgbClr val="4F81BD"/>
                </a:solidFill>
              </a:rPr>
              <a:t>Nom – Adresse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Références communes au groupement : </a:t>
            </a:r>
            <a:r>
              <a:rPr lang="fr-FR" sz="1000" b="1" dirty="0">
                <a:solidFill>
                  <a:srgbClr val="4F81BD"/>
                </a:solidFill>
              </a:rPr>
              <a:t>OUI/NON</a:t>
            </a:r>
            <a:r>
              <a:rPr lang="fr-FR" sz="1000" dirty="0">
                <a:solidFill>
                  <a:srgbClr val="4F81BD"/>
                </a:solidFill>
              </a:rPr>
              <a:t>, (si oui, préciser le nom des </a:t>
            </a:r>
            <a:r>
              <a:rPr lang="fr-FR" sz="1000" dirty="0" err="1">
                <a:solidFill>
                  <a:srgbClr val="4F81BD"/>
                </a:solidFill>
              </a:rPr>
              <a:t>co-traitants</a:t>
            </a:r>
            <a:r>
              <a:rPr lang="fr-FR" sz="1000" dirty="0">
                <a:solidFill>
                  <a:srgbClr val="4F81BD"/>
                </a:solidFill>
              </a:rPr>
              <a:t> et l’opération)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Mandataire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Chiffre d’affaires en  € HT 2023: </a:t>
            </a:r>
            <a:r>
              <a:rPr lang="fr-FR" sz="1000" dirty="0">
                <a:solidFill>
                  <a:srgbClr val="4F81BD"/>
                </a:solidFill>
              </a:rPr>
              <a:t>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Chiffre d’affaires en  € HT 2022: </a:t>
            </a:r>
            <a:r>
              <a:rPr lang="fr-FR" sz="1000" dirty="0">
                <a:solidFill>
                  <a:srgbClr val="4F81BD"/>
                </a:solidFill>
              </a:rPr>
              <a:t>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Chiffre d’affaires en  € HT 2021: </a:t>
            </a:r>
            <a:r>
              <a:rPr lang="fr-FR" sz="1000" dirty="0">
                <a:solidFill>
                  <a:srgbClr val="4F81BD"/>
                </a:solidFill>
              </a:rPr>
              <a:t>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Effectif de l’agence au 1</a:t>
            </a:r>
            <a:r>
              <a:rPr lang="fr-FR" sz="1000" baseline="30000" dirty="0">
                <a:solidFill>
                  <a:srgbClr val="4F6371"/>
                </a:solidFill>
              </a:rPr>
              <a:t>er</a:t>
            </a:r>
            <a:r>
              <a:rPr lang="fr-FR" sz="1000" dirty="0">
                <a:solidFill>
                  <a:srgbClr val="4F6371"/>
                </a:solidFill>
              </a:rPr>
              <a:t> janvier 2023 (nombre de personnes) </a:t>
            </a:r>
            <a:r>
              <a:rPr lang="fr-FR" sz="1000" dirty="0">
                <a:solidFill>
                  <a:srgbClr val="4F81BD"/>
                </a:solidFill>
              </a:rPr>
              <a:t>: 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Références Mandataire 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 construction neuve certifiée HQE ou BREEAM ou BBC ou équivalent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mixte activités commerciales et/ou de services avec accès sur plusieurs façades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de surface et de montant de travaux équivalent à celle objet de la présente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Références </a:t>
            </a:r>
            <a:r>
              <a:rPr lang="fr-FR" sz="1000" b="1" u="sng" dirty="0" err="1">
                <a:solidFill>
                  <a:srgbClr val="4F6371"/>
                </a:solidFill>
              </a:rPr>
              <a:t>co-traitant</a:t>
            </a:r>
            <a:r>
              <a:rPr lang="fr-FR" sz="1000" b="1" u="sng" dirty="0">
                <a:solidFill>
                  <a:srgbClr val="4F6371"/>
                </a:solidFill>
              </a:rPr>
              <a:t> 1 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 construction neuve certifiée HQE ou BREEAM ou BBC ou équivalent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mixte activités commerciales et/ou de services avec accès sur plusieurs façades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de surface et de montant de travaux équivalent à celle objet de la présente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Références </a:t>
            </a:r>
            <a:r>
              <a:rPr lang="fr-FR" sz="1000" b="1" u="sng" dirty="0" err="1">
                <a:solidFill>
                  <a:srgbClr val="4F6371"/>
                </a:solidFill>
              </a:rPr>
              <a:t>co-traitant</a:t>
            </a:r>
            <a:r>
              <a:rPr lang="fr-FR" sz="1000" b="1" u="sng" dirty="0">
                <a:solidFill>
                  <a:srgbClr val="4F6371"/>
                </a:solidFill>
              </a:rPr>
              <a:t> 2 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 construction neuve certifiée HQE ou BREEAM ou BBC ou équivalent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mixte activités commerciales et/ou de services avec accès sur plusieurs façades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de surface et de montant de travaux équivalent à celle objet de la présente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Références </a:t>
            </a:r>
            <a:r>
              <a:rPr lang="fr-FR" sz="1000" b="1" u="sng" dirty="0" err="1">
                <a:solidFill>
                  <a:srgbClr val="4F6371"/>
                </a:solidFill>
              </a:rPr>
              <a:t>co-traitant</a:t>
            </a:r>
            <a:r>
              <a:rPr lang="fr-FR" sz="1000" b="1" u="sng" dirty="0">
                <a:solidFill>
                  <a:srgbClr val="4F6371"/>
                </a:solidFill>
              </a:rPr>
              <a:t> 3 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 construction neuve certifiée HQE ou BREEAM ou BBC ou équivalent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mixte activités commerciales et/ou de services avec accès sur plusieurs façades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dirty="0">
                <a:solidFill>
                  <a:srgbClr val="4F6371"/>
                </a:solidFill>
              </a:rPr>
              <a:t>Références en</a:t>
            </a:r>
            <a:r>
              <a:rPr lang="fr-FR" sz="900" dirty="0"/>
              <a:t> </a:t>
            </a:r>
            <a:r>
              <a:rPr lang="fr-F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opération de surface et de montant de travaux équivalent à celle objet de la présente : </a:t>
            </a:r>
            <a:r>
              <a:rPr lang="fr-FR" sz="900" b="1" dirty="0">
                <a:solidFill>
                  <a:srgbClr val="4F81BD"/>
                </a:solidFill>
              </a:rPr>
              <a:t>OUI/NON</a:t>
            </a:r>
            <a:r>
              <a:rPr lang="fr-FR" sz="900" dirty="0">
                <a:solidFill>
                  <a:srgbClr val="4F81BD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900" i="1" dirty="0">
                <a:solidFill>
                  <a:srgbClr val="4F81BD"/>
                </a:solidFill>
              </a:rPr>
              <a:t>	</a:t>
            </a:r>
            <a:r>
              <a:rPr lang="fr-FR" sz="900" dirty="0">
                <a:solidFill>
                  <a:srgbClr val="4F6371"/>
                </a:solidFill>
              </a:rPr>
              <a:t>Montant  </a:t>
            </a:r>
            <a:r>
              <a:rPr lang="fr-FR" sz="900" i="1" dirty="0">
                <a:solidFill>
                  <a:srgbClr val="4F6371"/>
                </a:solidFill>
              </a:rPr>
              <a:t>: </a:t>
            </a:r>
            <a:r>
              <a:rPr lang="fr-FR" sz="900" b="1" dirty="0">
                <a:solidFill>
                  <a:schemeClr val="accent1"/>
                </a:solidFill>
              </a:rPr>
              <a:t>XX M€ HT des travaux</a:t>
            </a:r>
            <a:endParaRPr lang="fr-FR" sz="900" i="1" dirty="0">
              <a:solidFill>
                <a:srgbClr val="4F81BD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90488" y="163513"/>
            <a:ext cx="9792716" cy="4746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lvl="0" defTabSz="457200" eaLnBrk="1" hangingPunct="1">
              <a:spcBef>
                <a:spcPct val="100000"/>
              </a:spcBef>
            </a:pPr>
            <a:r>
              <a:rPr lang="fr-FR" sz="2000" b="1" dirty="0">
                <a:solidFill>
                  <a:srgbClr val="4F6371"/>
                </a:solidFill>
              </a:rPr>
              <a:t>Saisir ici le nom de votre agence </a:t>
            </a:r>
            <a:r>
              <a:rPr lang="fr-FR" sz="1600" b="1" dirty="0">
                <a:solidFill>
                  <a:srgbClr val="4F81BD"/>
                </a:solidFill>
              </a:rPr>
              <a:t>(en police Arial, taille 20, en gris, caractères gras)</a:t>
            </a:r>
          </a:p>
        </p:txBody>
      </p:sp>
    </p:spTree>
    <p:extLst>
      <p:ext uri="{BB962C8B-B14F-4D97-AF65-F5344CB8AC3E}">
        <p14:creationId xmlns:p14="http://schemas.microsoft.com/office/powerpoint/2010/main" val="1658433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6"/>
          <p:cNvSpPr txBox="1">
            <a:spLocks noChangeArrowheads="1"/>
          </p:cNvSpPr>
          <p:nvPr/>
        </p:nvSpPr>
        <p:spPr bwMode="auto">
          <a:xfrm>
            <a:off x="9450388" y="108223"/>
            <a:ext cx="11699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fr-FR" dirty="0">
                <a:solidFill>
                  <a:srgbClr val="C62946"/>
                </a:solidFill>
              </a:rPr>
              <a:t>    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474492" y="781038"/>
            <a:ext cx="7069683" cy="6696373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457200" eaLnBrk="1" hangingPunct="1"/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125" name="Connecteur droit 36"/>
          <p:cNvCxnSpPr>
            <a:cxnSpLocks noChangeShapeType="1"/>
          </p:cNvCxnSpPr>
          <p:nvPr/>
        </p:nvCxnSpPr>
        <p:spPr bwMode="auto">
          <a:xfrm>
            <a:off x="179388" y="685800"/>
            <a:ext cx="10364787" cy="1588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86765" y="717696"/>
            <a:ext cx="3188208" cy="669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u="sng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Description succincte de l’opération </a:t>
            </a:r>
            <a:r>
              <a:rPr lang="fr-FR" sz="1000" b="1" dirty="0">
                <a:solidFill>
                  <a:srgbClr val="4F6371"/>
                </a:solidFill>
              </a:rPr>
              <a:t>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dirty="0">
                <a:solidFill>
                  <a:schemeClr val="accent1"/>
                </a:solidFill>
              </a:rPr>
              <a:t>Construction de …</a:t>
            </a:r>
            <a:r>
              <a:rPr lang="fr-FR" sz="1000" dirty="0">
                <a:solidFill>
                  <a:srgbClr val="C62946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Lieu (et numéro du département) : </a:t>
            </a:r>
            <a:r>
              <a:rPr lang="fr-FR" sz="1000" b="1" dirty="0">
                <a:solidFill>
                  <a:srgbClr val="4F81BD"/>
                </a:solidFill>
              </a:rPr>
              <a:t>Ville </a:t>
            </a:r>
            <a:r>
              <a:rPr lang="fr-FR" sz="1000" b="1" dirty="0">
                <a:solidFill>
                  <a:schemeClr val="accent1"/>
                </a:solidFill>
              </a:rPr>
              <a:t>(CP)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Maître d’ouvrage : </a:t>
            </a:r>
            <a:r>
              <a:rPr lang="fr-FR" sz="1000" b="1" dirty="0">
                <a:solidFill>
                  <a:schemeClr val="accent1"/>
                </a:solidFill>
              </a:rPr>
              <a:t>Nom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Equipe de maîtrise d’œuvre : </a:t>
            </a:r>
            <a:r>
              <a:rPr lang="fr-FR" sz="1000" b="1" dirty="0">
                <a:solidFill>
                  <a:schemeClr val="accent1"/>
                </a:solidFill>
              </a:rPr>
              <a:t>préciser le mandataire et tous les membres avec leur statut (cotraitant, sous-traitant)</a:t>
            </a: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Date et étape du projet : </a:t>
            </a:r>
            <a:r>
              <a:rPr lang="fr-FR" sz="1000" b="1" dirty="0">
                <a:solidFill>
                  <a:schemeClr val="accent1"/>
                </a:solidFill>
              </a:rPr>
              <a:t>PC déposé le …, OS le …, livré le …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Programme de travaux 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dirty="0">
                <a:solidFill>
                  <a:srgbClr val="4F6371"/>
                </a:solidFill>
              </a:rPr>
              <a:t>Organisation des travaux : </a:t>
            </a:r>
            <a:r>
              <a:rPr lang="fr-FR" sz="1000" b="1" dirty="0">
                <a:solidFill>
                  <a:srgbClr val="4F81BD"/>
                </a:solidFill>
              </a:rPr>
              <a:t>Délai, entreprise générale/corps d’état séparé, préciser l’organisation</a:t>
            </a:r>
            <a:r>
              <a:rPr lang="fr-FR" sz="1000" dirty="0">
                <a:solidFill>
                  <a:srgbClr val="4F81BD"/>
                </a:solidFill>
              </a:rPr>
              <a:t> </a:t>
            </a:r>
            <a:endParaRPr lang="fr-FR" sz="1000" b="1" dirty="0">
              <a:solidFill>
                <a:srgbClr val="C62946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Montant : </a:t>
            </a:r>
            <a:r>
              <a:rPr lang="fr-FR" sz="1000" b="1" dirty="0">
                <a:solidFill>
                  <a:schemeClr val="accent1"/>
                </a:solidFill>
              </a:rPr>
              <a:t>XX M€ HT des travaux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90488" y="163513"/>
            <a:ext cx="9792716" cy="4746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lvl="0" defTabSz="457200" eaLnBrk="1" hangingPunct="1">
              <a:spcBef>
                <a:spcPct val="100000"/>
              </a:spcBef>
            </a:pPr>
            <a:r>
              <a:rPr lang="fr-FR" sz="2000" b="1" dirty="0">
                <a:solidFill>
                  <a:srgbClr val="4F6371"/>
                </a:solidFill>
              </a:rPr>
              <a:t>Saisir ici le nom de votre agence </a:t>
            </a:r>
            <a:r>
              <a:rPr lang="fr-FR" sz="1600" b="1" dirty="0">
                <a:solidFill>
                  <a:srgbClr val="4F81BD"/>
                </a:solidFill>
              </a:rPr>
              <a:t>(en police Arial, taille 20, en gris, caractères gras)</a:t>
            </a:r>
          </a:p>
        </p:txBody>
      </p:sp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3630089" y="2644472"/>
            <a:ext cx="12125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Ces informations sont à saisir en police Arial, taille 10, caractères gras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3015553" y="3060551"/>
            <a:ext cx="5965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"/>
          <p:cNvSpPr txBox="1">
            <a:spLocks noChangeArrowheads="1"/>
          </p:cNvSpPr>
          <p:nvPr/>
        </p:nvSpPr>
        <p:spPr bwMode="auto">
          <a:xfrm>
            <a:off x="6326566" y="872603"/>
            <a:ext cx="28355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ici, au format </a:t>
            </a:r>
            <a:r>
              <a:rPr lang="fr-FR" sz="10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jpg</a:t>
            </a: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(au minimum) :</a:t>
            </a:r>
          </a:p>
          <a:p>
            <a:pPr marL="171450" indent="-171450" algn="ctr" eaLnBrk="1" hangingPunct="1">
              <a:buFont typeface="Arial" panose="020B0604020202020204" pitchFamily="34" charset="0"/>
              <a:buChar char="•"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 image « avant travaux »</a:t>
            </a:r>
          </a:p>
          <a:p>
            <a:pPr marL="171450" indent="-171450" algn="ctr" eaLnBrk="1" hangingPunct="1">
              <a:buFont typeface="Arial" panose="020B0604020202020204" pitchFamily="34" charset="0"/>
              <a:buChar char="•"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 image « après travaux »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7747317" y="1908423"/>
            <a:ext cx="1" cy="543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8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6"/>
          <p:cNvSpPr txBox="1">
            <a:spLocks noChangeArrowheads="1"/>
          </p:cNvSpPr>
          <p:nvPr/>
        </p:nvSpPr>
        <p:spPr bwMode="auto">
          <a:xfrm>
            <a:off x="9450388" y="108223"/>
            <a:ext cx="11699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fr-FR" sz="2000" dirty="0">
                <a:solidFill>
                  <a:srgbClr val="C62946"/>
                </a:solidFill>
              </a:rPr>
              <a:t>2</a:t>
            </a:r>
            <a:r>
              <a:rPr lang="fr-FR" dirty="0">
                <a:solidFill>
                  <a:srgbClr val="C62946"/>
                </a:solidFill>
              </a:rPr>
              <a:t>    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474492" y="781038"/>
            <a:ext cx="7069683" cy="6696373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457200" eaLnBrk="1" hangingPunct="1"/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125" name="Connecteur droit 36"/>
          <p:cNvCxnSpPr>
            <a:cxnSpLocks noChangeShapeType="1"/>
          </p:cNvCxnSpPr>
          <p:nvPr/>
        </p:nvCxnSpPr>
        <p:spPr bwMode="auto">
          <a:xfrm>
            <a:off x="179388" y="685800"/>
            <a:ext cx="10364787" cy="1588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86765" y="717696"/>
            <a:ext cx="3188208" cy="669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u="sng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Description succincte de l’opération </a:t>
            </a:r>
            <a:r>
              <a:rPr lang="fr-FR" sz="1000" b="1" dirty="0">
                <a:solidFill>
                  <a:srgbClr val="4F6371"/>
                </a:solidFill>
              </a:rPr>
              <a:t>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dirty="0">
                <a:solidFill>
                  <a:schemeClr val="accent1"/>
                </a:solidFill>
              </a:rPr>
              <a:t>Construction de …</a:t>
            </a:r>
            <a:r>
              <a:rPr lang="fr-FR" sz="1000" dirty="0">
                <a:solidFill>
                  <a:srgbClr val="C62946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Lieu (et numéro du département) : </a:t>
            </a:r>
            <a:r>
              <a:rPr lang="fr-FR" sz="1000" b="1" dirty="0">
                <a:solidFill>
                  <a:srgbClr val="4F81BD"/>
                </a:solidFill>
              </a:rPr>
              <a:t>Ville </a:t>
            </a:r>
            <a:r>
              <a:rPr lang="fr-FR" sz="1000" b="1" dirty="0">
                <a:solidFill>
                  <a:schemeClr val="accent1"/>
                </a:solidFill>
              </a:rPr>
              <a:t>(CP)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Maître d’ouvrage : </a:t>
            </a:r>
            <a:r>
              <a:rPr lang="fr-FR" sz="1000" b="1" dirty="0">
                <a:solidFill>
                  <a:schemeClr val="accent1"/>
                </a:solidFill>
              </a:rPr>
              <a:t>Nom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Equipe de maîtrise d’œuvre : </a:t>
            </a:r>
            <a:r>
              <a:rPr lang="fr-FR" sz="1000" b="1" dirty="0">
                <a:solidFill>
                  <a:schemeClr val="accent1"/>
                </a:solidFill>
              </a:rPr>
              <a:t>préciser le mandataire et tous les membres avec leur statut (cotraitant, sous-traitant)</a:t>
            </a: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Date et étape du projet : </a:t>
            </a:r>
            <a:r>
              <a:rPr lang="fr-FR" sz="1000" b="1" dirty="0">
                <a:solidFill>
                  <a:schemeClr val="accent1"/>
                </a:solidFill>
              </a:rPr>
              <a:t>PC déposé le …, OS le …, livré le …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Programme de travaux 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dirty="0">
                <a:solidFill>
                  <a:srgbClr val="4F6371"/>
                </a:solidFill>
              </a:rPr>
              <a:t>Organisation des travaux : </a:t>
            </a:r>
            <a:r>
              <a:rPr lang="fr-FR" sz="1000" b="1" dirty="0">
                <a:solidFill>
                  <a:srgbClr val="4F81BD"/>
                </a:solidFill>
              </a:rPr>
              <a:t>Délai, entreprise générale/corps d’état séparé, préciser l’organisation</a:t>
            </a:r>
            <a:r>
              <a:rPr lang="fr-FR" sz="1000" dirty="0">
                <a:solidFill>
                  <a:srgbClr val="4F81BD"/>
                </a:solidFill>
              </a:rPr>
              <a:t> </a:t>
            </a:r>
            <a:endParaRPr lang="fr-FR" sz="1000" b="1" dirty="0">
              <a:solidFill>
                <a:srgbClr val="C62946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Montant : </a:t>
            </a:r>
            <a:r>
              <a:rPr lang="fr-FR" sz="1000" b="1" dirty="0">
                <a:solidFill>
                  <a:schemeClr val="accent1"/>
                </a:solidFill>
              </a:rPr>
              <a:t>XX M€ HT des travaux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90488" y="163513"/>
            <a:ext cx="9792716" cy="4746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lvl="0" defTabSz="457200" eaLnBrk="1" hangingPunct="1">
              <a:spcBef>
                <a:spcPct val="100000"/>
              </a:spcBef>
            </a:pPr>
            <a:r>
              <a:rPr lang="fr-FR" sz="2000" b="1" dirty="0">
                <a:solidFill>
                  <a:srgbClr val="4F6371"/>
                </a:solidFill>
              </a:rPr>
              <a:t>Saisir ici le nom de votre agence </a:t>
            </a:r>
            <a:r>
              <a:rPr lang="fr-FR" sz="1600" b="1" dirty="0">
                <a:solidFill>
                  <a:srgbClr val="4F81BD"/>
                </a:solidFill>
              </a:rPr>
              <a:t>(en police Arial, taille 20, en gris, caractères gras)</a:t>
            </a:r>
          </a:p>
        </p:txBody>
      </p:sp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3630089" y="2644472"/>
            <a:ext cx="12125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Ces informations sont à saisir en police Arial, taille 10, caractères gras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3015553" y="3060551"/>
            <a:ext cx="5965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"/>
          <p:cNvSpPr txBox="1">
            <a:spLocks noChangeArrowheads="1"/>
          </p:cNvSpPr>
          <p:nvPr/>
        </p:nvSpPr>
        <p:spPr bwMode="auto">
          <a:xfrm>
            <a:off x="6326566" y="872603"/>
            <a:ext cx="28355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ici, au format </a:t>
            </a:r>
            <a:r>
              <a:rPr lang="fr-FR" sz="10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jpg</a:t>
            </a: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(au minimum) :</a:t>
            </a:r>
          </a:p>
          <a:p>
            <a:pPr marL="171450" indent="-171450" algn="ctr" eaLnBrk="1" hangingPunct="1">
              <a:buFont typeface="Arial" panose="020B0604020202020204" pitchFamily="34" charset="0"/>
              <a:buChar char="•"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 image « avant travaux »</a:t>
            </a:r>
          </a:p>
          <a:p>
            <a:pPr marL="171450" indent="-171450" algn="ctr" eaLnBrk="1" hangingPunct="1">
              <a:buFont typeface="Arial" panose="020B0604020202020204" pitchFamily="34" charset="0"/>
              <a:buChar char="•"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 image « après travaux »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7747317" y="1908423"/>
            <a:ext cx="1" cy="543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935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6"/>
          <p:cNvSpPr txBox="1">
            <a:spLocks noChangeArrowheads="1"/>
          </p:cNvSpPr>
          <p:nvPr/>
        </p:nvSpPr>
        <p:spPr bwMode="auto">
          <a:xfrm>
            <a:off x="9450388" y="108223"/>
            <a:ext cx="11699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fr-FR" dirty="0">
                <a:solidFill>
                  <a:srgbClr val="C62946"/>
                </a:solidFill>
              </a:rPr>
              <a:t>    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474492" y="781038"/>
            <a:ext cx="7069683" cy="6696373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457200" eaLnBrk="1" hangingPunct="1"/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125" name="Connecteur droit 36"/>
          <p:cNvCxnSpPr>
            <a:cxnSpLocks noChangeShapeType="1"/>
          </p:cNvCxnSpPr>
          <p:nvPr/>
        </p:nvCxnSpPr>
        <p:spPr bwMode="auto">
          <a:xfrm>
            <a:off x="179388" y="685800"/>
            <a:ext cx="10364787" cy="1588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86765" y="717696"/>
            <a:ext cx="3188208" cy="669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u="sng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Description succincte de l’opération </a:t>
            </a:r>
            <a:r>
              <a:rPr lang="fr-FR" sz="1000" b="1" dirty="0">
                <a:solidFill>
                  <a:srgbClr val="4F6371"/>
                </a:solidFill>
              </a:rPr>
              <a:t>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dirty="0">
                <a:solidFill>
                  <a:schemeClr val="accent1"/>
                </a:solidFill>
              </a:rPr>
              <a:t>Construction de …</a:t>
            </a:r>
            <a:r>
              <a:rPr lang="fr-FR" sz="1000" dirty="0">
                <a:solidFill>
                  <a:srgbClr val="C62946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Lieu (et numéro du département) : </a:t>
            </a:r>
            <a:r>
              <a:rPr lang="fr-FR" sz="1000" b="1" dirty="0">
                <a:solidFill>
                  <a:srgbClr val="4F81BD"/>
                </a:solidFill>
              </a:rPr>
              <a:t>Ville </a:t>
            </a:r>
            <a:r>
              <a:rPr lang="fr-FR" sz="1000" b="1" dirty="0">
                <a:solidFill>
                  <a:schemeClr val="accent1"/>
                </a:solidFill>
              </a:rPr>
              <a:t>(CP)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Maître d’ouvrage : </a:t>
            </a:r>
            <a:r>
              <a:rPr lang="fr-FR" sz="1000" b="1" dirty="0">
                <a:solidFill>
                  <a:schemeClr val="accent1"/>
                </a:solidFill>
              </a:rPr>
              <a:t>Nom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Equipe de maîtrise d’œuvre : </a:t>
            </a:r>
            <a:r>
              <a:rPr lang="fr-FR" sz="1000" b="1" dirty="0">
                <a:solidFill>
                  <a:schemeClr val="accent1"/>
                </a:solidFill>
              </a:rPr>
              <a:t>préciser le mandataire et tous les membres avec leur statut (cotraitant, sous-traitant)</a:t>
            </a: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Date et étape du projet : </a:t>
            </a:r>
            <a:r>
              <a:rPr lang="fr-FR" sz="1000" b="1" dirty="0">
                <a:solidFill>
                  <a:schemeClr val="accent1"/>
                </a:solidFill>
              </a:rPr>
              <a:t>PC déposé le …, OS le …, livré le …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endParaRPr lang="fr-FR" sz="1000" b="1" dirty="0">
              <a:solidFill>
                <a:srgbClr val="4F6371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u="sng" dirty="0">
                <a:solidFill>
                  <a:srgbClr val="4F6371"/>
                </a:solidFill>
              </a:rPr>
              <a:t>Programme de travaux 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b="1" dirty="0">
                <a:solidFill>
                  <a:srgbClr val="4F6371"/>
                </a:solidFill>
              </a:rPr>
              <a:t>Organisation des travaux : </a:t>
            </a:r>
            <a:r>
              <a:rPr lang="fr-FR" sz="1000" b="1" dirty="0">
                <a:solidFill>
                  <a:srgbClr val="4F81BD"/>
                </a:solidFill>
              </a:rPr>
              <a:t>Délai, entreprise générale/corps d’état séparé, préciser l’organisation</a:t>
            </a:r>
            <a:r>
              <a:rPr lang="fr-FR" sz="1000" dirty="0">
                <a:solidFill>
                  <a:srgbClr val="4F81BD"/>
                </a:solidFill>
              </a:rPr>
              <a:t> </a:t>
            </a:r>
            <a:endParaRPr lang="fr-FR" sz="1000" b="1" dirty="0">
              <a:solidFill>
                <a:srgbClr val="C62946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000" dirty="0">
                <a:solidFill>
                  <a:srgbClr val="4F6371"/>
                </a:solidFill>
              </a:rPr>
              <a:t>Montant : </a:t>
            </a:r>
            <a:r>
              <a:rPr lang="fr-FR" sz="1000" b="1" dirty="0">
                <a:solidFill>
                  <a:schemeClr val="accent1"/>
                </a:solidFill>
              </a:rPr>
              <a:t>XX M€ HT des travaux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90488" y="163513"/>
            <a:ext cx="9792716" cy="4746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lvl="0" defTabSz="457200" eaLnBrk="1" hangingPunct="1">
              <a:spcBef>
                <a:spcPct val="100000"/>
              </a:spcBef>
            </a:pPr>
            <a:r>
              <a:rPr lang="fr-FR" sz="2000" b="1" dirty="0">
                <a:solidFill>
                  <a:srgbClr val="4F6371"/>
                </a:solidFill>
              </a:rPr>
              <a:t>Saisir ici le nom de votre agence </a:t>
            </a:r>
            <a:r>
              <a:rPr lang="fr-FR" sz="1600" b="1" dirty="0">
                <a:solidFill>
                  <a:srgbClr val="4F81BD"/>
                </a:solidFill>
              </a:rPr>
              <a:t>(en police Arial, taille 20, en gris, caractères gras)</a:t>
            </a:r>
          </a:p>
        </p:txBody>
      </p:sp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3630089" y="2644472"/>
            <a:ext cx="12125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Ces informations sont à saisir en police Arial, taille 10, caractères gras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3015553" y="3060551"/>
            <a:ext cx="5965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"/>
          <p:cNvSpPr txBox="1">
            <a:spLocks noChangeArrowheads="1"/>
          </p:cNvSpPr>
          <p:nvPr/>
        </p:nvSpPr>
        <p:spPr bwMode="auto">
          <a:xfrm>
            <a:off x="6326566" y="872603"/>
            <a:ext cx="28355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/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ici, au format </a:t>
            </a:r>
            <a:r>
              <a:rPr lang="fr-FR" sz="10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jpg</a:t>
            </a: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(au minimum) :</a:t>
            </a:r>
          </a:p>
          <a:p>
            <a:pPr marL="171450" indent="-171450" algn="ctr" eaLnBrk="1" hangingPunct="1">
              <a:buFont typeface="Arial" panose="020B0604020202020204" pitchFamily="34" charset="0"/>
              <a:buChar char="•"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 image « avant travaux »</a:t>
            </a:r>
          </a:p>
          <a:p>
            <a:pPr marL="171450" indent="-171450" algn="ctr" eaLnBrk="1" hangingPunct="1">
              <a:buFont typeface="Arial" panose="020B0604020202020204" pitchFamily="34" charset="0"/>
              <a:buChar char="•"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 image « après travaux »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7747317" y="1908423"/>
            <a:ext cx="1" cy="543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5845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E9E8E7"/>
        </a:solidFill>
        <a:ln w="19050">
          <a:solidFill>
            <a:srgbClr val="C62946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99569" tIns="49785" rIns="99569" bIns="49785"/>
      <a:lstStyle>
        <a:defPPr eaLnBrk="1" hangingPunct="1">
          <a:defRPr sz="1400" b="1" dirty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8626</TotalTime>
  <Words>1088</Words>
  <Application>Microsoft Office PowerPoint</Application>
  <PresentationFormat>Personnalisé</PresentationFormat>
  <Paragraphs>107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ＭＳ Ｐゴシック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 Coin de Paradis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Directeur Artistique 2</dc:creator>
  <cp:lastModifiedBy>MONTHEZUME Gladys</cp:lastModifiedBy>
  <cp:revision>293</cp:revision>
  <cp:lastPrinted>2012-12-20T10:29:55Z</cp:lastPrinted>
  <dcterms:created xsi:type="dcterms:W3CDTF">2010-10-06T07:34:48Z</dcterms:created>
  <dcterms:modified xsi:type="dcterms:W3CDTF">2024-11-04T13:34:32Z</dcterms:modified>
</cp:coreProperties>
</file>