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263" r:id="rId2"/>
    <p:sldId id="317" r:id="rId3"/>
    <p:sldId id="316" r:id="rId4"/>
    <p:sldId id="321" r:id="rId5"/>
    <p:sldId id="320" r:id="rId6"/>
  </p:sldIdLst>
  <p:sldSz cx="10693400" cy="7561263"/>
  <p:notesSz cx="6797675" cy="9928225"/>
  <p:defaultTextStyle>
    <a:defPPr>
      <a:defRPr lang="fr-FR"/>
    </a:defPPr>
    <a:lvl1pPr algn="l" defTabSz="457200" rtl="0" fontAlgn="base">
      <a:spcBef>
        <a:spcPct val="50000"/>
      </a:spcBef>
      <a:spcAft>
        <a:spcPct val="0"/>
      </a:spcAft>
      <a:defRPr sz="2600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1pPr>
    <a:lvl2pPr marL="457200" algn="l" defTabSz="457200" rtl="0" fontAlgn="base">
      <a:spcBef>
        <a:spcPct val="50000"/>
      </a:spcBef>
      <a:spcAft>
        <a:spcPct val="0"/>
      </a:spcAft>
      <a:defRPr sz="2600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2pPr>
    <a:lvl3pPr marL="914400" algn="l" defTabSz="457200" rtl="0" fontAlgn="base">
      <a:spcBef>
        <a:spcPct val="50000"/>
      </a:spcBef>
      <a:spcAft>
        <a:spcPct val="0"/>
      </a:spcAft>
      <a:defRPr sz="2600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3pPr>
    <a:lvl4pPr marL="1371600" algn="l" defTabSz="457200" rtl="0" fontAlgn="base">
      <a:spcBef>
        <a:spcPct val="50000"/>
      </a:spcBef>
      <a:spcAft>
        <a:spcPct val="0"/>
      </a:spcAft>
      <a:defRPr sz="2600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4pPr>
    <a:lvl5pPr marL="1828800" algn="l" defTabSz="457200" rtl="0" fontAlgn="base">
      <a:spcBef>
        <a:spcPct val="50000"/>
      </a:spcBef>
      <a:spcAft>
        <a:spcPct val="0"/>
      </a:spcAft>
      <a:defRPr sz="2600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5pPr>
    <a:lvl6pPr marL="2286000" algn="l" defTabSz="914400" rtl="0" eaLnBrk="1" latinLnBrk="0" hangingPunct="1">
      <a:defRPr sz="2600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6pPr>
    <a:lvl7pPr marL="2743200" algn="l" defTabSz="914400" rtl="0" eaLnBrk="1" latinLnBrk="0" hangingPunct="1">
      <a:defRPr sz="2600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7pPr>
    <a:lvl8pPr marL="3200400" algn="l" defTabSz="914400" rtl="0" eaLnBrk="1" latinLnBrk="0" hangingPunct="1">
      <a:defRPr sz="2600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8pPr>
    <a:lvl9pPr marL="3657600" algn="l" defTabSz="914400" rtl="0" eaLnBrk="1" latinLnBrk="0" hangingPunct="1">
      <a:defRPr sz="2600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2">
          <p15:clr>
            <a:srgbClr val="A4A3A4"/>
          </p15:clr>
        </p15:guide>
        <p15:guide id="2" pos="336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F6371"/>
    <a:srgbClr val="4F81BD"/>
    <a:srgbClr val="FFFFFF"/>
    <a:srgbClr val="F4F3F2"/>
    <a:srgbClr val="E9E8E7"/>
    <a:srgbClr val="333333"/>
    <a:srgbClr val="C62946"/>
    <a:srgbClr val="DE22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11" autoAdjust="0"/>
    <p:restoredTop sz="94645" autoAdjust="0"/>
  </p:normalViewPr>
  <p:slideViewPr>
    <p:cSldViewPr snapToObjects="1">
      <p:cViewPr varScale="1">
        <p:scale>
          <a:sx n="100" d="100"/>
          <a:sy n="100" d="100"/>
        </p:scale>
        <p:origin x="1068" y="96"/>
      </p:cViewPr>
      <p:guideLst>
        <p:guide orient="horz" pos="2382"/>
        <p:guide pos="336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EA877171-C7DB-4D69-AA86-0898621DEF24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2364D4FF-D726-4667-9798-87E075C9D30A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735673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4E0B9DA0-F3F3-4397-8FF3-DA273136283A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766763" y="744538"/>
            <a:ext cx="526415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endParaRPr lang="fr-FR" noProof="0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fr-FR" noProof="0"/>
              <a:t>Cliquez pour modifier les styles du texte du masque</a:t>
            </a:r>
          </a:p>
          <a:p>
            <a:pPr lvl="1"/>
            <a:r>
              <a:rPr lang="fr-FR" noProof="0"/>
              <a:t>Deuxième niveau</a:t>
            </a:r>
          </a:p>
          <a:p>
            <a:pPr lvl="2"/>
            <a:r>
              <a:rPr lang="fr-FR" noProof="0"/>
              <a:t>Troisième niveau</a:t>
            </a:r>
          </a:p>
          <a:p>
            <a:pPr lvl="3"/>
            <a:r>
              <a:rPr lang="fr-FR" noProof="0"/>
              <a:t>Quatrième niveau</a:t>
            </a:r>
          </a:p>
          <a:p>
            <a:pPr lvl="4"/>
            <a:r>
              <a:rPr lang="fr-FR" noProof="0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4DF4D3AD-4CD4-4E1D-A455-CED5A441741D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5264455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pitchFamily="-108" charset="-128"/>
        <a:cs typeface="ＭＳ Ｐゴシック" pitchFamily="-108" charset="-128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pitchFamily="-108" charset="-128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pitchFamily="-108" charset="-128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pitchFamily="-108" charset="-128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pitchFamily="-108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7172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/>
            <a:fld id="{793E4365-DD0F-4764-8277-C89F721D5404}" type="slidenum">
              <a:rPr lang="fr-FR" sz="1200" smtClean="0"/>
              <a:pPr eaLnBrk="1" hangingPunct="1"/>
              <a:t>1</a:t>
            </a:fld>
            <a:endParaRPr lang="fr-FR" sz="120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1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9220" name="Espace réservé du numéro de diapositive 3"/>
          <p:cNvSpPr txBox="1">
            <a:spLocks noGrp="1"/>
          </p:cNvSpPr>
          <p:nvPr/>
        </p:nvSpPr>
        <p:spPr bwMode="auto">
          <a:xfrm>
            <a:off x="3849688" y="9429751"/>
            <a:ext cx="2946400" cy="496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E8949564-CAA3-48FC-A13D-43417E1A64C3}" type="slidenum">
              <a:rPr lang="fr-FR" sz="1200"/>
              <a:pPr algn="r" eaLnBrk="1" hangingPunct="1">
                <a:spcBef>
                  <a:spcPct val="0"/>
                </a:spcBef>
              </a:pPr>
              <a:t>2</a:t>
            </a:fld>
            <a:endParaRPr lang="fr-FR" sz="120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1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9220" name="Espace réservé du numéro de diapositive 3"/>
          <p:cNvSpPr txBox="1">
            <a:spLocks noGrp="1"/>
          </p:cNvSpPr>
          <p:nvPr/>
        </p:nvSpPr>
        <p:spPr bwMode="auto">
          <a:xfrm>
            <a:off x="3849688" y="9429751"/>
            <a:ext cx="2946400" cy="496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E8949564-CAA3-48FC-A13D-43417E1A64C3}" type="slidenum">
              <a:rPr lang="fr-FR" sz="1200"/>
              <a:pPr algn="r" eaLnBrk="1" hangingPunct="1">
                <a:spcBef>
                  <a:spcPct val="0"/>
                </a:spcBef>
              </a:pPr>
              <a:t>3</a:t>
            </a:fld>
            <a:endParaRPr lang="fr-FR" sz="120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1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9220" name="Espace réservé du numéro de diapositive 3"/>
          <p:cNvSpPr txBox="1">
            <a:spLocks noGrp="1"/>
          </p:cNvSpPr>
          <p:nvPr/>
        </p:nvSpPr>
        <p:spPr bwMode="auto">
          <a:xfrm>
            <a:off x="3849688" y="9429751"/>
            <a:ext cx="2946400" cy="496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E8949564-CAA3-48FC-A13D-43417E1A64C3}" type="slidenum">
              <a:rPr lang="fr-FR" sz="1200"/>
              <a:pPr algn="r" eaLnBrk="1" hangingPunct="1">
                <a:spcBef>
                  <a:spcPct val="0"/>
                </a:spcBef>
              </a:pPr>
              <a:t>4</a:t>
            </a:fld>
            <a:endParaRPr lang="fr-FR" sz="120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1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9220" name="Espace réservé du numéro de diapositive 3"/>
          <p:cNvSpPr txBox="1">
            <a:spLocks noGrp="1"/>
          </p:cNvSpPr>
          <p:nvPr/>
        </p:nvSpPr>
        <p:spPr bwMode="auto">
          <a:xfrm>
            <a:off x="3849688" y="9429751"/>
            <a:ext cx="2946400" cy="496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E8949564-CAA3-48FC-A13D-43417E1A64C3}" type="slidenum">
              <a:rPr lang="fr-FR" sz="1200"/>
              <a:pPr algn="r" eaLnBrk="1" hangingPunct="1">
                <a:spcBef>
                  <a:spcPct val="0"/>
                </a:spcBef>
              </a:pPr>
              <a:t>5</a:t>
            </a:fld>
            <a:endParaRPr lang="fr-FR"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Diapositive de titr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130" name="Espace réservé du titre 1"/>
          <p:cNvSpPr>
            <a:spLocks noGrp="1"/>
          </p:cNvSpPr>
          <p:nvPr>
            <p:ph type="ctrTitle"/>
          </p:nvPr>
        </p:nvSpPr>
        <p:spPr>
          <a:xfrm>
            <a:off x="801688" y="2349500"/>
            <a:ext cx="9090025" cy="1620838"/>
          </a:xfrm>
        </p:spPr>
        <p:txBody>
          <a:bodyPr/>
          <a:lstStyle>
            <a:lvl1pPr>
              <a:defRPr smtClean="0">
                <a:latin typeface="Arial" charset="0"/>
                <a:ea typeface="ＭＳ Ｐゴシック" pitchFamily="-65" charset="-128"/>
              </a:defRPr>
            </a:lvl1pPr>
          </a:lstStyle>
          <a:p>
            <a:pPr lvl="0"/>
            <a:r>
              <a:rPr lang="fr-FR" noProof="0"/>
              <a:t>Cliquez pour modifier le style de l’opération</a:t>
            </a:r>
          </a:p>
        </p:txBody>
      </p:sp>
      <p:sp>
        <p:nvSpPr>
          <p:cNvPr id="560131" name="Espace réservé du texte 2"/>
          <p:cNvSpPr>
            <a:spLocks noGrp="1"/>
          </p:cNvSpPr>
          <p:nvPr>
            <p:ph type="subTitle" idx="1"/>
          </p:nvPr>
        </p:nvSpPr>
        <p:spPr>
          <a:xfrm>
            <a:off x="1603375" y="4284663"/>
            <a:ext cx="7486650" cy="1931987"/>
          </a:xfrm>
        </p:spPr>
        <p:txBody>
          <a:bodyPr/>
          <a:lstStyle>
            <a:lvl1pPr marL="0" indent="0" algn="ctr">
              <a:buFont typeface="Arial" charset="0"/>
              <a:buNone/>
              <a:defRPr smtClean="0">
                <a:latin typeface="Arial" charset="0"/>
                <a:ea typeface="ＭＳ Ｐゴシック" pitchFamily="-65" charset="-128"/>
              </a:defRPr>
            </a:lvl1pPr>
          </a:lstStyle>
          <a:p>
            <a:pPr lvl="0"/>
            <a:r>
              <a:rPr lang="fr-FR" noProof="0"/>
              <a:t>Cliquez pour modifier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xfrm>
            <a:off x="534988" y="6884988"/>
            <a:ext cx="2495550" cy="52546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9C090A-CD3E-460F-AF3E-76232ACBD813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3652838" y="6884988"/>
            <a:ext cx="3387725" cy="52546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7662863" y="6884988"/>
            <a:ext cx="2495550" cy="525462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268879-B3F8-4B64-9882-1CAF097A6FB0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088933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lIns="91440" tIns="45720" rIns="91440" bIns="45720"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902F40-3E47-4C64-956D-F481E987A452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D4F850-F97F-4AF7-BB1D-DEE465FD951E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136084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C11FC3-8E94-4E6B-A645-F3FE10877AA0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D0F974-10FA-4F85-BE9F-C8BC4C0B3D8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922618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98E04-BD97-4435-B9D6-F930952DDCF7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DC9068-9979-48FC-8A7A-E344D7E625AD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149529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Cliquez pour modifier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79C39-2873-402B-B9BA-47CD3AEF956E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8534D7-CD98-4F83-9A38-B17969DA1442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881251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1E5C4D-A609-44F7-956E-21D4DBE16D70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F4FBE8-23A7-4EA8-BACB-8B34FDD9E7AA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348410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901506-E21F-4E8E-AFF6-142BF7772B08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81383E-D10F-44F5-9621-114D1AEFBA0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932350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DAFC01-E488-462A-A658-6CEB3121A2D5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ADD09C-A6B5-4566-B1D6-E6132B187AD1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148075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660AD9-AE90-442A-8295-C1E7AC5048B5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0CED55-E64E-4814-A9C1-EA563F16EB28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446302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37F66F-D48B-4F15-9F17-AA5147E00786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9D1F76-7EB3-4E1E-AABE-E3680FA0D624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745723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5E9FCF-68BB-4A32-9F44-283E5B5E778F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B8E938-6915-4730-B59F-BD35E46DE436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229722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228097-4FFC-4F87-AA82-8BB56CCCDDF4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5AF227-1CC9-4343-AFB0-0EFCE6A919F4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98646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534988" y="303213"/>
            <a:ext cx="9623425" cy="1260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/>
              <a:t>Cliquez et modifiez le titre</a:t>
            </a:r>
          </a:p>
        </p:txBody>
      </p:sp>
      <p:sp>
        <p:nvSpPr>
          <p:cNvPr id="102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534988" y="1763713"/>
            <a:ext cx="9623425" cy="4991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 bwMode="auto">
          <a:xfrm>
            <a:off x="534988" y="7008813"/>
            <a:ext cx="2495550" cy="401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>
            <a:lvl1pPr defTabSz="498475">
              <a:spcBef>
                <a:spcPct val="0"/>
              </a:spcBef>
              <a:defRPr sz="1300">
                <a:solidFill>
                  <a:srgbClr val="898989"/>
                </a:solidFill>
                <a:cs typeface="Arial" charset="0"/>
              </a:defRPr>
            </a:lvl1pPr>
          </a:lstStyle>
          <a:p>
            <a:pPr>
              <a:defRPr/>
            </a:pPr>
            <a:fld id="{564B69E8-7192-4FB5-A040-083F29D11B4E}" type="datetime1">
              <a:rPr lang="fr-FR"/>
              <a:pPr>
                <a:defRPr/>
              </a:pPr>
              <a:t>04/11/2024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 bwMode="auto">
          <a:xfrm>
            <a:off x="3652838" y="7008813"/>
            <a:ext cx="3387725" cy="401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>
            <a:lvl1pPr algn="ctr" defTabSz="498475">
              <a:spcBef>
                <a:spcPct val="0"/>
              </a:spcBef>
              <a:defRPr sz="1300">
                <a:solidFill>
                  <a:srgbClr val="898989"/>
                </a:solidFill>
                <a:cs typeface="Arial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 bwMode="auto">
          <a:xfrm>
            <a:off x="7662863" y="7008813"/>
            <a:ext cx="2495550" cy="401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>
            <a:lvl1pPr algn="r" defTabSz="498475">
              <a:spcBef>
                <a:spcPct val="0"/>
              </a:spcBef>
              <a:defRPr sz="1300">
                <a:solidFill>
                  <a:srgbClr val="898989"/>
                </a:solidFill>
                <a:cs typeface="Arial" charset="0"/>
              </a:defRPr>
            </a:lvl1pPr>
          </a:lstStyle>
          <a:p>
            <a:pPr>
              <a:defRPr/>
            </a:pPr>
            <a:fld id="{AD1B89F0-8AC9-4806-B61B-B5E11A0BF48A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  <p:sldLayoutId id="2147483701" r:id="rId2"/>
    <p:sldLayoutId id="2147483702" r:id="rId3"/>
    <p:sldLayoutId id="2147483703" r:id="rId4"/>
    <p:sldLayoutId id="2147483704" r:id="rId5"/>
    <p:sldLayoutId id="2147483705" r:id="rId6"/>
    <p:sldLayoutId id="2147483706" r:id="rId7"/>
    <p:sldLayoutId id="2147483707" r:id="rId8"/>
    <p:sldLayoutId id="2147483708" r:id="rId9"/>
    <p:sldLayoutId id="2147483709" r:id="rId10"/>
    <p:sldLayoutId id="2147483710" r:id="rId11"/>
    <p:sldLayoutId id="2147483711" r:id="rId12"/>
  </p:sldLayoutIdLst>
  <p:txStyles>
    <p:titleStyle>
      <a:lvl1pPr algn="ctr" defTabSz="498475" rtl="0" eaLnBrk="0" fontAlgn="base" hangingPunct="0">
        <a:spcBef>
          <a:spcPct val="0"/>
        </a:spcBef>
        <a:spcAft>
          <a:spcPct val="0"/>
        </a:spcAft>
        <a:defRPr sz="4800" kern="1200">
          <a:solidFill>
            <a:schemeClr val="tx1"/>
          </a:solidFill>
          <a:latin typeface="Arial"/>
          <a:ea typeface="ＭＳ Ｐゴシック" pitchFamily="-108" charset="-128"/>
          <a:cs typeface="ＭＳ Ｐゴシック" pitchFamily="-65" charset="-128"/>
        </a:defRPr>
      </a:lvl1pPr>
      <a:lvl2pPr algn="ctr" defTabSz="498475" rtl="0" eaLnBrk="0" fontAlgn="base" hangingPunct="0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65" charset="-128"/>
        </a:defRPr>
      </a:lvl2pPr>
      <a:lvl3pPr algn="ctr" defTabSz="498475" rtl="0" eaLnBrk="0" fontAlgn="base" hangingPunct="0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65" charset="-128"/>
        </a:defRPr>
      </a:lvl3pPr>
      <a:lvl4pPr algn="ctr" defTabSz="498475" rtl="0" eaLnBrk="0" fontAlgn="base" hangingPunct="0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65" charset="-128"/>
        </a:defRPr>
      </a:lvl4pPr>
      <a:lvl5pPr algn="ctr" defTabSz="498475" rtl="0" eaLnBrk="0" fontAlgn="base" hangingPunct="0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65" charset="-128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-108" charset="0"/>
          <a:ea typeface="ＭＳ Ｐゴシック" pitchFamily="-108" charset="-128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-108" charset="0"/>
          <a:ea typeface="ＭＳ Ｐゴシック" pitchFamily="-108" charset="-128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-108" charset="0"/>
          <a:ea typeface="ＭＳ Ｐゴシック" pitchFamily="-108" charset="-128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itchFamily="-108" charset="0"/>
          <a:ea typeface="ＭＳ Ｐゴシック" pitchFamily="-108" charset="-128"/>
        </a:defRPr>
      </a:lvl9pPr>
    </p:titleStyle>
    <p:bodyStyle>
      <a:lvl1pPr marL="373063" indent="-373063" algn="l" defTabSz="498475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500" kern="1200">
          <a:solidFill>
            <a:schemeClr val="tx1"/>
          </a:solidFill>
          <a:latin typeface="Arial"/>
          <a:ea typeface="ＭＳ Ｐゴシック" pitchFamily="-108" charset="-128"/>
          <a:cs typeface="ＭＳ Ｐゴシック" pitchFamily="-65" charset="-128"/>
        </a:defRPr>
      </a:lvl1pPr>
      <a:lvl2pPr marL="809625" indent="-311150" algn="l" defTabSz="498475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3000" kern="1200">
          <a:solidFill>
            <a:schemeClr val="tx1"/>
          </a:solidFill>
          <a:latin typeface="Arial"/>
          <a:ea typeface="ＭＳ Ｐゴシック" pitchFamily="-65" charset="-128"/>
          <a:cs typeface="Arial"/>
        </a:defRPr>
      </a:lvl2pPr>
      <a:lvl3pPr marL="1244600" indent="-249238" algn="l" defTabSz="498475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600" kern="1200">
          <a:solidFill>
            <a:schemeClr val="tx1"/>
          </a:solidFill>
          <a:latin typeface="Arial"/>
          <a:ea typeface="ＭＳ Ｐゴシック" pitchFamily="-65" charset="-128"/>
          <a:cs typeface="Arial"/>
        </a:defRPr>
      </a:lvl3pPr>
      <a:lvl4pPr marL="1743075" indent="-249238" algn="l" defTabSz="498475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200" kern="1200">
          <a:solidFill>
            <a:schemeClr val="tx1"/>
          </a:solidFill>
          <a:latin typeface="Arial"/>
          <a:ea typeface="ＭＳ Ｐゴシック" pitchFamily="-65" charset="-128"/>
          <a:cs typeface="Arial"/>
        </a:defRPr>
      </a:lvl4pPr>
      <a:lvl5pPr marL="2239963" indent="-249238" algn="l" defTabSz="498475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200" kern="1200">
          <a:solidFill>
            <a:schemeClr val="tx1"/>
          </a:solidFill>
          <a:latin typeface="Arial"/>
          <a:ea typeface="ＭＳ Ｐゴシック" pitchFamily="-65" charset="-128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6"/>
          <p:cNvSpPr>
            <a:spLocks noChangeArrowheads="1"/>
          </p:cNvSpPr>
          <p:nvPr/>
        </p:nvSpPr>
        <p:spPr bwMode="auto">
          <a:xfrm>
            <a:off x="1530349" y="0"/>
            <a:ext cx="9163051" cy="1800225"/>
          </a:xfrm>
          <a:prstGeom prst="rect">
            <a:avLst/>
          </a:prstGeom>
          <a:solidFill>
            <a:srgbClr val="808080"/>
          </a:solidFill>
          <a:ln>
            <a:noFill/>
          </a:ln>
          <a:extLst>
            <a:ext uri="{91240B29-F687-4F45-9708-019B960494DF}">
              <a14:hiddenLine xmlns:a14="http://schemas.microsoft.com/office/drawing/2010/main" w="381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9569" tIns="49785" rIns="99569" bIns="49785" anchor="ctr"/>
          <a:lstStyle/>
          <a:p>
            <a:pPr algn="ctr" defTabSz="498475">
              <a:spcBef>
                <a:spcPct val="0"/>
              </a:spcBef>
            </a:pPr>
            <a:endParaRPr lang="fr-FR">
              <a:solidFill>
                <a:srgbClr val="215968"/>
              </a:solidFill>
            </a:endParaRPr>
          </a:p>
        </p:txBody>
      </p:sp>
      <p:cxnSp>
        <p:nvCxnSpPr>
          <p:cNvPr id="3076" name="Connecteur droit 11"/>
          <p:cNvCxnSpPr>
            <a:cxnSpLocks noChangeShapeType="1"/>
          </p:cNvCxnSpPr>
          <p:nvPr/>
        </p:nvCxnSpPr>
        <p:spPr bwMode="auto">
          <a:xfrm rot="16200000" flipV="1">
            <a:off x="-2124075" y="3657600"/>
            <a:ext cx="7308850" cy="0"/>
          </a:xfrm>
          <a:prstGeom prst="line">
            <a:avLst/>
          </a:prstGeom>
          <a:noFill/>
          <a:ln w="38100">
            <a:solidFill>
              <a:schemeClr val="accent6">
                <a:lumMod val="75000"/>
              </a:schemeClr>
            </a:solidFill>
            <a:round/>
            <a:headEnd/>
            <a:tailEnd/>
          </a:ln>
          <a:effectLst>
            <a:outerShdw dist="20000" dir="5400000" rotWithShape="0">
              <a:srgbClr val="808080">
                <a:alpha val="37999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077" name="ZoneTexte 6"/>
          <p:cNvSpPr txBox="1">
            <a:spLocks noChangeArrowheads="1"/>
          </p:cNvSpPr>
          <p:nvPr/>
        </p:nvSpPr>
        <p:spPr bwMode="auto">
          <a:xfrm>
            <a:off x="1674292" y="575033"/>
            <a:ext cx="7560765" cy="12700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9569" tIns="49785" rIns="99569" bIns="49785">
            <a:spAutoFit/>
          </a:bodyPr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</a:pPr>
            <a:r>
              <a:rPr lang="fr-FR" sz="3800" dirty="0">
                <a:solidFill>
                  <a:schemeClr val="bg1"/>
                </a:solidFill>
              </a:rPr>
              <a:t>Dossier de présentation de l’équipe et des références</a:t>
            </a:r>
            <a:endParaRPr lang="fr-FR" sz="3800" dirty="0">
              <a:solidFill>
                <a:schemeClr val="bg1"/>
              </a:solidFill>
              <a:cs typeface="Arial" charset="0"/>
            </a:endParaRPr>
          </a:p>
        </p:txBody>
      </p:sp>
      <p:sp>
        <p:nvSpPr>
          <p:cNvPr id="3078" name="Text Box 17"/>
          <p:cNvSpPr txBox="1">
            <a:spLocks noChangeArrowheads="1"/>
          </p:cNvSpPr>
          <p:nvPr/>
        </p:nvSpPr>
        <p:spPr bwMode="auto">
          <a:xfrm>
            <a:off x="1587500" y="2124075"/>
            <a:ext cx="9105900" cy="439286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2"/>
                </a:solidFill>
              </a14:hiddenFill>
            </a:ext>
            <a:ext uri="{91240B29-F687-4F45-9708-019B960494DF}">
              <a14:hiddenLine xmlns:a14="http://schemas.microsoft.com/office/drawing/2010/main" w="31750" algn="ctr">
                <a:solidFill>
                  <a:srgbClr val="DE222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tabLst>
                <a:tab pos="3948113" algn="l"/>
              </a:tabLs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tabLst>
                <a:tab pos="3948113" algn="l"/>
              </a:tabLs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tabLst>
                <a:tab pos="3948113" algn="l"/>
              </a:tabLs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tabLst>
                <a:tab pos="3948113" algn="l"/>
              </a:tabLs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tabLst>
                <a:tab pos="3948113" algn="l"/>
              </a:tabLs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tabLst>
                <a:tab pos="3948113" algn="l"/>
              </a:tabLs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tabLst>
                <a:tab pos="3948113" algn="l"/>
              </a:tabLs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tabLst>
                <a:tab pos="3948113" algn="l"/>
              </a:tabLs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tabLst>
                <a:tab pos="3948113" algn="l"/>
              </a:tabLs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</a:pPr>
            <a:r>
              <a:rPr lang="fr-FR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Ce document vous assiste dans la réalisation de votre candidature.</a:t>
            </a:r>
          </a:p>
          <a:p>
            <a:pPr eaLnBrk="1" hangingPunct="1"/>
            <a:r>
              <a:rPr lang="fr-FR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Merci de renseigner tous les champs en adaptant les textes en bleu </a:t>
            </a:r>
            <a:r>
              <a:rPr lang="fr-FR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sans modifier la mise en page </a:t>
            </a:r>
            <a:r>
              <a:rPr lang="fr-FR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et en respectant les consignes indiquées dans chaque cadre.</a:t>
            </a:r>
          </a:p>
          <a:p>
            <a:pPr eaLnBrk="1" hangingPunct="1"/>
            <a:r>
              <a:rPr lang="fr-FR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Insérer 3 références, dans 3 diapositives au total</a:t>
            </a:r>
            <a:r>
              <a:rPr lang="fr-FR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</a:p>
          <a:p>
            <a:pPr eaLnBrk="1" hangingPunct="1"/>
            <a:r>
              <a:rPr lang="fr-FR" sz="1600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Les références présentées devront mettre en valeur la collaboration de l’équipe.</a:t>
            </a:r>
            <a:endParaRPr lang="fr-FR" sz="1600" b="1" i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eaLnBrk="1" hangingPunct="1"/>
            <a:r>
              <a:rPr lang="fr-FR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Enregistrer ce document </a:t>
            </a:r>
            <a:r>
              <a:rPr lang="fr-FR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en indiquant le nom de votre agence puis le programme et le nom de la ville concernée par la consultation (ex : Agence d’architecture XXX - XX – Ville CP). </a:t>
            </a:r>
          </a:p>
          <a:p>
            <a:pPr eaLnBrk="1" hangingPunct="1"/>
            <a:r>
              <a:rPr lang="fr-FR" sz="1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Le poids de ce fichier ne devra pas excéder 10 Mo (ex : pensez à compresser vos images, supprimez cette page tout comme les cadres gris positionnés sous vos images).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ZoneTexte 16"/>
          <p:cNvSpPr txBox="1">
            <a:spLocks noChangeArrowheads="1"/>
          </p:cNvSpPr>
          <p:nvPr/>
        </p:nvSpPr>
        <p:spPr bwMode="auto">
          <a:xfrm>
            <a:off x="9450388" y="108223"/>
            <a:ext cx="1169987" cy="500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9569" tIns="49785" rIns="99569" bIns="49785">
            <a:spAutoFit/>
          </a:bodyPr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r>
              <a:rPr lang="fr-FR" sz="2000" dirty="0">
                <a:solidFill>
                  <a:schemeClr val="accent6">
                    <a:lumMod val="75000"/>
                  </a:schemeClr>
                </a:solidFill>
              </a:rPr>
              <a:t>#</a:t>
            </a:r>
            <a:r>
              <a:rPr lang="fr-FR" dirty="0">
                <a:solidFill>
                  <a:srgbClr val="C62946"/>
                </a:solidFill>
              </a:rPr>
              <a:t>    </a:t>
            </a:r>
          </a:p>
        </p:txBody>
      </p:sp>
      <p:cxnSp>
        <p:nvCxnSpPr>
          <p:cNvPr id="5125" name="Connecteur droit 36"/>
          <p:cNvCxnSpPr>
            <a:cxnSpLocks noChangeShapeType="1"/>
          </p:cNvCxnSpPr>
          <p:nvPr/>
        </p:nvCxnSpPr>
        <p:spPr bwMode="auto">
          <a:xfrm>
            <a:off x="179388" y="685800"/>
            <a:ext cx="10364787" cy="1588"/>
          </a:xfrm>
          <a:prstGeom prst="line">
            <a:avLst/>
          </a:prstGeom>
          <a:noFill/>
          <a:ln w="38100">
            <a:solidFill>
              <a:schemeClr val="accent6">
                <a:lumMod val="75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127" name="Text Box 13"/>
          <p:cNvSpPr txBox="1">
            <a:spLocks noChangeArrowheads="1"/>
          </p:cNvSpPr>
          <p:nvPr/>
        </p:nvSpPr>
        <p:spPr bwMode="auto">
          <a:xfrm>
            <a:off x="132725" y="540271"/>
            <a:ext cx="10495904" cy="67687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endParaRPr lang="fr-FR" sz="1000" b="1" u="sng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Equipe </a:t>
            </a:r>
            <a:r>
              <a:rPr lang="fr-FR" sz="1000" b="1" dirty="0">
                <a:solidFill>
                  <a:srgbClr val="4F6371"/>
                </a:solidFill>
              </a:rPr>
              <a:t>: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Mandataire : </a:t>
            </a:r>
            <a:r>
              <a:rPr lang="fr-FR" sz="1000" b="1" dirty="0">
                <a:solidFill>
                  <a:srgbClr val="4F81BD"/>
                </a:solidFill>
              </a:rPr>
              <a:t>Nom – Adresse </a:t>
            </a:r>
            <a:endParaRPr lang="fr-FR" sz="1000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 err="1">
                <a:solidFill>
                  <a:srgbClr val="4F6371"/>
                </a:solidFill>
              </a:rPr>
              <a:t>Co-traitant</a:t>
            </a:r>
            <a:r>
              <a:rPr lang="fr-FR" sz="1000" dirty="0">
                <a:solidFill>
                  <a:srgbClr val="4F6371"/>
                </a:solidFill>
              </a:rPr>
              <a:t> 1 : </a:t>
            </a:r>
            <a:r>
              <a:rPr lang="fr-FR" sz="1000" b="1" dirty="0">
                <a:solidFill>
                  <a:srgbClr val="4F81BD"/>
                </a:solidFill>
              </a:rPr>
              <a:t>Préciser la compétence (BET structure, , …) </a:t>
            </a:r>
            <a:r>
              <a:rPr lang="fr-FR" sz="1000" dirty="0">
                <a:solidFill>
                  <a:srgbClr val="4F81BD"/>
                </a:solidFill>
              </a:rPr>
              <a:t>Nom – Adresse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 err="1">
                <a:solidFill>
                  <a:srgbClr val="4F6371"/>
                </a:solidFill>
              </a:rPr>
              <a:t>Co-traitant</a:t>
            </a:r>
            <a:r>
              <a:rPr lang="fr-FR" sz="1000" dirty="0">
                <a:solidFill>
                  <a:srgbClr val="4F6371"/>
                </a:solidFill>
              </a:rPr>
              <a:t> 2 : </a:t>
            </a:r>
            <a:r>
              <a:rPr lang="fr-FR" sz="1000" b="1" dirty="0">
                <a:solidFill>
                  <a:srgbClr val="4F81BD"/>
                </a:solidFill>
              </a:rPr>
              <a:t>Préciser la compétence (BET structure, …) </a:t>
            </a:r>
            <a:r>
              <a:rPr lang="fr-FR" sz="1000" dirty="0">
                <a:solidFill>
                  <a:srgbClr val="4F81BD"/>
                </a:solidFill>
              </a:rPr>
              <a:t>Nom – Adresse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 err="1">
                <a:solidFill>
                  <a:srgbClr val="4F6371"/>
                </a:solidFill>
              </a:rPr>
              <a:t>Co-traitant</a:t>
            </a:r>
            <a:r>
              <a:rPr lang="fr-FR" sz="1000" dirty="0">
                <a:solidFill>
                  <a:srgbClr val="4F6371"/>
                </a:solidFill>
              </a:rPr>
              <a:t> 3 : </a:t>
            </a:r>
            <a:r>
              <a:rPr lang="fr-FR" sz="1000" b="1" dirty="0">
                <a:solidFill>
                  <a:srgbClr val="4F81BD"/>
                </a:solidFill>
              </a:rPr>
              <a:t>Préciser la compétence (BET structure, …) </a:t>
            </a:r>
            <a:r>
              <a:rPr lang="fr-FR" sz="1000" dirty="0">
                <a:solidFill>
                  <a:srgbClr val="4F81BD"/>
                </a:solidFill>
              </a:rPr>
              <a:t>Nom – Adresse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Références communes au groupement : </a:t>
            </a:r>
            <a:r>
              <a:rPr lang="fr-FR" sz="1000" b="1" dirty="0">
                <a:solidFill>
                  <a:srgbClr val="4F81BD"/>
                </a:solidFill>
              </a:rPr>
              <a:t>OUI/NON</a:t>
            </a:r>
            <a:r>
              <a:rPr lang="fr-FR" sz="1000" dirty="0">
                <a:solidFill>
                  <a:srgbClr val="4F81BD"/>
                </a:solidFill>
              </a:rPr>
              <a:t>, (si oui, préciser le nom des </a:t>
            </a:r>
            <a:r>
              <a:rPr lang="fr-FR" sz="1000" dirty="0" err="1">
                <a:solidFill>
                  <a:srgbClr val="4F81BD"/>
                </a:solidFill>
              </a:rPr>
              <a:t>co-traitants</a:t>
            </a:r>
            <a:r>
              <a:rPr lang="fr-FR" sz="1000" dirty="0">
                <a:solidFill>
                  <a:srgbClr val="4F81BD"/>
                </a:solidFill>
              </a:rPr>
              <a:t> et l’opération)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endParaRPr lang="fr-FR" sz="1000" b="1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Mandataire :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Chiffre d’affaires en  € HT 2023: </a:t>
            </a:r>
            <a:r>
              <a:rPr lang="fr-FR" sz="1000" dirty="0">
                <a:solidFill>
                  <a:srgbClr val="4F81BD"/>
                </a:solidFill>
              </a:rPr>
              <a:t>xxx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Chiffre d’affaires en  € HT 2022: </a:t>
            </a:r>
            <a:r>
              <a:rPr lang="fr-FR" sz="1000" dirty="0">
                <a:solidFill>
                  <a:srgbClr val="4F81BD"/>
                </a:solidFill>
              </a:rPr>
              <a:t>xxx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Chiffre d’affaires en  € HT 2021: </a:t>
            </a:r>
            <a:r>
              <a:rPr lang="fr-FR" sz="1000" dirty="0">
                <a:solidFill>
                  <a:srgbClr val="4F81BD"/>
                </a:solidFill>
              </a:rPr>
              <a:t>xxx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Effectif de l’agence au 1</a:t>
            </a:r>
            <a:r>
              <a:rPr lang="fr-FR" sz="1000" baseline="30000" dirty="0">
                <a:solidFill>
                  <a:srgbClr val="4F6371"/>
                </a:solidFill>
              </a:rPr>
              <a:t>er</a:t>
            </a:r>
            <a:r>
              <a:rPr lang="fr-FR" sz="1000" dirty="0">
                <a:solidFill>
                  <a:srgbClr val="4F6371"/>
                </a:solidFill>
              </a:rPr>
              <a:t> janvier 2023 (nombre de personnes) </a:t>
            </a:r>
            <a:r>
              <a:rPr lang="fr-FR" sz="1000" dirty="0">
                <a:solidFill>
                  <a:srgbClr val="4F81BD"/>
                </a:solidFill>
              </a:rPr>
              <a:t>: xxx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endParaRPr lang="fr-FR" sz="1000" b="1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Références Mandataire :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 construction neuve certifiée HQE ou BREEAM ou BBC ou équivalent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i="1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</a:t>
            </a:r>
            <a:r>
              <a:rPr lang="fr-FR" sz="900" dirty="0"/>
              <a:t> </a:t>
            </a:r>
            <a:r>
              <a:rPr lang="fr-FR" sz="9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opération mixte activités commerciales et/ou de services avec accès sur plusieurs façades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</a:t>
            </a:r>
            <a:r>
              <a:rPr lang="fr-FR" sz="900" dirty="0"/>
              <a:t> </a:t>
            </a:r>
            <a:r>
              <a:rPr lang="fr-FR" sz="9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opération de surface et de montant de travaux équivalent à celle objet de la présente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i="1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Références </a:t>
            </a:r>
            <a:r>
              <a:rPr lang="fr-FR" sz="1000" b="1" u="sng" dirty="0" err="1">
                <a:solidFill>
                  <a:srgbClr val="4F6371"/>
                </a:solidFill>
              </a:rPr>
              <a:t>co-traitant</a:t>
            </a:r>
            <a:r>
              <a:rPr lang="fr-FR" sz="1000" b="1" u="sng" dirty="0">
                <a:solidFill>
                  <a:srgbClr val="4F6371"/>
                </a:solidFill>
              </a:rPr>
              <a:t> 1 :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 construction neuve certifiée HQE ou BREEAM ou BBC ou équivalent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i="1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</a:t>
            </a:r>
            <a:r>
              <a:rPr lang="fr-FR" sz="900" dirty="0"/>
              <a:t> </a:t>
            </a:r>
            <a:r>
              <a:rPr lang="fr-FR" sz="9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opération mixte activités commerciales et/ou de services avec accès sur plusieurs façades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</a:t>
            </a:r>
            <a:r>
              <a:rPr lang="fr-FR" sz="900" dirty="0"/>
              <a:t> </a:t>
            </a:r>
            <a:r>
              <a:rPr lang="fr-FR" sz="9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opération de surface et de montant de travaux équivalent à celle objet de la présente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i="1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Références </a:t>
            </a:r>
            <a:r>
              <a:rPr lang="fr-FR" sz="1000" b="1" u="sng" dirty="0" err="1">
                <a:solidFill>
                  <a:srgbClr val="4F6371"/>
                </a:solidFill>
              </a:rPr>
              <a:t>co-traitant</a:t>
            </a:r>
            <a:r>
              <a:rPr lang="fr-FR" sz="1000" b="1" u="sng" dirty="0">
                <a:solidFill>
                  <a:srgbClr val="4F6371"/>
                </a:solidFill>
              </a:rPr>
              <a:t> 2 :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 construction neuve certifiée HQE ou BREEAM ou BBC ou équivalent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i="1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</a:t>
            </a:r>
            <a:r>
              <a:rPr lang="fr-FR" sz="900" dirty="0"/>
              <a:t> </a:t>
            </a:r>
            <a:r>
              <a:rPr lang="fr-FR" sz="9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opération mixte activités commerciales et/ou de services avec accès sur plusieurs façades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</a:t>
            </a:r>
            <a:r>
              <a:rPr lang="fr-FR" sz="900" dirty="0"/>
              <a:t> </a:t>
            </a:r>
            <a:r>
              <a:rPr lang="fr-FR" sz="9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opération de surface et de montant de travaux équivalent à celle objet de la présente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i="1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Références </a:t>
            </a:r>
            <a:r>
              <a:rPr lang="fr-FR" sz="1000" b="1" u="sng" dirty="0" err="1">
                <a:solidFill>
                  <a:srgbClr val="4F6371"/>
                </a:solidFill>
              </a:rPr>
              <a:t>co-traitant</a:t>
            </a:r>
            <a:r>
              <a:rPr lang="fr-FR" sz="1000" b="1" u="sng" dirty="0">
                <a:solidFill>
                  <a:srgbClr val="4F6371"/>
                </a:solidFill>
              </a:rPr>
              <a:t> 3 :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 construction neuve certifiée HQE ou BREEAM ou BBC ou équivalent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i="1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</a:t>
            </a:r>
            <a:r>
              <a:rPr lang="fr-FR" sz="900" dirty="0"/>
              <a:t> </a:t>
            </a:r>
            <a:r>
              <a:rPr lang="fr-FR" sz="9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opération mixte activités commerciales et/ou de services avec accès sur plusieurs façades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dirty="0">
                <a:solidFill>
                  <a:srgbClr val="4F6371"/>
                </a:solidFill>
              </a:rPr>
              <a:t>Références en</a:t>
            </a:r>
            <a:r>
              <a:rPr lang="fr-FR" sz="900" dirty="0"/>
              <a:t> </a:t>
            </a:r>
            <a:r>
              <a:rPr lang="fr-FR" sz="9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opération de surface et de montant de travaux équivalent à celle objet de la présente : </a:t>
            </a:r>
            <a:r>
              <a:rPr lang="fr-FR" sz="900" b="1" dirty="0">
                <a:solidFill>
                  <a:srgbClr val="4F81BD"/>
                </a:solidFill>
              </a:rPr>
              <a:t>OUI/NON</a:t>
            </a:r>
            <a:r>
              <a:rPr lang="fr-FR" sz="900" dirty="0">
                <a:solidFill>
                  <a:srgbClr val="4F81BD"/>
                </a:solidFill>
              </a:rPr>
              <a:t>,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900" i="1" dirty="0">
                <a:solidFill>
                  <a:srgbClr val="4F81BD"/>
                </a:solidFill>
              </a:rPr>
              <a:t>	</a:t>
            </a:r>
            <a:r>
              <a:rPr lang="fr-FR" sz="900" dirty="0">
                <a:solidFill>
                  <a:srgbClr val="4F6371"/>
                </a:solidFill>
              </a:rPr>
              <a:t>Montant  </a:t>
            </a:r>
            <a:r>
              <a:rPr lang="fr-FR" sz="900" i="1" dirty="0">
                <a:solidFill>
                  <a:srgbClr val="4F6371"/>
                </a:solidFill>
              </a:rPr>
              <a:t>: </a:t>
            </a:r>
            <a:r>
              <a:rPr lang="fr-FR" sz="900" b="1" dirty="0">
                <a:solidFill>
                  <a:schemeClr val="accent1"/>
                </a:solidFill>
              </a:rPr>
              <a:t>XX M€ HT des travaux</a:t>
            </a:r>
            <a:endParaRPr lang="fr-FR" sz="900" i="1" dirty="0">
              <a:solidFill>
                <a:srgbClr val="4F81BD"/>
              </a:solidFill>
            </a:endParaRPr>
          </a:p>
        </p:txBody>
      </p:sp>
      <p:sp>
        <p:nvSpPr>
          <p:cNvPr id="13" name="Text Box 14"/>
          <p:cNvSpPr txBox="1">
            <a:spLocks noChangeArrowheads="1"/>
          </p:cNvSpPr>
          <p:nvPr/>
        </p:nvSpPr>
        <p:spPr bwMode="auto">
          <a:xfrm>
            <a:off x="90488" y="163513"/>
            <a:ext cx="9792716" cy="474662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lvl="0" defTabSz="457200" eaLnBrk="1" hangingPunct="1">
              <a:spcBef>
                <a:spcPct val="100000"/>
              </a:spcBef>
            </a:pPr>
            <a:r>
              <a:rPr lang="fr-FR" sz="2000" b="1" dirty="0">
                <a:solidFill>
                  <a:srgbClr val="4F6371"/>
                </a:solidFill>
              </a:rPr>
              <a:t>Saisir ici le nom de votre agence </a:t>
            </a:r>
            <a:r>
              <a:rPr lang="fr-FR" sz="1600" b="1" dirty="0">
                <a:solidFill>
                  <a:srgbClr val="4F81BD"/>
                </a:solidFill>
              </a:rPr>
              <a:t>(en police Arial, taille 20, en gris, caractères gras)</a:t>
            </a:r>
          </a:p>
        </p:txBody>
      </p:sp>
    </p:spTree>
    <p:extLst>
      <p:ext uri="{BB962C8B-B14F-4D97-AF65-F5344CB8AC3E}">
        <p14:creationId xmlns:p14="http://schemas.microsoft.com/office/powerpoint/2010/main" val="16584335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ZoneTexte 16"/>
          <p:cNvSpPr txBox="1">
            <a:spLocks noChangeArrowheads="1"/>
          </p:cNvSpPr>
          <p:nvPr/>
        </p:nvSpPr>
        <p:spPr bwMode="auto">
          <a:xfrm>
            <a:off x="9450388" y="108223"/>
            <a:ext cx="1169987" cy="500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9569" tIns="49785" rIns="99569" bIns="49785">
            <a:spAutoFit/>
          </a:bodyPr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r>
              <a:rPr lang="fr-FR" sz="2000" dirty="0">
                <a:solidFill>
                  <a:schemeClr val="accent6">
                    <a:lumMod val="75000"/>
                  </a:schemeClr>
                </a:solidFill>
              </a:rPr>
              <a:t>1</a:t>
            </a:r>
            <a:r>
              <a:rPr lang="fr-FR" dirty="0">
                <a:solidFill>
                  <a:srgbClr val="C62946"/>
                </a:solidFill>
              </a:rPr>
              <a:t>    </a:t>
            </a:r>
          </a:p>
        </p:txBody>
      </p:sp>
      <p:sp>
        <p:nvSpPr>
          <p:cNvPr id="5123" name="Text Box 4"/>
          <p:cNvSpPr txBox="1">
            <a:spLocks noChangeArrowheads="1"/>
          </p:cNvSpPr>
          <p:nvPr/>
        </p:nvSpPr>
        <p:spPr bwMode="auto">
          <a:xfrm>
            <a:off x="3474492" y="781038"/>
            <a:ext cx="7069683" cy="6696373"/>
          </a:xfrm>
          <a:prstGeom prst="rect">
            <a:avLst/>
          </a:prstGeom>
          <a:solidFill>
            <a:srgbClr val="E9E8E7"/>
          </a:solidFill>
          <a:ln w="19050">
            <a:noFill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ctr" defTabSz="457200" eaLnBrk="1" hangingPunct="1"/>
            <a:endParaRPr lang="fr-FR" sz="1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cxnSp>
        <p:nvCxnSpPr>
          <p:cNvPr id="5125" name="Connecteur droit 36"/>
          <p:cNvCxnSpPr>
            <a:cxnSpLocks noChangeShapeType="1"/>
          </p:cNvCxnSpPr>
          <p:nvPr/>
        </p:nvCxnSpPr>
        <p:spPr bwMode="auto">
          <a:xfrm>
            <a:off x="179388" y="685800"/>
            <a:ext cx="10364787" cy="1588"/>
          </a:xfrm>
          <a:prstGeom prst="line">
            <a:avLst/>
          </a:prstGeom>
          <a:noFill/>
          <a:ln w="38100">
            <a:solidFill>
              <a:schemeClr val="accent6">
                <a:lumMod val="75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127" name="Text Box 13"/>
          <p:cNvSpPr txBox="1">
            <a:spLocks noChangeArrowheads="1"/>
          </p:cNvSpPr>
          <p:nvPr/>
        </p:nvSpPr>
        <p:spPr bwMode="auto">
          <a:xfrm>
            <a:off x="86765" y="717696"/>
            <a:ext cx="3188208" cy="669637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endParaRPr lang="fr-FR" sz="1000" b="1" u="sng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Description succincte de l’opération </a:t>
            </a:r>
            <a:r>
              <a:rPr lang="fr-FR" sz="1000" b="1" dirty="0">
                <a:solidFill>
                  <a:srgbClr val="4F6371"/>
                </a:solidFill>
              </a:rPr>
              <a:t>: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dirty="0">
                <a:solidFill>
                  <a:schemeClr val="accent1"/>
                </a:solidFill>
              </a:rPr>
              <a:t>Construction de …</a:t>
            </a:r>
            <a:r>
              <a:rPr lang="fr-FR" sz="1000" dirty="0">
                <a:solidFill>
                  <a:srgbClr val="C62946"/>
                </a:solidFill>
              </a:rPr>
              <a:t>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Lieu (et numéro du département) : </a:t>
            </a:r>
            <a:r>
              <a:rPr lang="fr-FR" sz="1000" b="1" dirty="0">
                <a:solidFill>
                  <a:srgbClr val="4F81BD"/>
                </a:solidFill>
              </a:rPr>
              <a:t>Ville </a:t>
            </a:r>
            <a:r>
              <a:rPr lang="fr-FR" sz="1000" b="1" dirty="0">
                <a:solidFill>
                  <a:schemeClr val="accent1"/>
                </a:solidFill>
              </a:rPr>
              <a:t>(CP)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Maître d’ouvrage : </a:t>
            </a:r>
            <a:r>
              <a:rPr lang="fr-FR" sz="1000" b="1" dirty="0">
                <a:solidFill>
                  <a:schemeClr val="accent1"/>
                </a:solidFill>
              </a:rPr>
              <a:t>Nom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Equipe de maîtrise d’œuvre : </a:t>
            </a:r>
            <a:r>
              <a:rPr lang="fr-FR" sz="1000" b="1" dirty="0">
                <a:solidFill>
                  <a:schemeClr val="accent1"/>
                </a:solidFill>
              </a:rPr>
              <a:t>préciser le mandataire et tous les membres avec leur statut (cotraitant, sous-traitant)</a:t>
            </a:r>
            <a:endParaRPr lang="fr-FR" sz="1000" b="1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Date et étape du projet : </a:t>
            </a:r>
            <a:r>
              <a:rPr lang="fr-FR" sz="1000" b="1" dirty="0">
                <a:solidFill>
                  <a:schemeClr val="accent1"/>
                </a:solidFill>
              </a:rPr>
              <a:t>PC déposé le …, OS le …, livré le …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endParaRPr lang="fr-FR" sz="1000" b="1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Programme de travaux 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dirty="0">
                <a:solidFill>
                  <a:srgbClr val="4F6371"/>
                </a:solidFill>
              </a:rPr>
              <a:t>Organisation des travaux : </a:t>
            </a:r>
            <a:r>
              <a:rPr lang="fr-FR" sz="1000" b="1" dirty="0">
                <a:solidFill>
                  <a:srgbClr val="4F81BD"/>
                </a:solidFill>
              </a:rPr>
              <a:t>Délai, entreprise générale/corps d’état séparé, préciser l’organisation</a:t>
            </a:r>
            <a:r>
              <a:rPr lang="fr-FR" sz="1000" dirty="0">
                <a:solidFill>
                  <a:srgbClr val="4F81BD"/>
                </a:solidFill>
              </a:rPr>
              <a:t> </a:t>
            </a:r>
            <a:endParaRPr lang="fr-FR" sz="1000" b="1" dirty="0">
              <a:solidFill>
                <a:srgbClr val="C62946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Montant : </a:t>
            </a:r>
            <a:r>
              <a:rPr lang="fr-FR" sz="1000" b="1" dirty="0">
                <a:solidFill>
                  <a:schemeClr val="accent1"/>
                </a:solidFill>
              </a:rPr>
              <a:t>XX M€ HT des travaux</a:t>
            </a:r>
          </a:p>
        </p:txBody>
      </p:sp>
      <p:sp>
        <p:nvSpPr>
          <p:cNvPr id="13" name="Text Box 14"/>
          <p:cNvSpPr txBox="1">
            <a:spLocks noChangeArrowheads="1"/>
          </p:cNvSpPr>
          <p:nvPr/>
        </p:nvSpPr>
        <p:spPr bwMode="auto">
          <a:xfrm>
            <a:off x="90488" y="163513"/>
            <a:ext cx="9792716" cy="474662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lvl="0" defTabSz="457200" eaLnBrk="1" hangingPunct="1">
              <a:spcBef>
                <a:spcPct val="100000"/>
              </a:spcBef>
            </a:pPr>
            <a:r>
              <a:rPr lang="fr-FR" sz="2000" b="1" dirty="0">
                <a:solidFill>
                  <a:srgbClr val="4F6371"/>
                </a:solidFill>
              </a:rPr>
              <a:t>Saisir ici le nom de votre agence </a:t>
            </a:r>
            <a:r>
              <a:rPr lang="fr-FR" sz="1600" b="1" dirty="0">
                <a:solidFill>
                  <a:srgbClr val="4F81BD"/>
                </a:solidFill>
              </a:rPr>
              <a:t>(en police Arial, taille 20, en gris, caractères gras)</a:t>
            </a:r>
          </a:p>
        </p:txBody>
      </p:sp>
      <p:sp>
        <p:nvSpPr>
          <p:cNvPr id="7" name="ZoneTexte 1"/>
          <p:cNvSpPr txBox="1">
            <a:spLocks noChangeArrowheads="1"/>
          </p:cNvSpPr>
          <p:nvPr/>
        </p:nvSpPr>
        <p:spPr bwMode="auto">
          <a:xfrm>
            <a:off x="3630089" y="2644472"/>
            <a:ext cx="1212556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ctr" eaLnBrk="1" hangingPunct="1"/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Ces informations sont à saisir en police Arial, taille 10, caractères gras</a:t>
            </a:r>
            <a:endParaRPr lang="fr-FR" dirty="0"/>
          </a:p>
        </p:txBody>
      </p:sp>
      <p:cxnSp>
        <p:nvCxnSpPr>
          <p:cNvPr id="8" name="Connecteur droit avec flèche 7"/>
          <p:cNvCxnSpPr/>
          <p:nvPr/>
        </p:nvCxnSpPr>
        <p:spPr>
          <a:xfrm flipH="1">
            <a:off x="3015553" y="3060551"/>
            <a:ext cx="596509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ZoneTexte 1"/>
          <p:cNvSpPr txBox="1">
            <a:spLocks noChangeArrowheads="1"/>
          </p:cNvSpPr>
          <p:nvPr/>
        </p:nvSpPr>
        <p:spPr bwMode="auto">
          <a:xfrm>
            <a:off x="6326566" y="872603"/>
            <a:ext cx="2835514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ctr" eaLnBrk="1" hangingPunct="1"/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Intégrer ici, au format </a:t>
            </a:r>
            <a:r>
              <a:rPr lang="fr-FR" sz="1000" b="1" i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jpg</a:t>
            </a:r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(au minimum) :</a:t>
            </a:r>
          </a:p>
          <a:p>
            <a:pPr marL="171450" indent="-171450" algn="ctr" eaLnBrk="1" hangingPunct="1">
              <a:buFont typeface="Arial" panose="020B0604020202020204" pitchFamily="34" charset="0"/>
              <a:buChar char="•"/>
            </a:pPr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Une image « avant travaux »</a:t>
            </a:r>
          </a:p>
          <a:p>
            <a:pPr marL="171450" indent="-171450" algn="ctr" eaLnBrk="1" hangingPunct="1">
              <a:buFont typeface="Arial" panose="020B0604020202020204" pitchFamily="34" charset="0"/>
              <a:buChar char="•"/>
            </a:pPr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Une image « après travaux »</a:t>
            </a:r>
          </a:p>
        </p:txBody>
      </p:sp>
      <p:cxnSp>
        <p:nvCxnSpPr>
          <p:cNvPr id="14" name="Connecteur droit avec flèche 13"/>
          <p:cNvCxnSpPr/>
          <p:nvPr/>
        </p:nvCxnSpPr>
        <p:spPr>
          <a:xfrm flipH="1">
            <a:off x="7747317" y="1908423"/>
            <a:ext cx="1" cy="54376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34832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ZoneTexte 16"/>
          <p:cNvSpPr txBox="1">
            <a:spLocks noChangeArrowheads="1"/>
          </p:cNvSpPr>
          <p:nvPr/>
        </p:nvSpPr>
        <p:spPr bwMode="auto">
          <a:xfrm>
            <a:off x="9450388" y="108223"/>
            <a:ext cx="1169987" cy="500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9569" tIns="49785" rIns="99569" bIns="49785">
            <a:spAutoFit/>
          </a:bodyPr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r>
              <a:rPr lang="fr-FR" sz="2000" dirty="0">
                <a:solidFill>
                  <a:srgbClr val="C62946"/>
                </a:solidFill>
              </a:rPr>
              <a:t>2</a:t>
            </a:r>
            <a:r>
              <a:rPr lang="fr-FR" dirty="0">
                <a:solidFill>
                  <a:srgbClr val="C62946"/>
                </a:solidFill>
              </a:rPr>
              <a:t>    </a:t>
            </a:r>
          </a:p>
        </p:txBody>
      </p:sp>
      <p:sp>
        <p:nvSpPr>
          <p:cNvPr id="5123" name="Text Box 4"/>
          <p:cNvSpPr txBox="1">
            <a:spLocks noChangeArrowheads="1"/>
          </p:cNvSpPr>
          <p:nvPr/>
        </p:nvSpPr>
        <p:spPr bwMode="auto">
          <a:xfrm>
            <a:off x="3474492" y="781038"/>
            <a:ext cx="7069683" cy="6696373"/>
          </a:xfrm>
          <a:prstGeom prst="rect">
            <a:avLst/>
          </a:prstGeom>
          <a:solidFill>
            <a:srgbClr val="E9E8E7"/>
          </a:solidFill>
          <a:ln w="19050">
            <a:noFill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ctr" defTabSz="457200" eaLnBrk="1" hangingPunct="1"/>
            <a:endParaRPr lang="fr-FR" sz="1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cxnSp>
        <p:nvCxnSpPr>
          <p:cNvPr id="5125" name="Connecteur droit 36"/>
          <p:cNvCxnSpPr>
            <a:cxnSpLocks noChangeShapeType="1"/>
          </p:cNvCxnSpPr>
          <p:nvPr/>
        </p:nvCxnSpPr>
        <p:spPr bwMode="auto">
          <a:xfrm>
            <a:off x="179388" y="685800"/>
            <a:ext cx="10364787" cy="1588"/>
          </a:xfrm>
          <a:prstGeom prst="line">
            <a:avLst/>
          </a:prstGeom>
          <a:noFill/>
          <a:ln w="38100">
            <a:solidFill>
              <a:schemeClr val="accent6">
                <a:lumMod val="75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127" name="Text Box 13"/>
          <p:cNvSpPr txBox="1">
            <a:spLocks noChangeArrowheads="1"/>
          </p:cNvSpPr>
          <p:nvPr/>
        </p:nvSpPr>
        <p:spPr bwMode="auto">
          <a:xfrm>
            <a:off x="86765" y="717696"/>
            <a:ext cx="3188208" cy="669637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endParaRPr lang="fr-FR" sz="1000" b="1" u="sng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Description succincte de l’opération </a:t>
            </a:r>
            <a:r>
              <a:rPr lang="fr-FR" sz="1000" b="1" dirty="0">
                <a:solidFill>
                  <a:srgbClr val="4F6371"/>
                </a:solidFill>
              </a:rPr>
              <a:t>: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dirty="0">
                <a:solidFill>
                  <a:schemeClr val="accent1"/>
                </a:solidFill>
              </a:rPr>
              <a:t>Construction de …</a:t>
            </a:r>
            <a:r>
              <a:rPr lang="fr-FR" sz="1000" dirty="0">
                <a:solidFill>
                  <a:srgbClr val="C62946"/>
                </a:solidFill>
              </a:rPr>
              <a:t>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Lieu (et numéro du département) : </a:t>
            </a:r>
            <a:r>
              <a:rPr lang="fr-FR" sz="1000" b="1" dirty="0">
                <a:solidFill>
                  <a:srgbClr val="4F81BD"/>
                </a:solidFill>
              </a:rPr>
              <a:t>Ville </a:t>
            </a:r>
            <a:r>
              <a:rPr lang="fr-FR" sz="1000" b="1" dirty="0">
                <a:solidFill>
                  <a:schemeClr val="accent1"/>
                </a:solidFill>
              </a:rPr>
              <a:t>(CP)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Maître d’ouvrage : </a:t>
            </a:r>
            <a:r>
              <a:rPr lang="fr-FR" sz="1000" b="1" dirty="0">
                <a:solidFill>
                  <a:schemeClr val="accent1"/>
                </a:solidFill>
              </a:rPr>
              <a:t>Nom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Equipe de maîtrise d’œuvre : </a:t>
            </a:r>
            <a:r>
              <a:rPr lang="fr-FR" sz="1000" b="1" dirty="0">
                <a:solidFill>
                  <a:schemeClr val="accent1"/>
                </a:solidFill>
              </a:rPr>
              <a:t>préciser le mandataire et tous les membres avec leur statut (cotraitant, sous-traitant)</a:t>
            </a:r>
            <a:endParaRPr lang="fr-FR" sz="1000" b="1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Date et étape du projet : </a:t>
            </a:r>
            <a:r>
              <a:rPr lang="fr-FR" sz="1000" b="1" dirty="0">
                <a:solidFill>
                  <a:schemeClr val="accent1"/>
                </a:solidFill>
              </a:rPr>
              <a:t>PC déposé le …, OS le …, livré le …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endParaRPr lang="fr-FR" sz="1000" b="1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Programme de travaux 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dirty="0">
                <a:solidFill>
                  <a:srgbClr val="4F6371"/>
                </a:solidFill>
              </a:rPr>
              <a:t>Organisation des travaux : </a:t>
            </a:r>
            <a:r>
              <a:rPr lang="fr-FR" sz="1000" b="1" dirty="0">
                <a:solidFill>
                  <a:srgbClr val="4F81BD"/>
                </a:solidFill>
              </a:rPr>
              <a:t>Délai, entreprise générale/corps d’état séparé, préciser l’organisation</a:t>
            </a:r>
            <a:r>
              <a:rPr lang="fr-FR" sz="1000" dirty="0">
                <a:solidFill>
                  <a:srgbClr val="4F81BD"/>
                </a:solidFill>
              </a:rPr>
              <a:t> </a:t>
            </a:r>
            <a:endParaRPr lang="fr-FR" sz="1000" b="1" dirty="0">
              <a:solidFill>
                <a:srgbClr val="C62946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Montant : </a:t>
            </a:r>
            <a:r>
              <a:rPr lang="fr-FR" sz="1000" b="1" dirty="0">
                <a:solidFill>
                  <a:schemeClr val="accent1"/>
                </a:solidFill>
              </a:rPr>
              <a:t>XX M€ HT des travaux</a:t>
            </a:r>
          </a:p>
        </p:txBody>
      </p:sp>
      <p:sp>
        <p:nvSpPr>
          <p:cNvPr id="13" name="Text Box 14"/>
          <p:cNvSpPr txBox="1">
            <a:spLocks noChangeArrowheads="1"/>
          </p:cNvSpPr>
          <p:nvPr/>
        </p:nvSpPr>
        <p:spPr bwMode="auto">
          <a:xfrm>
            <a:off x="90488" y="163513"/>
            <a:ext cx="9792716" cy="474662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lvl="0" defTabSz="457200" eaLnBrk="1" hangingPunct="1">
              <a:spcBef>
                <a:spcPct val="100000"/>
              </a:spcBef>
            </a:pPr>
            <a:r>
              <a:rPr lang="fr-FR" sz="2000" b="1" dirty="0">
                <a:solidFill>
                  <a:srgbClr val="4F6371"/>
                </a:solidFill>
              </a:rPr>
              <a:t>Saisir ici le nom de votre agence </a:t>
            </a:r>
            <a:r>
              <a:rPr lang="fr-FR" sz="1600" b="1" dirty="0">
                <a:solidFill>
                  <a:srgbClr val="4F81BD"/>
                </a:solidFill>
              </a:rPr>
              <a:t>(en police Arial, taille 20, en gris, caractères gras)</a:t>
            </a:r>
          </a:p>
        </p:txBody>
      </p:sp>
      <p:sp>
        <p:nvSpPr>
          <p:cNvPr id="7" name="ZoneTexte 1"/>
          <p:cNvSpPr txBox="1">
            <a:spLocks noChangeArrowheads="1"/>
          </p:cNvSpPr>
          <p:nvPr/>
        </p:nvSpPr>
        <p:spPr bwMode="auto">
          <a:xfrm>
            <a:off x="3630089" y="2644472"/>
            <a:ext cx="1212556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ctr" eaLnBrk="1" hangingPunct="1"/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Ces informations sont à saisir en police Arial, taille 10, caractères gras</a:t>
            </a:r>
            <a:endParaRPr lang="fr-FR" dirty="0"/>
          </a:p>
        </p:txBody>
      </p:sp>
      <p:cxnSp>
        <p:nvCxnSpPr>
          <p:cNvPr id="8" name="Connecteur droit avec flèche 7"/>
          <p:cNvCxnSpPr/>
          <p:nvPr/>
        </p:nvCxnSpPr>
        <p:spPr>
          <a:xfrm flipH="1">
            <a:off x="3015553" y="3060551"/>
            <a:ext cx="596509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ZoneTexte 1"/>
          <p:cNvSpPr txBox="1">
            <a:spLocks noChangeArrowheads="1"/>
          </p:cNvSpPr>
          <p:nvPr/>
        </p:nvSpPr>
        <p:spPr bwMode="auto">
          <a:xfrm>
            <a:off x="6326566" y="872603"/>
            <a:ext cx="2835514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ctr" eaLnBrk="1" hangingPunct="1"/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Intégrer ici, au format </a:t>
            </a:r>
            <a:r>
              <a:rPr lang="fr-FR" sz="1000" b="1" i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jpg</a:t>
            </a:r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(au minimum) :</a:t>
            </a:r>
          </a:p>
          <a:p>
            <a:pPr marL="171450" indent="-171450" algn="ctr" eaLnBrk="1" hangingPunct="1">
              <a:buFont typeface="Arial" panose="020B0604020202020204" pitchFamily="34" charset="0"/>
              <a:buChar char="•"/>
            </a:pPr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Une image « avant travaux »</a:t>
            </a:r>
          </a:p>
          <a:p>
            <a:pPr marL="171450" indent="-171450" algn="ctr" eaLnBrk="1" hangingPunct="1">
              <a:buFont typeface="Arial" panose="020B0604020202020204" pitchFamily="34" charset="0"/>
              <a:buChar char="•"/>
            </a:pPr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Une image « après travaux »</a:t>
            </a:r>
          </a:p>
        </p:txBody>
      </p:sp>
      <p:cxnSp>
        <p:nvCxnSpPr>
          <p:cNvPr id="14" name="Connecteur droit avec flèche 13"/>
          <p:cNvCxnSpPr/>
          <p:nvPr/>
        </p:nvCxnSpPr>
        <p:spPr>
          <a:xfrm flipH="1">
            <a:off x="7747317" y="1908423"/>
            <a:ext cx="1" cy="54376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719353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ZoneTexte 16"/>
          <p:cNvSpPr txBox="1">
            <a:spLocks noChangeArrowheads="1"/>
          </p:cNvSpPr>
          <p:nvPr/>
        </p:nvSpPr>
        <p:spPr bwMode="auto">
          <a:xfrm>
            <a:off x="9450388" y="108223"/>
            <a:ext cx="1169987" cy="500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9569" tIns="49785" rIns="99569" bIns="49785">
            <a:spAutoFit/>
          </a:bodyPr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r>
              <a:rPr lang="fr-FR" sz="2000" dirty="0">
                <a:solidFill>
                  <a:schemeClr val="accent6">
                    <a:lumMod val="75000"/>
                  </a:schemeClr>
                </a:solidFill>
              </a:rPr>
              <a:t>3</a:t>
            </a:r>
            <a:r>
              <a:rPr lang="fr-FR" dirty="0">
                <a:solidFill>
                  <a:srgbClr val="C62946"/>
                </a:solidFill>
              </a:rPr>
              <a:t>    </a:t>
            </a:r>
          </a:p>
        </p:txBody>
      </p:sp>
      <p:sp>
        <p:nvSpPr>
          <p:cNvPr id="5123" name="Text Box 4"/>
          <p:cNvSpPr txBox="1">
            <a:spLocks noChangeArrowheads="1"/>
          </p:cNvSpPr>
          <p:nvPr/>
        </p:nvSpPr>
        <p:spPr bwMode="auto">
          <a:xfrm>
            <a:off x="3474492" y="781038"/>
            <a:ext cx="7069683" cy="6696373"/>
          </a:xfrm>
          <a:prstGeom prst="rect">
            <a:avLst/>
          </a:prstGeom>
          <a:solidFill>
            <a:srgbClr val="E9E8E7"/>
          </a:solidFill>
          <a:ln w="19050">
            <a:noFill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ctr" defTabSz="457200" eaLnBrk="1" hangingPunct="1"/>
            <a:endParaRPr lang="fr-FR" sz="1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cxnSp>
        <p:nvCxnSpPr>
          <p:cNvPr id="5125" name="Connecteur droit 36"/>
          <p:cNvCxnSpPr>
            <a:cxnSpLocks noChangeShapeType="1"/>
          </p:cNvCxnSpPr>
          <p:nvPr/>
        </p:nvCxnSpPr>
        <p:spPr bwMode="auto">
          <a:xfrm>
            <a:off x="179388" y="685800"/>
            <a:ext cx="10364787" cy="1588"/>
          </a:xfrm>
          <a:prstGeom prst="line">
            <a:avLst/>
          </a:prstGeom>
          <a:noFill/>
          <a:ln w="38100">
            <a:solidFill>
              <a:schemeClr val="accent6">
                <a:lumMod val="75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127" name="Text Box 13"/>
          <p:cNvSpPr txBox="1">
            <a:spLocks noChangeArrowheads="1"/>
          </p:cNvSpPr>
          <p:nvPr/>
        </p:nvSpPr>
        <p:spPr bwMode="auto">
          <a:xfrm>
            <a:off x="86765" y="717696"/>
            <a:ext cx="3188208" cy="669637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endParaRPr lang="fr-FR" sz="1000" b="1" u="sng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Description succincte de l’opération </a:t>
            </a:r>
            <a:r>
              <a:rPr lang="fr-FR" sz="1000" b="1" dirty="0">
                <a:solidFill>
                  <a:srgbClr val="4F6371"/>
                </a:solidFill>
              </a:rPr>
              <a:t>: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dirty="0">
                <a:solidFill>
                  <a:schemeClr val="accent1"/>
                </a:solidFill>
              </a:rPr>
              <a:t>Construction de …</a:t>
            </a:r>
            <a:r>
              <a:rPr lang="fr-FR" sz="1000" dirty="0">
                <a:solidFill>
                  <a:srgbClr val="C62946"/>
                </a:solidFill>
              </a:rPr>
              <a:t>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Lieu (et numéro du département) : </a:t>
            </a:r>
            <a:r>
              <a:rPr lang="fr-FR" sz="1000" b="1" dirty="0">
                <a:solidFill>
                  <a:srgbClr val="4F81BD"/>
                </a:solidFill>
              </a:rPr>
              <a:t>Ville </a:t>
            </a:r>
            <a:r>
              <a:rPr lang="fr-FR" sz="1000" b="1" dirty="0">
                <a:solidFill>
                  <a:schemeClr val="accent1"/>
                </a:solidFill>
              </a:rPr>
              <a:t>(CP)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Maître d’ouvrage : </a:t>
            </a:r>
            <a:r>
              <a:rPr lang="fr-FR" sz="1000" b="1" dirty="0">
                <a:solidFill>
                  <a:schemeClr val="accent1"/>
                </a:solidFill>
              </a:rPr>
              <a:t>Nom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Equipe de maîtrise d’œuvre : </a:t>
            </a:r>
            <a:r>
              <a:rPr lang="fr-FR" sz="1000" b="1" dirty="0">
                <a:solidFill>
                  <a:schemeClr val="accent1"/>
                </a:solidFill>
              </a:rPr>
              <a:t>préciser le mandataire et tous les membres avec leur statut (cotraitant, sous-traitant)</a:t>
            </a:r>
            <a:endParaRPr lang="fr-FR" sz="1000" b="1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Date et étape du projet : </a:t>
            </a:r>
            <a:r>
              <a:rPr lang="fr-FR" sz="1000" b="1" dirty="0">
                <a:solidFill>
                  <a:schemeClr val="accent1"/>
                </a:solidFill>
              </a:rPr>
              <a:t>PC déposé le …, OS le …, livré le …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endParaRPr lang="fr-FR" sz="1000" b="1" dirty="0">
              <a:solidFill>
                <a:srgbClr val="4F6371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u="sng" dirty="0">
                <a:solidFill>
                  <a:srgbClr val="4F6371"/>
                </a:solidFill>
              </a:rPr>
              <a:t>Programme de travaux  </a:t>
            </a: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b="1" dirty="0">
                <a:solidFill>
                  <a:srgbClr val="4F6371"/>
                </a:solidFill>
              </a:rPr>
              <a:t>Organisation des travaux : </a:t>
            </a:r>
            <a:r>
              <a:rPr lang="fr-FR" sz="1000" b="1" dirty="0">
                <a:solidFill>
                  <a:srgbClr val="4F81BD"/>
                </a:solidFill>
              </a:rPr>
              <a:t>Délai, entreprise générale/corps d’état séparé, préciser l’organisation</a:t>
            </a:r>
            <a:r>
              <a:rPr lang="fr-FR" sz="1000" dirty="0">
                <a:solidFill>
                  <a:srgbClr val="4F81BD"/>
                </a:solidFill>
              </a:rPr>
              <a:t> </a:t>
            </a:r>
            <a:endParaRPr lang="fr-FR" sz="1000" b="1" dirty="0">
              <a:solidFill>
                <a:srgbClr val="C62946"/>
              </a:solidFill>
            </a:endParaRPr>
          </a:p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000" dirty="0">
                <a:solidFill>
                  <a:srgbClr val="4F6371"/>
                </a:solidFill>
              </a:rPr>
              <a:t>Montant : </a:t>
            </a:r>
            <a:r>
              <a:rPr lang="fr-FR" sz="1000" b="1" dirty="0">
                <a:solidFill>
                  <a:schemeClr val="accent1"/>
                </a:solidFill>
              </a:rPr>
              <a:t>XX M€ HT des travaux</a:t>
            </a:r>
          </a:p>
        </p:txBody>
      </p:sp>
      <p:sp>
        <p:nvSpPr>
          <p:cNvPr id="13" name="Text Box 14"/>
          <p:cNvSpPr txBox="1">
            <a:spLocks noChangeArrowheads="1"/>
          </p:cNvSpPr>
          <p:nvPr/>
        </p:nvSpPr>
        <p:spPr bwMode="auto">
          <a:xfrm>
            <a:off x="90488" y="163513"/>
            <a:ext cx="9792716" cy="474662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9569" tIns="49785" rIns="99569" bIns="49785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lvl="0" defTabSz="457200" eaLnBrk="1" hangingPunct="1">
              <a:spcBef>
                <a:spcPct val="100000"/>
              </a:spcBef>
            </a:pPr>
            <a:r>
              <a:rPr lang="fr-FR" sz="2000" b="1" dirty="0">
                <a:solidFill>
                  <a:srgbClr val="4F6371"/>
                </a:solidFill>
              </a:rPr>
              <a:t>Saisir ici le nom de votre agence </a:t>
            </a:r>
            <a:r>
              <a:rPr lang="fr-FR" sz="1600" b="1" dirty="0">
                <a:solidFill>
                  <a:srgbClr val="4F81BD"/>
                </a:solidFill>
              </a:rPr>
              <a:t>(en police Arial, taille 20, en gris, caractères gras)</a:t>
            </a:r>
          </a:p>
        </p:txBody>
      </p:sp>
      <p:sp>
        <p:nvSpPr>
          <p:cNvPr id="7" name="ZoneTexte 1"/>
          <p:cNvSpPr txBox="1">
            <a:spLocks noChangeArrowheads="1"/>
          </p:cNvSpPr>
          <p:nvPr/>
        </p:nvSpPr>
        <p:spPr bwMode="auto">
          <a:xfrm>
            <a:off x="3630089" y="2644472"/>
            <a:ext cx="1212556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ctr" eaLnBrk="1" hangingPunct="1"/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Ces informations sont à saisir en police Arial, taille 10, caractères gras</a:t>
            </a:r>
            <a:endParaRPr lang="fr-FR" dirty="0"/>
          </a:p>
        </p:txBody>
      </p:sp>
      <p:cxnSp>
        <p:nvCxnSpPr>
          <p:cNvPr id="8" name="Connecteur droit avec flèche 7"/>
          <p:cNvCxnSpPr/>
          <p:nvPr/>
        </p:nvCxnSpPr>
        <p:spPr>
          <a:xfrm flipH="1">
            <a:off x="3015553" y="3060551"/>
            <a:ext cx="596509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ZoneTexte 1"/>
          <p:cNvSpPr txBox="1">
            <a:spLocks noChangeArrowheads="1"/>
          </p:cNvSpPr>
          <p:nvPr/>
        </p:nvSpPr>
        <p:spPr bwMode="auto">
          <a:xfrm>
            <a:off x="6326566" y="872603"/>
            <a:ext cx="2835514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ctr" eaLnBrk="1" hangingPunct="1"/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Intégrer ici, au format </a:t>
            </a:r>
            <a:r>
              <a:rPr lang="fr-FR" sz="1000" b="1" i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jpg</a:t>
            </a:r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(au minimum) :</a:t>
            </a:r>
          </a:p>
          <a:p>
            <a:pPr marL="171450" indent="-171450" algn="ctr" eaLnBrk="1" hangingPunct="1">
              <a:buFont typeface="Arial" panose="020B0604020202020204" pitchFamily="34" charset="0"/>
              <a:buChar char="•"/>
            </a:pPr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Une image « avant travaux »</a:t>
            </a:r>
          </a:p>
          <a:p>
            <a:pPr marL="171450" indent="-171450" algn="ctr" eaLnBrk="1" hangingPunct="1">
              <a:buFont typeface="Arial" panose="020B0604020202020204" pitchFamily="34" charset="0"/>
              <a:buChar char="•"/>
            </a:pPr>
            <a:r>
              <a:rPr lang="fr-FR" sz="1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Une image « après travaux »</a:t>
            </a:r>
          </a:p>
        </p:txBody>
      </p:sp>
      <p:cxnSp>
        <p:nvCxnSpPr>
          <p:cNvPr id="14" name="Connecteur droit avec flèche 13"/>
          <p:cNvCxnSpPr/>
          <p:nvPr/>
        </p:nvCxnSpPr>
        <p:spPr>
          <a:xfrm flipH="1">
            <a:off x="7747317" y="1908423"/>
            <a:ext cx="1" cy="54376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3558456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  <a:txDef>
      <a:spPr bwMode="auto">
        <a:solidFill>
          <a:srgbClr val="E9E8E7"/>
        </a:solidFill>
        <a:ln w="19050">
          <a:solidFill>
            <a:srgbClr val="C62946"/>
          </a:solidFill>
          <a:miter lim="800000"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lIns="99569" tIns="49785" rIns="99569" bIns="49785"/>
      <a:lstStyle>
        <a:defPPr eaLnBrk="1" hangingPunct="1">
          <a:defRPr sz="1400" b="1" dirty="0">
            <a:solidFill>
              <a:schemeClr val="tx1">
                <a:lumMod val="75000"/>
                <a:lumOff val="25000"/>
              </a:schemeClr>
            </a:solidFill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8626</TotalTime>
  <Words>1088</Words>
  <Application>Microsoft Office PowerPoint</Application>
  <PresentationFormat>Personnalisé</PresentationFormat>
  <Paragraphs>107</Paragraphs>
  <Slides>5</Slides>
  <Notes>5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8" baseType="lpstr">
      <vt:lpstr>ＭＳ Ｐゴシック</vt:lpstr>
      <vt:lpstr>Arial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>Un Coin de Paradis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Directeur Artistique 2</dc:creator>
  <cp:lastModifiedBy>MONTHEZUME Gladys</cp:lastModifiedBy>
  <cp:revision>293</cp:revision>
  <cp:lastPrinted>2012-12-20T10:29:55Z</cp:lastPrinted>
  <dcterms:created xsi:type="dcterms:W3CDTF">2010-10-06T07:34:48Z</dcterms:created>
  <dcterms:modified xsi:type="dcterms:W3CDTF">2024-11-04T13:34:32Z</dcterms:modified>
</cp:coreProperties>
</file>