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0" r:id="rId2"/>
    <p:sldId id="298" r:id="rId3"/>
    <p:sldId id="312" r:id="rId4"/>
    <p:sldId id="313" r:id="rId5"/>
    <p:sldId id="314" r:id="rId6"/>
    <p:sldId id="315" r:id="rId7"/>
    <p:sldId id="316" r:id="rId8"/>
    <p:sldId id="317" r:id="rId9"/>
    <p:sldId id="311" r:id="rId10"/>
    <p:sldId id="318" r:id="rId11"/>
  </p:sldIdLst>
  <p:sldSz cx="12192000" cy="6858000"/>
  <p:notesSz cx="6858000" cy="99790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34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34B"/>
    <a:srgbClr val="A7B88E"/>
    <a:srgbClr val="EB663F"/>
    <a:srgbClr val="4E97A6"/>
    <a:srgbClr val="1A4681"/>
    <a:srgbClr val="0F4C81"/>
    <a:srgbClr val="F4A415"/>
    <a:srgbClr val="E98B35"/>
    <a:srgbClr val="687994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Style léger 3 - Accentuation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7" autoAdjust="0"/>
    <p:restoredTop sz="91532" autoAdjust="0"/>
  </p:normalViewPr>
  <p:slideViewPr>
    <p:cSldViewPr snapToGrid="0">
      <p:cViewPr>
        <p:scale>
          <a:sx n="75" d="100"/>
          <a:sy n="75" d="100"/>
        </p:scale>
        <p:origin x="134" y="144"/>
      </p:cViewPr>
      <p:guideLst>
        <p:guide orient="horz" pos="2160"/>
        <p:guide pos="234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5" Type="http://schemas.openxmlformats.org/officeDocument/2006/relationships/slide" Target="slides/slide6.xml"/><Relationship Id="rId4" Type="http://schemas.openxmlformats.org/officeDocument/2006/relationships/slide" Target="slides/slide5.xml"/><Relationship Id="rId9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7B7BFA-BC69-462B-9930-6C097E8E29F4}" type="datetimeFigureOut">
              <a:rPr lang="fr-FR" smtClean="0"/>
              <a:t>13/01/2025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78963"/>
            <a:ext cx="2971800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9478963"/>
            <a:ext cx="2971800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9DEA4-2E03-45C1-A3B3-5F2DFE09A2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80192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6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6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0F6E2-AE3A-4649-921E-2DB6E4EFDF7B}" type="datetimeFigureOut">
              <a:rPr lang="fr-FR" smtClean="0"/>
              <a:t>13/01/2025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47775"/>
            <a:ext cx="5984875" cy="3367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802406"/>
            <a:ext cx="5486400" cy="39292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78342"/>
            <a:ext cx="2971800" cy="5006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78342"/>
            <a:ext cx="2971800" cy="5006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A7E7A6-C6BF-4D0A-A1E4-5BE6C9EE01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5395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FF386-92A1-40E3-811E-CC9225AFFD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2165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25CB-0CAB-4F7E-AAE4-26021EEC58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0526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25CB-0CAB-4F7E-AAE4-26021EEC58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2916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25CB-0CAB-4F7E-AAE4-26021EEC58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1794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1FF386-92A1-40E3-811E-CC9225AFFD4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589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494270"/>
            <a:ext cx="10515600" cy="691980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FF386-92A1-40E3-811E-CC9225AFFD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6650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25CB-0CAB-4F7E-AAE4-26021EEC58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6031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25CB-0CAB-4F7E-AAE4-26021EEC58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313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25CB-0CAB-4F7E-AAE4-26021EEC5866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6172200" y="1643271"/>
            <a:ext cx="5277678" cy="4533692"/>
          </a:xfrm>
          <a:prstGeom prst="rect">
            <a:avLst/>
          </a:prstGeom>
          <a:solidFill>
            <a:srgbClr val="0F4C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166774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506626"/>
            <a:ext cx="10515600" cy="691979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25CB-0CAB-4F7E-AAE4-26021EEC58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282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25CB-0CAB-4F7E-AAE4-26021EEC58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1932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25CB-0CAB-4F7E-AAE4-26021EEC58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065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25CB-0CAB-4F7E-AAE4-26021EEC58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0951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506628"/>
            <a:ext cx="10515600" cy="6750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495168"/>
            <a:ext cx="10515600" cy="46817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0334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11859" y="6290090"/>
            <a:ext cx="6190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A1FF386-92A1-40E3-811E-CC9225AFFD4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895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6" r:id="rId3"/>
    <p:sldLayoutId id="2147483667" r:id="rId4"/>
    <p:sldLayoutId id="2147483688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9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rgbClr val="0F4C81"/>
          </a:solidFill>
          <a:latin typeface="+mj-lt"/>
          <a:ea typeface="+mj-ea"/>
          <a:cs typeface="+mj-cs"/>
        </a:defRPr>
      </a:lvl1pPr>
    </p:titleStyle>
    <p:bodyStyle>
      <a:lvl1pPr marL="228600" indent="-228600" algn="just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600" kern="1200">
          <a:solidFill>
            <a:srgbClr val="0F4C81"/>
          </a:solidFill>
          <a:latin typeface="+mn-lt"/>
          <a:ea typeface="+mn-ea"/>
          <a:cs typeface="+mn-cs"/>
        </a:defRPr>
      </a:lvl1pPr>
      <a:lvl2pPr marL="6858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F4C81"/>
          </a:solidFill>
          <a:latin typeface="+mn-lt"/>
          <a:ea typeface="+mn-ea"/>
          <a:cs typeface="+mn-cs"/>
        </a:defRPr>
      </a:lvl2pPr>
      <a:lvl3pPr marL="11430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F4C81"/>
          </a:solidFill>
          <a:latin typeface="+mn-lt"/>
          <a:ea typeface="+mn-ea"/>
          <a:cs typeface="+mn-cs"/>
        </a:defRPr>
      </a:lvl3pPr>
      <a:lvl4pPr marL="16002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0F4C81"/>
          </a:solidFill>
          <a:latin typeface="+mn-lt"/>
          <a:ea typeface="+mn-ea"/>
          <a:cs typeface="+mn-cs"/>
        </a:defRPr>
      </a:lvl4pPr>
      <a:lvl5pPr marL="20574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0F4C8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452117" y="839895"/>
            <a:ext cx="8287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DPGF  -  Annexe</a:t>
            </a:r>
          </a:p>
        </p:txBody>
      </p:sp>
    </p:spTree>
    <p:extLst>
      <p:ext uri="{BB962C8B-B14F-4D97-AF65-F5344CB8AC3E}">
        <p14:creationId xmlns:p14="http://schemas.microsoft.com/office/powerpoint/2010/main" val="685300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494270"/>
            <a:ext cx="10515600" cy="691980"/>
          </a:xfrm>
        </p:spPr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DPGF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FF386-92A1-40E3-811E-CC9225AFFD4E}" type="slidenum">
              <a:rPr lang="fr-FR" smtClean="0"/>
              <a:t>10</a:t>
            </a:fld>
            <a:endParaRPr lang="fr-FR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CB100CD-D334-40E2-835E-3289E1424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498" y="1366576"/>
            <a:ext cx="10859611" cy="4792683"/>
          </a:xfrm>
        </p:spPr>
        <p:txBody>
          <a:bodyPr>
            <a:normAutofit/>
          </a:bodyPr>
          <a:lstStyle/>
          <a:p>
            <a:pPr marL="268288" lvl="2">
              <a:buClr>
                <a:srgbClr val="F4A415"/>
              </a:buClr>
            </a:pP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Le DPGF doit être complété selon la méthode suivante. Le candidat devra : </a:t>
            </a:r>
          </a:p>
          <a:p>
            <a:pPr marL="839788" lvl="3" indent="-342900">
              <a:buClr>
                <a:srgbClr val="F4A415"/>
              </a:buClr>
              <a:buFont typeface="+mj-lt"/>
              <a:buAutoNum type="arabicPeriod" startAt="3"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39788" lvl="3" indent="-342900">
              <a:buClr>
                <a:srgbClr val="F4A415"/>
              </a:buClr>
              <a:buFont typeface="+mj-lt"/>
              <a:buAutoNum type="arabicPeriod" startAt="4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Compléter l’onglet du « Lot » concerné :</a:t>
            </a:r>
          </a:p>
          <a:p>
            <a:pPr marL="1239838" lvl="4" indent="-285750">
              <a:lnSpc>
                <a:spcPct val="100000"/>
              </a:lnSpc>
              <a:buClr>
                <a:srgbClr val="F4A415"/>
              </a:buClr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39838" lvl="4" indent="-285750">
              <a:lnSpc>
                <a:spcPct val="100000"/>
              </a:lnSpc>
              <a:buClr>
                <a:srgbClr val="F4A415"/>
              </a:buClr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Colonne « reconditionnement détecteurs »: Quantifier pour chaque bâtiment à l’exception de la Tour/Galette le reconditionnement des détecteurs selon les critères du CCTP. </a:t>
            </a:r>
          </a:p>
          <a:p>
            <a:pPr marL="1239838" lvl="4" indent="-285750">
              <a:lnSpc>
                <a:spcPct val="100000"/>
              </a:lnSpc>
              <a:buClr>
                <a:srgbClr val="F4A415"/>
              </a:buClr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39838" lvl="4" indent="-285750">
              <a:lnSpc>
                <a:spcPct val="100000"/>
              </a:lnSpc>
              <a:buClr>
                <a:srgbClr val="F4A415"/>
              </a:buClr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39838" lvl="4" indent="-285750">
              <a:lnSpc>
                <a:spcPct val="100000"/>
              </a:lnSpc>
              <a:buClr>
                <a:srgbClr val="F4A415"/>
              </a:buClr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39838" lvl="4" indent="-285750">
              <a:lnSpc>
                <a:spcPct val="100000"/>
              </a:lnSpc>
              <a:buClr>
                <a:srgbClr val="F4A415"/>
              </a:buClr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39838" lvl="4" indent="-285750">
              <a:lnSpc>
                <a:spcPct val="100000"/>
              </a:lnSpc>
              <a:buClr>
                <a:srgbClr val="F4A415"/>
              </a:buClr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39838" lvl="4" indent="-285750">
              <a:lnSpc>
                <a:spcPct val="100000"/>
              </a:lnSpc>
              <a:buClr>
                <a:srgbClr val="F4A415"/>
              </a:buClr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39838" lvl="4" indent="-285750">
              <a:lnSpc>
                <a:spcPct val="100000"/>
              </a:lnSpc>
              <a:buClr>
                <a:srgbClr val="F4A415"/>
              </a:buClr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Colonnes F, G et H sont automatisées.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CBCEFDB-0B79-4428-8CCC-2C5BB413C6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193" y="2973836"/>
            <a:ext cx="9760916" cy="157815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5BE6DCA-81EB-4531-9E22-4CDD4A455516}"/>
              </a:ext>
            </a:extLst>
          </p:cNvPr>
          <p:cNvSpPr/>
          <p:nvPr/>
        </p:nvSpPr>
        <p:spPr>
          <a:xfrm>
            <a:off x="7268941" y="3823296"/>
            <a:ext cx="1824817" cy="697048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C519AB1-2F28-4985-8B07-20A0E4F74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193" y="4894493"/>
            <a:ext cx="9760916" cy="157815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DB9E80F-BB10-47BD-A712-A7933B24B4D2}"/>
              </a:ext>
            </a:extLst>
          </p:cNvPr>
          <p:cNvSpPr/>
          <p:nvPr/>
        </p:nvSpPr>
        <p:spPr>
          <a:xfrm>
            <a:off x="9093758" y="5755508"/>
            <a:ext cx="2516351" cy="697048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8397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494270"/>
            <a:ext cx="10515600" cy="691980"/>
          </a:xfrm>
        </p:spPr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DPGF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FF386-92A1-40E3-811E-CC9225AFFD4E}" type="slidenum">
              <a:rPr lang="fr-FR" smtClean="0"/>
              <a:t>2</a:t>
            </a:fld>
            <a:endParaRPr lang="fr-FR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CB100CD-D334-40E2-835E-3289E1424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498" y="1868993"/>
            <a:ext cx="10859611" cy="4290266"/>
          </a:xfrm>
        </p:spPr>
        <p:txBody>
          <a:bodyPr>
            <a:normAutofit/>
          </a:bodyPr>
          <a:lstStyle/>
          <a:p>
            <a:pPr marL="268288" lvl="2">
              <a:buClr>
                <a:srgbClr val="F4A415"/>
              </a:buClr>
            </a:pP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Le DPGF est composé des onglets suivants:</a:t>
            </a:r>
          </a:p>
          <a:p>
            <a:pPr marL="725488" lvl="3">
              <a:buClr>
                <a:srgbClr val="F4A415"/>
              </a:buClr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Une page de garde</a:t>
            </a:r>
          </a:p>
          <a:p>
            <a:pPr marL="725488" lvl="3">
              <a:buClr>
                <a:srgbClr val="F4A415"/>
              </a:buClr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Un onglet pour le « Lot » concerné dans lequel il faudra détailler les prix de la maintenance préventive, l’accès à l’astreinte et le reconditionnement des détecteurs,</a:t>
            </a:r>
          </a:p>
          <a:p>
            <a:pPr marL="725488" lvl="3">
              <a:buClr>
                <a:srgbClr val="F4A415"/>
              </a:buClr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Un onglet détaillant la « Charge de travail »,</a:t>
            </a:r>
          </a:p>
          <a:p>
            <a:pPr marL="725488" lvl="3">
              <a:buClr>
                <a:srgbClr val="F4A415"/>
              </a:buClr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Un onglet détaillant la « Main d’œuvre »</a:t>
            </a:r>
          </a:p>
          <a:p>
            <a:pPr marL="725488" lvl="3">
              <a:buClr>
                <a:srgbClr val="F4A415"/>
              </a:buClr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Un onglet détaillant les « Moyens techniques et fournitures » nécessaires à la parfaite exécution de la prestation </a:t>
            </a:r>
          </a:p>
        </p:txBody>
      </p:sp>
    </p:spTree>
    <p:extLst>
      <p:ext uri="{BB962C8B-B14F-4D97-AF65-F5344CB8AC3E}">
        <p14:creationId xmlns:p14="http://schemas.microsoft.com/office/powerpoint/2010/main" val="3934365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494270"/>
            <a:ext cx="10515600" cy="691980"/>
          </a:xfrm>
        </p:spPr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DPGF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FF386-92A1-40E3-811E-CC9225AFFD4E}" type="slidenum">
              <a:rPr lang="fr-FR" smtClean="0"/>
              <a:t>3</a:t>
            </a:fld>
            <a:endParaRPr lang="fr-FR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CB100CD-D334-40E2-835E-3289E1424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498" y="1366576"/>
            <a:ext cx="10859611" cy="4997154"/>
          </a:xfrm>
        </p:spPr>
        <p:txBody>
          <a:bodyPr>
            <a:normAutofit/>
          </a:bodyPr>
          <a:lstStyle/>
          <a:p>
            <a:pPr marL="268288" lvl="2">
              <a:buClr>
                <a:srgbClr val="F4A415"/>
              </a:buClr>
            </a:pP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Le DPGF doit être complété selon la méthode suivante. Le candidat devra : </a:t>
            </a:r>
          </a:p>
          <a:p>
            <a:pPr marL="268288" lvl="2">
              <a:buClr>
                <a:srgbClr val="F4A415"/>
              </a:buClr>
            </a:pP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39788" lvl="3" indent="-342900">
              <a:buClr>
                <a:srgbClr val="F4A415"/>
              </a:buClr>
              <a:buFont typeface="+mj-lt"/>
              <a:buAutoNum type="arabicPeriod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Compléter l’onglet « Moyens techniques et fournitures »</a:t>
            </a:r>
          </a:p>
          <a:p>
            <a:pPr marL="1239838" lvl="4" indent="-285750">
              <a:buClr>
                <a:srgbClr val="F4A415"/>
              </a:buClr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Définir la liste et le coût associé pour au titre des « Moyens techniques » nécessaires à la parfaite exécution de sa prestation,</a:t>
            </a:r>
          </a:p>
          <a:p>
            <a:pPr marL="1239838" lvl="4" indent="-285750">
              <a:buClr>
                <a:srgbClr val="F4A415"/>
              </a:buClr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Définir la liste et le coût associé pour au titre des « Fournitures et consommables » nécessaires à la parfaite exécution de sa prestation.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9DB544F-68DF-4B53-9A27-0E2373EC6A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2043"/>
          <a:stretch/>
        </p:blipFill>
        <p:spPr>
          <a:xfrm>
            <a:off x="1001369" y="3002072"/>
            <a:ext cx="4965447" cy="297748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672FC7F7-C6AF-4EA6-8D5C-47056634E0E4}"/>
              </a:ext>
            </a:extLst>
          </p:cNvPr>
          <p:cNvSpPr txBox="1"/>
          <p:nvPr/>
        </p:nvSpPr>
        <p:spPr>
          <a:xfrm>
            <a:off x="1172242" y="4142151"/>
            <a:ext cx="327967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734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Etablir la liste des moyens techniques nécessaires à la parfaite exécution de sa prestation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083DE7A-1E28-458D-8DE6-C141844E15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253"/>
          <a:stretch/>
        </p:blipFill>
        <p:spPr>
          <a:xfrm>
            <a:off x="6474150" y="2992832"/>
            <a:ext cx="4965447" cy="2990533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3C20E494-32C5-4961-A490-74696385FF1E}"/>
              </a:ext>
            </a:extLst>
          </p:cNvPr>
          <p:cNvSpPr txBox="1"/>
          <p:nvPr/>
        </p:nvSpPr>
        <p:spPr>
          <a:xfrm>
            <a:off x="4827125" y="3865153"/>
            <a:ext cx="11215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734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Valoriser chaque moyen technique identifié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5C67735-5EAF-4431-932C-205E71FC602C}"/>
              </a:ext>
            </a:extLst>
          </p:cNvPr>
          <p:cNvSpPr txBox="1"/>
          <p:nvPr/>
        </p:nvSpPr>
        <p:spPr>
          <a:xfrm>
            <a:off x="6698955" y="4142151"/>
            <a:ext cx="327967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734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Etablir la liste des fournitures et consommables nécessaires à la parfaite exécution de sa prestation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A7892BB-E2CB-4334-BB64-5A36834C0753}"/>
              </a:ext>
            </a:extLst>
          </p:cNvPr>
          <p:cNvSpPr txBox="1"/>
          <p:nvPr/>
        </p:nvSpPr>
        <p:spPr>
          <a:xfrm>
            <a:off x="10264428" y="3865151"/>
            <a:ext cx="112683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734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Valoriser chaque fourniture et consommable identifié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6C78E77-F954-440F-AA85-7FF48F521E47}"/>
              </a:ext>
            </a:extLst>
          </p:cNvPr>
          <p:cNvSpPr txBox="1"/>
          <p:nvPr/>
        </p:nvSpPr>
        <p:spPr>
          <a:xfrm flipH="1">
            <a:off x="3543300" y="3387318"/>
            <a:ext cx="36000" cy="7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800" b="1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fr-FR" sz="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B12140E-30B0-4F5C-B0CC-13C07B4EF86C}"/>
              </a:ext>
            </a:extLst>
          </p:cNvPr>
          <p:cNvSpPr txBox="1"/>
          <p:nvPr/>
        </p:nvSpPr>
        <p:spPr>
          <a:xfrm flipH="1">
            <a:off x="9004300" y="3377158"/>
            <a:ext cx="36000" cy="7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800" b="1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fr-FR" sz="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225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494270"/>
            <a:ext cx="10515600" cy="691980"/>
          </a:xfrm>
        </p:spPr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DPGF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FF386-92A1-40E3-811E-CC9225AFFD4E}" type="slidenum">
              <a:rPr lang="fr-FR" smtClean="0"/>
              <a:t>4</a:t>
            </a:fld>
            <a:endParaRPr lang="fr-FR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CB100CD-D334-40E2-835E-3289E1424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498" y="1366576"/>
            <a:ext cx="10859611" cy="4997154"/>
          </a:xfrm>
        </p:spPr>
        <p:txBody>
          <a:bodyPr>
            <a:normAutofit/>
          </a:bodyPr>
          <a:lstStyle/>
          <a:p>
            <a:pPr marL="268288" lvl="2">
              <a:buClr>
                <a:srgbClr val="F4A415"/>
              </a:buClr>
            </a:pP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Le DPGF doit être complété selon la méthode suivante. Le candidat devra : </a:t>
            </a:r>
          </a:p>
          <a:p>
            <a:pPr marL="268288" lvl="2">
              <a:buClr>
                <a:srgbClr val="F4A415"/>
              </a:buClr>
            </a:pP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39788" lvl="3" indent="-342900">
              <a:buClr>
                <a:srgbClr val="F4A415"/>
              </a:buClr>
              <a:buFont typeface="+mj-lt"/>
              <a:buAutoNum type="arabicPeriod" startAt="2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Compléter l’onglet « Main d’œuvre »</a:t>
            </a:r>
          </a:p>
          <a:p>
            <a:pPr marL="1239838" lvl="4" indent="-285750">
              <a:buClr>
                <a:srgbClr val="F4A415"/>
              </a:buClr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Définir le nombre, la qualification, la charge annuelle unitaire et le coût associé de la main d’œuvre (responsable de site, techniciens de maintenance) prévues au titre de la maintenance préventive.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F73D9A6-BBAE-41C2-AFEA-BE7D492204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8905" y="2702531"/>
            <a:ext cx="6902795" cy="358755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AA4CCD3-8712-4A65-AD26-FC819C3AC5DE}"/>
              </a:ext>
            </a:extLst>
          </p:cNvPr>
          <p:cNvSpPr txBox="1"/>
          <p:nvPr/>
        </p:nvSpPr>
        <p:spPr>
          <a:xfrm flipH="1">
            <a:off x="6185535" y="2772215"/>
            <a:ext cx="65402" cy="10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900" b="1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fr-FR" sz="5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736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494270"/>
            <a:ext cx="10515600" cy="691980"/>
          </a:xfrm>
        </p:spPr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DPGF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FF386-92A1-40E3-811E-CC9225AFFD4E}" type="slidenum">
              <a:rPr lang="fr-FR" smtClean="0"/>
              <a:t>5</a:t>
            </a:fld>
            <a:endParaRPr lang="fr-FR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CB100CD-D334-40E2-835E-3289E1424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498" y="1366576"/>
            <a:ext cx="10859611" cy="1626271"/>
          </a:xfrm>
        </p:spPr>
        <p:txBody>
          <a:bodyPr>
            <a:normAutofit/>
          </a:bodyPr>
          <a:lstStyle/>
          <a:p>
            <a:pPr marL="268288" lvl="2">
              <a:buClr>
                <a:srgbClr val="F4A415"/>
              </a:buClr>
            </a:pP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Le DPGF doit être complété selon la méthode suivante. Le candidat devra : </a:t>
            </a:r>
          </a:p>
          <a:p>
            <a:pPr marL="268288" lvl="2">
              <a:buClr>
                <a:srgbClr val="F4A415"/>
              </a:buClr>
            </a:pP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39788" lvl="3" indent="-342900">
              <a:buClr>
                <a:srgbClr val="F4A415"/>
              </a:buClr>
              <a:buFont typeface="+mj-lt"/>
              <a:buAutoNum type="arabicPeriod" startAt="3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Compléter l’onglet « charge de travail » pour la maintenance préventive :</a:t>
            </a:r>
          </a:p>
          <a:p>
            <a:pPr marL="1239838" lvl="4" indent="-285750">
              <a:lnSpc>
                <a:spcPct val="100000"/>
              </a:lnSpc>
              <a:buClr>
                <a:srgbClr val="F4A415"/>
              </a:buClr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Colonnes encadrement/suivi et Main d’œuvre : Détailler pour chaque bâtiment le coût affecté au titre de l’encadrement et le suivi administrative de la prestation et la main d’œuvre.</a:t>
            </a:r>
          </a:p>
          <a:p>
            <a:pPr marL="1255713" lvl="4" indent="0">
              <a:lnSpc>
                <a:spcPct val="100000"/>
              </a:lnSpc>
              <a:buClr>
                <a:srgbClr val="F4A415"/>
              </a:buClr>
              <a:buNone/>
            </a:pP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Exemple: le total des cellules D11 et E11 doit correspondre au total de la cellule F16 de l’onglet « Main d’œuvre ».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54184D8-02F3-421D-9383-FCE701F5BB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176" y="3243091"/>
            <a:ext cx="6711776" cy="293722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B41CE78-A2A0-4249-A68B-F7CC77FFAE6E}"/>
              </a:ext>
            </a:extLst>
          </p:cNvPr>
          <p:cNvSpPr/>
          <p:nvPr/>
        </p:nvSpPr>
        <p:spPr>
          <a:xfrm>
            <a:off x="2592475" y="4772967"/>
            <a:ext cx="1497204" cy="22106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F2E6A34-26C6-40A7-9BAF-F3EFEB60EF06}"/>
              </a:ext>
            </a:extLst>
          </p:cNvPr>
          <p:cNvSpPr txBox="1"/>
          <p:nvPr/>
        </p:nvSpPr>
        <p:spPr>
          <a:xfrm>
            <a:off x="7381887" y="3865153"/>
            <a:ext cx="616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=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3519140-9D1C-456A-9058-B2D4EFDC0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6423" y="3266827"/>
            <a:ext cx="3458634" cy="179754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55ED116-BEA0-4F87-A0B4-69DDCC1ADBE9}"/>
              </a:ext>
            </a:extLst>
          </p:cNvPr>
          <p:cNvSpPr/>
          <p:nvPr/>
        </p:nvSpPr>
        <p:spPr>
          <a:xfrm>
            <a:off x="11154438" y="4933741"/>
            <a:ext cx="520619" cy="130627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476C3B4-417A-49F9-A8B0-F42C20D1EF25}"/>
              </a:ext>
            </a:extLst>
          </p:cNvPr>
          <p:cNvSpPr txBox="1"/>
          <p:nvPr/>
        </p:nvSpPr>
        <p:spPr>
          <a:xfrm flipH="1">
            <a:off x="9943570" y="3293678"/>
            <a:ext cx="36000" cy="7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500" b="1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fr-FR" sz="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949FE8A-6EE0-45FA-8A37-23008E392C21}"/>
              </a:ext>
            </a:extLst>
          </p:cNvPr>
          <p:cNvSpPr txBox="1"/>
          <p:nvPr/>
        </p:nvSpPr>
        <p:spPr>
          <a:xfrm flipH="1">
            <a:off x="3782060" y="3358058"/>
            <a:ext cx="51624" cy="10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800" b="1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fr-FR" sz="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276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B2E4000C-895F-4A77-973B-B160EB3859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253"/>
          <a:stretch/>
        </p:blipFill>
        <p:spPr>
          <a:xfrm>
            <a:off x="8172407" y="3593208"/>
            <a:ext cx="3547781" cy="213671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494270"/>
            <a:ext cx="10515600" cy="691980"/>
          </a:xfrm>
        </p:spPr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DPGF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FF386-92A1-40E3-811E-CC9225AFFD4E}" type="slidenum">
              <a:rPr lang="fr-FR" smtClean="0"/>
              <a:t>6</a:t>
            </a:fld>
            <a:endParaRPr lang="fr-FR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CB100CD-D334-40E2-835E-3289E1424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498" y="1366576"/>
            <a:ext cx="10859611" cy="2205677"/>
          </a:xfrm>
        </p:spPr>
        <p:txBody>
          <a:bodyPr>
            <a:normAutofit/>
          </a:bodyPr>
          <a:lstStyle/>
          <a:p>
            <a:pPr marL="268288" lvl="2">
              <a:buClr>
                <a:srgbClr val="F4A415"/>
              </a:buClr>
            </a:pP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Le DPGF doit être complété selon la méthode suivante. Le candidat devra : </a:t>
            </a:r>
          </a:p>
          <a:p>
            <a:pPr marL="268288" lvl="2">
              <a:buClr>
                <a:srgbClr val="F4A415"/>
              </a:buClr>
            </a:pP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39788" lvl="3" indent="-342900">
              <a:buClr>
                <a:srgbClr val="F4A415"/>
              </a:buClr>
              <a:buFont typeface="+mj-lt"/>
              <a:buAutoNum type="arabicPeriod" startAt="3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Compléter l’onglet « charge de travail » pour la maintenance préventive :</a:t>
            </a:r>
          </a:p>
          <a:p>
            <a:pPr marL="1239838" lvl="4" indent="-285750">
              <a:lnSpc>
                <a:spcPct val="100000"/>
              </a:lnSpc>
              <a:buClr>
                <a:srgbClr val="F4A415"/>
              </a:buClr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Colonnes Formation : Quantifier les formations spécifiques propres à chaque bâtiment et l’inclure dans le prix de la maintenance préventive.</a:t>
            </a:r>
          </a:p>
          <a:p>
            <a:pPr marL="1239838" lvl="4" indent="-285750">
              <a:lnSpc>
                <a:spcPct val="100000"/>
              </a:lnSpc>
              <a:buClr>
                <a:srgbClr val="F4A415"/>
              </a:buClr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39838" lvl="4" indent="-285750">
              <a:lnSpc>
                <a:spcPct val="100000"/>
              </a:lnSpc>
              <a:buClr>
                <a:srgbClr val="F4A415"/>
              </a:buClr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Colonnes Fournitures : Détailler pour chaque site la fourniture identifiée et valorisée. </a:t>
            </a:r>
          </a:p>
          <a:p>
            <a:pPr marL="1255713" lvl="4" indent="0">
              <a:lnSpc>
                <a:spcPct val="100000"/>
              </a:lnSpc>
              <a:buClr>
                <a:srgbClr val="F4A415"/>
              </a:buClr>
              <a:buNone/>
            </a:pP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Exemple le total de la cellule G11 doit correspondre au total de la cellule F24 de l’onglet « Moyens techniques et fournitures »</a:t>
            </a:r>
          </a:p>
          <a:p>
            <a:pPr marL="1255713" lvl="4" indent="0">
              <a:lnSpc>
                <a:spcPct val="100000"/>
              </a:lnSpc>
              <a:buClr>
                <a:srgbClr val="F4A415"/>
              </a:buClr>
              <a:buNone/>
            </a:pPr>
            <a:endParaRPr lang="fr-FR" sz="12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74DA4E9-4765-48C1-B67E-482FD7DF1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228" y="3572253"/>
            <a:ext cx="6711776" cy="293722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80D4BEF-04DF-46E3-8F16-8B3F42105C34}"/>
              </a:ext>
            </a:extLst>
          </p:cNvPr>
          <p:cNvSpPr/>
          <p:nvPr/>
        </p:nvSpPr>
        <p:spPr>
          <a:xfrm>
            <a:off x="4728106" y="5114610"/>
            <a:ext cx="808536" cy="19853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83D08AE-BFC9-43A8-BC1F-28FDCD6DC2B8}"/>
              </a:ext>
            </a:extLst>
          </p:cNvPr>
          <p:cNvSpPr txBox="1"/>
          <p:nvPr/>
        </p:nvSpPr>
        <p:spPr>
          <a:xfrm>
            <a:off x="7400722" y="4177895"/>
            <a:ext cx="616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=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5FC1DD-42C2-40BE-A650-3AD732384C73}"/>
              </a:ext>
            </a:extLst>
          </p:cNvPr>
          <p:cNvSpPr/>
          <p:nvPr/>
        </p:nvSpPr>
        <p:spPr>
          <a:xfrm>
            <a:off x="10842530" y="5530691"/>
            <a:ext cx="873848" cy="17827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7A355DC-1074-413D-9C44-AAE1F719A112}"/>
              </a:ext>
            </a:extLst>
          </p:cNvPr>
          <p:cNvSpPr txBox="1"/>
          <p:nvPr/>
        </p:nvSpPr>
        <p:spPr>
          <a:xfrm flipH="1">
            <a:off x="3716655" y="3701984"/>
            <a:ext cx="58262" cy="7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700" b="1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fr-FR" sz="3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8A76CCF-BFC9-464D-8629-B9A410773C14}"/>
              </a:ext>
            </a:extLst>
          </p:cNvPr>
          <p:cNvSpPr txBox="1"/>
          <p:nvPr/>
        </p:nvSpPr>
        <p:spPr>
          <a:xfrm flipH="1">
            <a:off x="9973945" y="3881750"/>
            <a:ext cx="36000" cy="36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600" b="1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fr-FR" sz="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130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A44B2EC7-BF8F-4FF7-B84F-2F06EA10D8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2043"/>
          <a:stretch/>
        </p:blipFill>
        <p:spPr>
          <a:xfrm>
            <a:off x="8363281" y="3051896"/>
            <a:ext cx="3501260" cy="209949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494270"/>
            <a:ext cx="10515600" cy="691980"/>
          </a:xfrm>
        </p:spPr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DPGF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FF386-92A1-40E3-811E-CC9225AFFD4E}" type="slidenum">
              <a:rPr lang="fr-FR" smtClean="0"/>
              <a:t>7</a:t>
            </a:fld>
            <a:endParaRPr lang="fr-FR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CB100CD-D334-40E2-835E-3289E1424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498" y="1366576"/>
            <a:ext cx="10859611" cy="1527349"/>
          </a:xfrm>
        </p:spPr>
        <p:txBody>
          <a:bodyPr>
            <a:normAutofit/>
          </a:bodyPr>
          <a:lstStyle/>
          <a:p>
            <a:pPr marL="268288" lvl="2">
              <a:buClr>
                <a:srgbClr val="F4A415"/>
              </a:buClr>
            </a:pP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Le DPGF doit être complété selon la méthode suivante. Le candidat devra : </a:t>
            </a:r>
          </a:p>
          <a:p>
            <a:pPr marL="268288" lvl="2">
              <a:buClr>
                <a:srgbClr val="F4A415"/>
              </a:buClr>
            </a:pP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39788" lvl="3" indent="-342900">
              <a:buClr>
                <a:srgbClr val="F4A415"/>
              </a:buClr>
              <a:buFont typeface="+mj-lt"/>
              <a:buAutoNum type="arabicPeriod" startAt="3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Compléter l’onglet « charge de travail » pour la maintenance préventive :</a:t>
            </a:r>
          </a:p>
          <a:p>
            <a:pPr marL="1239838" lvl="4" indent="-285750">
              <a:lnSpc>
                <a:spcPct val="100000"/>
              </a:lnSpc>
              <a:buClr>
                <a:srgbClr val="F4A415"/>
              </a:buClr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Colonnes Moyens techniques : Détailler pour chaque site les moyens techniques identifiées et valorisées.</a:t>
            </a:r>
          </a:p>
          <a:p>
            <a:pPr marL="1255713" lvl="4" indent="0">
              <a:lnSpc>
                <a:spcPct val="100000"/>
              </a:lnSpc>
              <a:buClr>
                <a:srgbClr val="F4A415"/>
              </a:buClr>
              <a:buNone/>
            </a:pP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Exemple le total de la cellule H11 doit correspondre au total de la cellule C24 de l’onglet « Moyens techniques et fournitures »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004858A-7EA8-4FCB-A471-00EFE448CF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70" y="3061385"/>
            <a:ext cx="6711776" cy="293722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A837F6F-64C6-4CE5-92C6-D9EF3BDAB104}"/>
              </a:ext>
            </a:extLst>
          </p:cNvPr>
          <p:cNvSpPr/>
          <p:nvPr/>
        </p:nvSpPr>
        <p:spPr>
          <a:xfrm>
            <a:off x="5590569" y="4603742"/>
            <a:ext cx="808536" cy="19853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052D5C5-11E5-4AD9-91C7-0F91DFC0717E}"/>
              </a:ext>
            </a:extLst>
          </p:cNvPr>
          <p:cNvSpPr txBox="1"/>
          <p:nvPr/>
        </p:nvSpPr>
        <p:spPr>
          <a:xfrm>
            <a:off x="7489464" y="3667027"/>
            <a:ext cx="616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=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22E4D7E-EDEB-4B54-BCFA-9FAB5B697E86}"/>
              </a:ext>
            </a:extLst>
          </p:cNvPr>
          <p:cNvSpPr/>
          <p:nvPr/>
        </p:nvSpPr>
        <p:spPr>
          <a:xfrm>
            <a:off x="11072173" y="4972279"/>
            <a:ext cx="792368" cy="179114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773CCCD-B33D-4E5A-9F87-9566409B2280}"/>
              </a:ext>
            </a:extLst>
          </p:cNvPr>
          <p:cNvSpPr txBox="1"/>
          <p:nvPr/>
        </p:nvSpPr>
        <p:spPr>
          <a:xfrm flipH="1">
            <a:off x="3813556" y="3175990"/>
            <a:ext cx="36000" cy="10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800" b="1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fr-FR" sz="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50F2E3A-63E7-4026-9254-E7FA5ACDEA3C}"/>
              </a:ext>
            </a:extLst>
          </p:cNvPr>
          <p:cNvSpPr txBox="1"/>
          <p:nvPr/>
        </p:nvSpPr>
        <p:spPr>
          <a:xfrm flipH="1">
            <a:off x="10151110" y="3313310"/>
            <a:ext cx="36000" cy="7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600" b="1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fr-FR" sz="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378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494270"/>
            <a:ext cx="10515600" cy="691980"/>
          </a:xfrm>
        </p:spPr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DPGF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FF386-92A1-40E3-811E-CC9225AFFD4E}" type="slidenum">
              <a:rPr lang="fr-FR" smtClean="0"/>
              <a:t>8</a:t>
            </a:fld>
            <a:endParaRPr lang="fr-FR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CB100CD-D334-40E2-835E-3289E1424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498" y="1366576"/>
            <a:ext cx="10859611" cy="1567817"/>
          </a:xfrm>
        </p:spPr>
        <p:txBody>
          <a:bodyPr>
            <a:normAutofit/>
          </a:bodyPr>
          <a:lstStyle/>
          <a:p>
            <a:pPr marL="268288" lvl="2">
              <a:buClr>
                <a:srgbClr val="F4A415"/>
              </a:buClr>
            </a:pP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Le DPGF doit être complété selon la méthode suivante. Le candidat devra : </a:t>
            </a:r>
          </a:p>
          <a:p>
            <a:pPr marL="839788" lvl="3" indent="-342900">
              <a:buClr>
                <a:srgbClr val="F4A415"/>
              </a:buClr>
              <a:buFont typeface="+mj-lt"/>
              <a:buAutoNum type="arabicPeriod" startAt="3"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39788" lvl="3" indent="-342900">
              <a:buClr>
                <a:srgbClr val="F4A415"/>
              </a:buClr>
              <a:buFont typeface="+mj-lt"/>
              <a:buAutoNum type="arabicPeriod" startAt="4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Compléter l’onglet du « Lot » concerné :</a:t>
            </a:r>
          </a:p>
          <a:p>
            <a:pPr marL="1239838" lvl="4" indent="-285750">
              <a:lnSpc>
                <a:spcPct val="100000"/>
              </a:lnSpc>
              <a:buClr>
                <a:srgbClr val="F4A415"/>
              </a:buClr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Colonne « Maintenance préventive » est automatisées.</a:t>
            </a:r>
          </a:p>
          <a:p>
            <a:pPr marL="1255713" lvl="4" indent="0">
              <a:lnSpc>
                <a:spcPct val="100000"/>
              </a:lnSpc>
              <a:buClr>
                <a:srgbClr val="F4A415"/>
              </a:buClr>
              <a:buNone/>
            </a:pP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Exemple: la cellule C12 (maintenance préventive de la Tour/Galette) va directement chercher le total de la ligne 6 qui correspond à la somme de cellule « encadrement / suivi » + « Main d’œuvre » + « Formation » + « Fournitures » + « Moyens techniques ».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3F69644-245A-4A92-9AF7-3CFA55F5E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193" y="2963788"/>
            <a:ext cx="9760916" cy="157815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D0D95AA-B3A2-415D-ACC1-8C88655FF2FF}"/>
              </a:ext>
            </a:extLst>
          </p:cNvPr>
          <p:cNvSpPr/>
          <p:nvPr/>
        </p:nvSpPr>
        <p:spPr>
          <a:xfrm>
            <a:off x="3611340" y="3840068"/>
            <a:ext cx="1865308" cy="149128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FB53F71-76AA-45FF-8B1A-DF5FBD2C3CF6}"/>
              </a:ext>
            </a:extLst>
          </p:cNvPr>
          <p:cNvSpPr txBox="1"/>
          <p:nvPr/>
        </p:nvSpPr>
        <p:spPr>
          <a:xfrm>
            <a:off x="6421350" y="4317355"/>
            <a:ext cx="616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=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EDA7A2D-8987-4FD8-B151-2A92079C0F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8991"/>
          <a:stretch/>
        </p:blipFill>
        <p:spPr>
          <a:xfrm>
            <a:off x="3373762" y="4896686"/>
            <a:ext cx="6711776" cy="17919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DAE8E20-75FC-40A4-A7F3-FC86FFC5A4B8}"/>
              </a:ext>
            </a:extLst>
          </p:cNvPr>
          <p:cNvSpPr/>
          <p:nvPr/>
        </p:nvSpPr>
        <p:spPr>
          <a:xfrm>
            <a:off x="9240091" y="5491423"/>
            <a:ext cx="768067" cy="195943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887E30B-5C6F-4850-86EA-2C51197D1A68}"/>
              </a:ext>
            </a:extLst>
          </p:cNvPr>
          <p:cNvSpPr txBox="1"/>
          <p:nvPr/>
        </p:nvSpPr>
        <p:spPr>
          <a:xfrm flipH="1">
            <a:off x="6718300" y="5007838"/>
            <a:ext cx="36000" cy="10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800" b="1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fr-FR" sz="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328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494270"/>
            <a:ext cx="10515600" cy="691980"/>
          </a:xfrm>
        </p:spPr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DPGF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FF386-92A1-40E3-811E-CC9225AFFD4E}" type="slidenum">
              <a:rPr lang="fr-FR" smtClean="0"/>
              <a:t>9</a:t>
            </a:fld>
            <a:endParaRPr lang="fr-FR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CB100CD-D334-40E2-835E-3289E1424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498" y="1366576"/>
            <a:ext cx="10859611" cy="4792683"/>
          </a:xfrm>
        </p:spPr>
        <p:txBody>
          <a:bodyPr>
            <a:normAutofit/>
          </a:bodyPr>
          <a:lstStyle/>
          <a:p>
            <a:pPr marL="268288" lvl="2">
              <a:buClr>
                <a:srgbClr val="F4A415"/>
              </a:buClr>
            </a:pP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Le DPGF doit être complété selon la méthode suivante. Le candidat devra : </a:t>
            </a:r>
          </a:p>
          <a:p>
            <a:pPr marL="839788" lvl="3" indent="-342900">
              <a:buClr>
                <a:srgbClr val="F4A415"/>
              </a:buClr>
              <a:buFont typeface="+mj-lt"/>
              <a:buAutoNum type="arabicPeriod" startAt="3"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39788" lvl="3" indent="-342900">
              <a:buClr>
                <a:srgbClr val="F4A415"/>
              </a:buClr>
              <a:buFont typeface="+mj-lt"/>
              <a:buAutoNum type="arabicPeriod" startAt="4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Compléter l’onglet du « Lot » concerné :</a:t>
            </a:r>
          </a:p>
          <a:p>
            <a:pPr marL="1239838" lvl="4" indent="-285750">
              <a:lnSpc>
                <a:spcPct val="100000"/>
              </a:lnSpc>
              <a:buClr>
                <a:srgbClr val="F4A415"/>
              </a:buClr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39838" lvl="4" indent="-285750">
              <a:lnSpc>
                <a:spcPct val="100000"/>
              </a:lnSpc>
              <a:buClr>
                <a:srgbClr val="F4A415"/>
              </a:buClr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Colonne astreinte : Quantifier pour chaque bâtiment l’accès à l’astreinte.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CBCEFDB-0B79-4428-8CCC-2C5BB413C6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193" y="3255190"/>
            <a:ext cx="9760916" cy="157815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5BE6DCA-81EB-4531-9E22-4CDD4A455516}"/>
              </a:ext>
            </a:extLst>
          </p:cNvPr>
          <p:cNvSpPr/>
          <p:nvPr/>
        </p:nvSpPr>
        <p:spPr>
          <a:xfrm>
            <a:off x="5440141" y="4116205"/>
            <a:ext cx="1824817" cy="697048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10890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3896</TotalTime>
  <Words>726</Words>
  <Application>Microsoft Office PowerPoint</Application>
  <PresentationFormat>Grand écran</PresentationFormat>
  <Paragraphs>91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3" baseType="lpstr">
      <vt:lpstr>Arial</vt:lpstr>
      <vt:lpstr>Calibri</vt:lpstr>
      <vt:lpstr>Thème Office</vt:lpstr>
      <vt:lpstr>Présentation PowerPoint</vt:lpstr>
      <vt:lpstr>DPGF</vt:lpstr>
      <vt:lpstr>DPGF</vt:lpstr>
      <vt:lpstr>DPGF</vt:lpstr>
      <vt:lpstr>DPGF</vt:lpstr>
      <vt:lpstr>DPGF</vt:lpstr>
      <vt:lpstr>DPGF</vt:lpstr>
      <vt:lpstr>DPGF</vt:lpstr>
      <vt:lpstr>DPGF</vt:lpstr>
      <vt:lpstr>DPGF</vt:lpstr>
    </vt:vector>
  </TitlesOfParts>
  <Company>CHU Caen Normandie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LESCOT LUCIE</dc:creator>
  <cp:lastModifiedBy>HARDY HELENE</cp:lastModifiedBy>
  <cp:revision>208</cp:revision>
  <cp:lastPrinted>2020-06-17T13:35:45Z</cp:lastPrinted>
  <dcterms:created xsi:type="dcterms:W3CDTF">2020-05-13T08:56:29Z</dcterms:created>
  <dcterms:modified xsi:type="dcterms:W3CDTF">2025-01-13T13:41:47Z</dcterms:modified>
</cp:coreProperties>
</file>