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64" r:id="rId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rore BARBEZ" initials="AB" lastIdx="1" clrIdx="0">
    <p:extLst>
      <p:ext uri="{19B8F6BF-5375-455C-9EA6-DF929625EA0E}">
        <p15:presenceInfo xmlns:p15="http://schemas.microsoft.com/office/powerpoint/2012/main" userId="Aurore BARB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20A"/>
    <a:srgbClr val="FF5963"/>
    <a:srgbClr val="23135E"/>
    <a:srgbClr val="FF3300"/>
    <a:srgbClr val="FFFFFF"/>
    <a:srgbClr val="512EC6"/>
    <a:srgbClr val="EA515A"/>
    <a:srgbClr val="23145F"/>
    <a:srgbClr val="D60093"/>
    <a:srgbClr val="A5D5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3342" autoAdjust="0"/>
  </p:normalViewPr>
  <p:slideViewPr>
    <p:cSldViewPr snapToGrid="0" snapToObjects="1">
      <p:cViewPr varScale="1">
        <p:scale>
          <a:sx n="74" d="100"/>
          <a:sy n="74" d="100"/>
        </p:scale>
        <p:origin x="300" y="5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62CB1-5516-5F4C-A54E-5711F5A230CD}" type="datetimeFigureOut">
              <a:rPr lang="fr-FR" smtClean="0"/>
              <a:t>23/12/2024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F5EE7-9F79-774B-A11D-0188A5B44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929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AC003-25EF-5C4A-B60E-A19F912B1C18}" type="datetimeFigureOut">
              <a:rPr lang="fr-FR" smtClean="0"/>
              <a:t>23/12/2024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B2BAA-9291-CB40-A1BE-892997CFD3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7613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7122"/>
            <a:ext cx="12192000" cy="6858000"/>
          </a:xfrm>
          <a:prstGeom prst="rect">
            <a:avLst/>
          </a:prstGeom>
          <a:blipFill>
            <a:blip r:embed="rId2"/>
            <a:stretch>
              <a:fillRect t="134" b="-135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8D8F5E5-BA9E-CF4D-A29D-73EFBE0D2D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26233" y="1148489"/>
            <a:ext cx="7659014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CDF47EEE-4FAF-1746-9218-D5FAF7546A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6232" y="4337140"/>
            <a:ext cx="7659013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EA515A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303895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26D2740-9210-C543-9F04-003EE8FD3A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8A9C676A-1F02-D146-AD8F-096AFAC39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27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le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9405F2F4-7E2E-5249-80DB-21D23C0D63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59323" y="1623975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5A4DBAB-425C-D24E-B68A-CC1B54A5A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3540557"/>
            <a:ext cx="5586375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6922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corai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9405F2F4-7E2E-5249-80DB-21D23C0D63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59323" y="1623975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5A4DBAB-425C-D24E-B68A-CC1B54A5A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3540557"/>
            <a:ext cx="5586375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99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1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">
            <a:extLst>
              <a:ext uri="{FF2B5EF4-FFF2-40B4-BE49-F238E27FC236}">
                <a16:creationId xmlns:a16="http://schemas.microsoft.com/office/drawing/2014/main" id="{0390DB83-52DD-F942-935E-24D8E8D09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03478663-6CE3-8247-A25C-AB55E249B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86B81429-F9D1-3C4D-8AE0-A12FF4F3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E81FB94F-ABFE-1C40-BECB-4108E773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Espace réservé de la date 3">
            <a:extLst>
              <a:ext uri="{FF2B5EF4-FFF2-40B4-BE49-F238E27FC236}">
                <a16:creationId xmlns:a16="http://schemas.microsoft.com/office/drawing/2014/main" id="{7356A658-788F-354A-9E3B-636131A29F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23/12/2024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5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2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5347742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23/12/2024</a:t>
            </a:fld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21FF6FD-2577-BC4F-BA79-3120B842BA0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13424" y="1600201"/>
            <a:ext cx="5347742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8209647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3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998689" cy="4525963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23/12/2024</a:t>
            </a:fld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21FF6FD-2577-BC4F-BA79-3120B842BA0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288967" y="1600201"/>
            <a:ext cx="4272198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790A9BA-E772-5D41-BA58-D4D2743E2F5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812529" y="1600201"/>
            <a:ext cx="4272198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222343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7122"/>
            <a:ext cx="12192000" cy="6858000"/>
          </a:xfrm>
          <a:prstGeom prst="rect">
            <a:avLst/>
          </a:prstGeom>
          <a:blipFill>
            <a:blip r:embed="rId2"/>
            <a:stretch>
              <a:fillRect t="134" b="-135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8D8F5E5-BA9E-CF4D-A29D-73EFBE0D2D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26233" y="1148489"/>
            <a:ext cx="7659014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CDF47EEE-4FAF-1746-9218-D5FAF7546A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6232" y="4337140"/>
            <a:ext cx="7659013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45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282900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45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424930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D00D91B1-5D3C-114B-9E5A-23E3F4648B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EA515A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66013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arg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A459C909-ADCB-F74B-BB4E-01E2EBBED9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  <a:p>
            <a:pPr lvl="0"/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35E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299408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6EA1C465-7428-FE48-B388-9BB42A5CF53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  <a:p>
            <a:pPr lvl="0"/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35E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125997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8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529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F0FECA3-40C6-6241-A7D7-AF0A23A612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74F5EEF3-2A4E-2546-8337-78EF10021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267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arg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F743E7A-0C5F-4E47-85EE-1E7B711ACA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FE4C0BA2-8349-DE4B-B202-29FE9BB031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6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859965" y="6356351"/>
            <a:ext cx="749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09474" y="6356351"/>
            <a:ext cx="39798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fld id="{55315B24-93B9-804D-B1F0-E6DB4DA6802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67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62" r:id="rId3"/>
    <p:sldLayoutId id="2147483669" r:id="rId4"/>
    <p:sldLayoutId id="2147483670" r:id="rId5"/>
    <p:sldLayoutId id="2147483671" r:id="rId6"/>
    <p:sldLayoutId id="2147483668" r:id="rId7"/>
    <p:sldLayoutId id="2147483665" r:id="rId8"/>
    <p:sldLayoutId id="2147483667" r:id="rId9"/>
    <p:sldLayoutId id="2147483666" r:id="rId10"/>
    <p:sldLayoutId id="2147483664" r:id="rId11"/>
    <p:sldLayoutId id="2147483673" r:id="rId12"/>
    <p:sldLayoutId id="2147483650" r:id="rId13"/>
    <p:sldLayoutId id="2147483676" r:id="rId14"/>
    <p:sldLayoutId id="2147483677" r:id="rId1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000" b="1" kern="1200">
          <a:solidFill>
            <a:srgbClr val="EA515A"/>
          </a:solidFill>
          <a:latin typeface="Montserrat" pitchFamily="2" charset="77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b="1" kern="1200">
          <a:solidFill>
            <a:srgbClr val="23135E"/>
          </a:solidFill>
          <a:latin typeface="Montserrat" pitchFamily="2" charset="77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000" b="1" kern="1200">
          <a:solidFill>
            <a:srgbClr val="EA515A"/>
          </a:solidFill>
          <a:latin typeface="Montserrat" pitchFamily="2" charset="77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2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A273F-D7EB-49C9-6475-F69844316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1507" y="1889151"/>
            <a:ext cx="9390887" cy="3079697"/>
          </a:xfrm>
        </p:spPr>
        <p:txBody>
          <a:bodyPr/>
          <a:lstStyle/>
          <a:p>
            <a:pPr algn="ctr"/>
            <a:r>
              <a:rPr lang="fr-FR" sz="4400" b="0" u="sng" dirty="0"/>
              <a:t>ZAC Centre-Ville à Grigny</a:t>
            </a:r>
            <a:br>
              <a:rPr lang="fr-FR" sz="6000" dirty="0"/>
            </a:br>
            <a:r>
              <a:rPr lang="fr-FR" sz="3600" b="0" dirty="0"/>
              <a:t>MISSION DE MAÎTRISE D’ŒUVRE URBAINE, PAYSAGE ET INFRASTRUCTURES VRD DES ESPACES PUBLICS</a:t>
            </a:r>
            <a:br>
              <a:rPr lang="fr-FR" sz="3600" b="0" dirty="0"/>
            </a:br>
            <a:br>
              <a:rPr lang="fr-FR" sz="3600" b="0" dirty="0"/>
            </a:br>
            <a:r>
              <a:rPr lang="fr-FR" sz="3600" dirty="0"/>
              <a:t>CADRE DE PRESENTATION DES REFERENCES 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87425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8DB0C4-D50F-881C-122D-1475BE250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7656753" cy="365125"/>
          </a:xfrm>
        </p:spPr>
        <p:txBody>
          <a:bodyPr/>
          <a:lstStyle/>
          <a:p>
            <a:r>
              <a:rPr lang="fr-FR" dirty="0"/>
              <a:t>MOEU ZAC Centre-Ville à Grigny - Grand Paris Aménagement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8B6DAD-5467-D444-6D9B-4E2A77C6E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44E0A-3EEC-924D-9FCF-6630CD72476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8C81FEB-9ECB-CBD1-5C1A-67D76A8CD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DEB3-21F1-F240-91BF-B0FEF8440131}" type="datetime1">
              <a:rPr lang="fr-FR" smtClean="0"/>
              <a:pPr/>
              <a:t>23/12/2024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E0AB6D-0B21-8FD6-0BDB-5A3B0274E442}"/>
              </a:ext>
            </a:extLst>
          </p:cNvPr>
          <p:cNvSpPr/>
          <p:nvPr/>
        </p:nvSpPr>
        <p:spPr>
          <a:xfrm>
            <a:off x="6410036" y="1559271"/>
            <a:ext cx="5312879" cy="20540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6C9D9A-86A6-FE38-A10D-077A965EED90}"/>
              </a:ext>
            </a:extLst>
          </p:cNvPr>
          <p:cNvSpPr/>
          <p:nvPr/>
        </p:nvSpPr>
        <p:spPr>
          <a:xfrm>
            <a:off x="6410035" y="3934691"/>
            <a:ext cx="5312879" cy="24638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79407B7-CA86-84D1-7336-11FB6001BE16}"/>
              </a:ext>
            </a:extLst>
          </p:cNvPr>
          <p:cNvSpPr txBox="1"/>
          <p:nvPr/>
        </p:nvSpPr>
        <p:spPr>
          <a:xfrm>
            <a:off x="469085" y="327984"/>
            <a:ext cx="236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Marianne" panose="02000000000000000000" pitchFamily="50" charset="0"/>
              </a:rPr>
              <a:t>Référence n° </a:t>
            </a:r>
            <a:r>
              <a:rPr lang="fr-FR" sz="1000" dirty="0">
                <a:solidFill>
                  <a:srgbClr val="FF0000"/>
                </a:solidFill>
                <a:latin typeface="Marianne" panose="02000000000000000000" pitchFamily="50" charset="0"/>
              </a:rPr>
              <a:t>X</a:t>
            </a: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51A2E4-56F5-E6F1-C684-EB728BFB7A91}"/>
              </a:ext>
            </a:extLst>
          </p:cNvPr>
          <p:cNvSpPr/>
          <p:nvPr/>
        </p:nvSpPr>
        <p:spPr>
          <a:xfrm>
            <a:off x="469082" y="658845"/>
            <a:ext cx="11253830" cy="72355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F6CC50-AE93-2F3A-0D19-42E3FFF448CD}"/>
              </a:ext>
            </a:extLst>
          </p:cNvPr>
          <p:cNvSpPr/>
          <p:nvPr/>
        </p:nvSpPr>
        <p:spPr>
          <a:xfrm>
            <a:off x="469083" y="1559270"/>
            <a:ext cx="5626915" cy="48392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5AD6766-930A-4FD8-0C66-5AA6A27325A3}"/>
              </a:ext>
            </a:extLst>
          </p:cNvPr>
          <p:cNvSpPr txBox="1"/>
          <p:nvPr/>
        </p:nvSpPr>
        <p:spPr>
          <a:xfrm>
            <a:off x="554232" y="831087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latin typeface="Montserrat" panose="00000500000000000000" pitchFamily="2" charset="0"/>
                <a:cs typeface="Mongolian Baiti" panose="03000500000000000000" pitchFamily="66" charset="0"/>
              </a:rPr>
              <a:t>Nom </a:t>
            </a:r>
            <a:r>
              <a:rPr lang="fr-FR" dirty="0">
                <a:latin typeface="Montserrat" panose="00000500000000000000" pitchFamily="2" charset="0"/>
                <a:cs typeface="Mongolian Baiti" panose="03000500000000000000" pitchFamily="66" charset="0"/>
              </a:rPr>
              <a:t>de l’opération </a:t>
            </a:r>
            <a:r>
              <a:rPr lang="fr-FR" sz="1800" dirty="0">
                <a:latin typeface="Montserrat" panose="00000500000000000000" pitchFamily="2" charset="0"/>
                <a:cs typeface="Mongolian Baiti" panose="03000500000000000000" pitchFamily="66" charset="0"/>
              </a:rPr>
              <a:t>/ MOE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CC6737D-867F-A063-6D73-B51E131E5C08}"/>
              </a:ext>
            </a:extLst>
          </p:cNvPr>
          <p:cNvSpPr txBox="1"/>
          <p:nvPr/>
        </p:nvSpPr>
        <p:spPr>
          <a:xfrm>
            <a:off x="554232" y="1665683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Montserrat" panose="00000500000000000000" pitchFamily="2" charset="0"/>
              </a:rPr>
              <a:t>Illustrations, photos, plans du projet… (1 à 4)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70276AE-7947-7C2E-8334-E25550F84C2A}"/>
              </a:ext>
            </a:extLst>
          </p:cNvPr>
          <p:cNvSpPr txBox="1"/>
          <p:nvPr/>
        </p:nvSpPr>
        <p:spPr>
          <a:xfrm>
            <a:off x="6410036" y="1559271"/>
            <a:ext cx="60949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>
                <a:latin typeface="Montserrat" panose="00000500000000000000" pitchFamily="2" charset="0"/>
              </a:defRPr>
            </a:lvl1pPr>
          </a:lstStyle>
          <a:p>
            <a:r>
              <a:rPr lang="fr-FR" dirty="0"/>
              <a:t>Présentation du projet </a:t>
            </a:r>
          </a:p>
          <a:p>
            <a:r>
              <a:rPr lang="fr-FR" dirty="0"/>
              <a:t>(objet, lieu, date, coût, MOA …)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1139FE-9BA5-DF76-D8B1-C3F6F125478A}"/>
              </a:ext>
            </a:extLst>
          </p:cNvPr>
          <p:cNvSpPr txBox="1"/>
          <p:nvPr/>
        </p:nvSpPr>
        <p:spPr>
          <a:xfrm>
            <a:off x="6410035" y="3954578"/>
            <a:ext cx="62527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>
                <a:latin typeface="Montserrat" panose="00000500000000000000" pitchFamily="2" charset="0"/>
              </a:defRPr>
            </a:lvl1pPr>
          </a:lstStyle>
          <a:p>
            <a:r>
              <a:rPr lang="fr-FR" dirty="0"/>
              <a:t>Intérêt du projet vis-à-vis de la mission </a:t>
            </a:r>
          </a:p>
          <a:p>
            <a:r>
              <a:rPr lang="fr-FR" dirty="0"/>
              <a:t>(enjeux et spécificités …)</a:t>
            </a:r>
          </a:p>
        </p:txBody>
      </p:sp>
    </p:spTree>
    <p:extLst>
      <p:ext uri="{BB962C8B-B14F-4D97-AF65-F5344CB8AC3E}">
        <p14:creationId xmlns:p14="http://schemas.microsoft.com/office/powerpoint/2010/main" val="3603445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rand Paris Aménagement">
      <a:dk1>
        <a:srgbClr val="221454"/>
      </a:dk1>
      <a:lt1>
        <a:srgbClr val="FFFFFF"/>
      </a:lt1>
      <a:dk2>
        <a:srgbClr val="E95159"/>
      </a:dk2>
      <a:lt2>
        <a:srgbClr val="D6C3AB"/>
      </a:lt2>
      <a:accent1>
        <a:srgbClr val="7B9A82"/>
      </a:accent1>
      <a:accent2>
        <a:srgbClr val="FF5963"/>
      </a:accent2>
      <a:accent3>
        <a:srgbClr val="ACD7B8"/>
      </a:accent3>
      <a:accent4>
        <a:srgbClr val="512EC6"/>
      </a:accent4>
      <a:accent5>
        <a:srgbClr val="FFEACE"/>
      </a:accent5>
      <a:accent6>
        <a:srgbClr val="A53A40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ontages envisageables" id="{4185EB5D-7CD2-45E1-8C57-C02992010E50}" vid="{534ADC40-36A1-447E-9BB2-E96A29D1663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be6a7e-b91f-40df-b663-e5adce8db0b1">
      <Terms xmlns="http://schemas.microsoft.com/office/infopath/2007/PartnerControls"/>
    </lcf76f155ced4ddcb4097134ff3c332f>
    <TaxCatchAll xmlns="4c99b773-c845-4e67-9c27-81bde1e3c09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300A8408DE3C4E8258540189038A69" ma:contentTypeVersion="15" ma:contentTypeDescription="Crée un document." ma:contentTypeScope="" ma:versionID="3d307b9f1e40fbe56a43661f4847fac4">
  <xsd:schema xmlns:xsd="http://www.w3.org/2001/XMLSchema" xmlns:xs="http://www.w3.org/2001/XMLSchema" xmlns:p="http://schemas.microsoft.com/office/2006/metadata/properties" xmlns:ns2="5cbe6a7e-b91f-40df-b663-e5adce8db0b1" xmlns:ns3="4c99b773-c845-4e67-9c27-81bde1e3c099" targetNamespace="http://schemas.microsoft.com/office/2006/metadata/properties" ma:root="true" ma:fieldsID="3ba9c003a4874b84b7dfdbf912d80570" ns2:_="" ns3:_="">
    <xsd:import namespace="5cbe6a7e-b91f-40df-b663-e5adce8db0b1"/>
    <xsd:import namespace="4c99b773-c845-4e67-9c27-81bde1e3c0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e6a7e-b91f-40df-b663-e5adce8db0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010eb1df-de90-4a5c-8b07-38d6d5cecb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99b773-c845-4e67-9c27-81bde1e3c0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cc8d430-19d3-455d-aced-802a43297def}" ma:internalName="TaxCatchAll" ma:showField="CatchAllData" ma:web="4c99b773-c845-4e67-9c27-81bde1e3c0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A2E4E7-9739-4F0B-BFA4-6DD5F7DAD10B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52b8055c-6b31-466c-8b33-4436bacbb2b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5cbe6a7e-b91f-40df-b663-e5adce8db0b1"/>
    <ds:schemaRef ds:uri="4c99b773-c845-4e67-9c27-81bde1e3c099"/>
  </ds:schemaRefs>
</ds:datastoreItem>
</file>

<file path=customXml/itemProps2.xml><?xml version="1.0" encoding="utf-8"?>
<ds:datastoreItem xmlns:ds="http://schemas.openxmlformats.org/officeDocument/2006/customXml" ds:itemID="{AF867D68-9061-4F45-81FC-1509DE825E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7EE8F0-8D01-48CF-97FF-594236864C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be6a7e-b91f-40df-b663-e5adce8db0b1"/>
    <ds:schemaRef ds:uri="4c99b773-c845-4e67-9c27-81bde1e3c0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Montages envisageables</Template>
  <TotalTime>2512</TotalTime>
  <Words>84</Words>
  <Application>Microsoft Office PowerPoint</Application>
  <PresentationFormat>Grand écran</PresentationFormat>
  <Paragraphs>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Marianne</vt:lpstr>
      <vt:lpstr>Montserrat</vt:lpstr>
      <vt:lpstr>Thème Office</vt:lpstr>
      <vt:lpstr>ZAC Centre-Ville à Grigny MISSION DE MAÎTRISE D’ŒUVRE URBAINE, PAYSAGE ET INFRASTRUCTURES VRD DES ESPACES PUBLICS  CADRE DE PRESENTATION DES REFERENCES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Montages pour la mutation du centre commercial BeauSevran</dc:title>
  <dc:creator>Anissa PECHEUX</dc:creator>
  <cp:lastModifiedBy>Julie KIFFER</cp:lastModifiedBy>
  <cp:revision>100</cp:revision>
  <dcterms:created xsi:type="dcterms:W3CDTF">2022-05-25T08:01:25Z</dcterms:created>
  <dcterms:modified xsi:type="dcterms:W3CDTF">2024-12-23T12:40:36Z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0x01010079300A8408DE3C4E8258540189038A69</vt:lpwstr>
  </property>
</Properties>
</file>