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87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63" r:id="rId6"/>
    <p:sldId id="265" r:id="rId7"/>
    <p:sldId id="260" r:id="rId8"/>
    <p:sldId id="262" r:id="rId9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3866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960" autoAdjust="0"/>
    <p:restoredTop sz="93800" autoAdjust="0"/>
  </p:normalViewPr>
  <p:slideViewPr>
    <p:cSldViewPr snapToGrid="0">
      <p:cViewPr varScale="1">
        <p:scale>
          <a:sx n="146" d="100"/>
          <a:sy n="146" d="100"/>
        </p:scale>
        <p:origin x="1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5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6523D-504E-46EA-9F0C-B40B195E1770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FA79C-A4E1-460A-9231-E3456D6AE1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365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modifier le format des notes</a:t>
            </a:r>
          </a:p>
        </p:txBody>
      </p:sp>
      <p:sp>
        <p:nvSpPr>
          <p:cNvPr id="552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&lt;en-tête&gt;</a:t>
            </a:r>
          </a:p>
        </p:txBody>
      </p:sp>
      <p:sp>
        <p:nvSpPr>
          <p:cNvPr id="553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&lt;date/heure&gt;</a:t>
            </a:r>
          </a:p>
        </p:txBody>
      </p:sp>
      <p:sp>
        <p:nvSpPr>
          <p:cNvPr id="554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&lt;pied de page&gt;</a:t>
            </a:r>
          </a:p>
        </p:txBody>
      </p:sp>
      <p:sp>
        <p:nvSpPr>
          <p:cNvPr id="555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BB4832BC-52A7-4140-B7C6-8F994D2CEED4}" type="slidenum">
              <a:rPr lang="fr-F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‹N°›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360000" y="1836000"/>
            <a:ext cx="842364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60000" y="3180600"/>
            <a:ext cx="842364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360000" y="18360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6400" y="18360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4676400" y="31806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360000" y="31806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360000" y="1836000"/>
            <a:ext cx="8423640" cy="25736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360000" y="1836000"/>
            <a:ext cx="8423640" cy="25736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6" name="Image 8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958840" y="1835640"/>
            <a:ext cx="3225600" cy="2573640"/>
          </a:xfrm>
          <a:prstGeom prst="rect">
            <a:avLst/>
          </a:prstGeom>
          <a:ln>
            <a:noFill/>
          </a:ln>
        </p:spPr>
      </p:pic>
      <p:pic>
        <p:nvPicPr>
          <p:cNvPr id="87" name="Image 8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958840" y="1835640"/>
            <a:ext cx="3225600" cy="257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0" y="2139702"/>
            <a:ext cx="8424000" cy="2293224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92075" indent="0">
              <a:spcBef>
                <a:spcPts val="500"/>
              </a:spcBef>
              <a:spcAft>
                <a:spcPts val="0"/>
              </a:spcAft>
              <a:buNone/>
              <a:tabLst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cap="all"/>
              <a:t>14 janvier 2021 - V1.0</a:t>
            </a:r>
            <a:endParaRPr lang="fr-FR" cap="all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PRES_ASTREA_Copil-Interne_20210114_v1.0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7764BE-02C7-D347-925A-71726A94B0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79512" y="195486"/>
            <a:ext cx="1807866" cy="146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126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 hasCustomPrompt="1"/>
          </p:nvPr>
        </p:nvSpPr>
        <p:spPr>
          <a:xfrm>
            <a:off x="1371600" y="2706370"/>
            <a:ext cx="6400800" cy="443056"/>
          </a:xfrm>
          <a:prstGeom prst="rect">
            <a:avLst/>
          </a:prstGeom>
        </p:spPr>
        <p:txBody>
          <a:bodyPr wrap="square" lIns="0" tIns="14400" rIns="0" bIns="0">
            <a:spAutoFit/>
          </a:bodyPr>
          <a:lstStyle>
            <a:lvl1pPr algn="ctr">
              <a:defRPr sz="3094" b="1">
                <a:solidFill>
                  <a:schemeClr val="accent1"/>
                </a:solidFill>
              </a:defRPr>
            </a:lvl1pPr>
          </a:lstStyle>
          <a:p>
            <a:r>
              <a:rPr lang="en-US" noProof="0" dirty="0"/>
              <a:t>Presentation title</a:t>
            </a:r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id="{29822F41-3E84-4E9E-9116-6C25F75AAF11}"/>
              </a:ext>
            </a:extLst>
          </p:cNvPr>
          <p:cNvSpPr/>
          <p:nvPr userDrawn="1"/>
        </p:nvSpPr>
        <p:spPr>
          <a:xfrm>
            <a:off x="8115293" y="0"/>
            <a:ext cx="1028700" cy="1028700"/>
          </a:xfrm>
          <a:custGeom>
            <a:avLst/>
            <a:gdLst/>
            <a:ahLst/>
            <a:cxnLst/>
            <a:rect l="l" t="t" r="r" b="b"/>
            <a:pathLst>
              <a:path w="1828800" h="1828800">
                <a:moveTo>
                  <a:pt x="1828800" y="0"/>
                </a:moveTo>
                <a:lnTo>
                  <a:pt x="0" y="0"/>
                </a:lnTo>
                <a:lnTo>
                  <a:pt x="0" y="914400"/>
                </a:lnTo>
                <a:lnTo>
                  <a:pt x="914400" y="914400"/>
                </a:lnTo>
                <a:lnTo>
                  <a:pt x="914400" y="1828800"/>
                </a:lnTo>
                <a:lnTo>
                  <a:pt x="1828800" y="1828800"/>
                </a:lnTo>
                <a:lnTo>
                  <a:pt x="1828800" y="914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00AA9B"/>
          </a:solidFill>
        </p:spPr>
        <p:txBody>
          <a:bodyPr wrap="square" lIns="0" tIns="0" rIns="0" bIns="0" rtlCol="0"/>
          <a:lstStyle/>
          <a:p>
            <a:endParaRPr lang="en-US" sz="1013" noProof="0"/>
          </a:p>
        </p:txBody>
      </p:sp>
      <p:sp>
        <p:nvSpPr>
          <p:cNvPr id="30" name="object 8">
            <a:extLst>
              <a:ext uri="{FF2B5EF4-FFF2-40B4-BE49-F238E27FC236}">
                <a16:creationId xmlns:a16="http://schemas.microsoft.com/office/drawing/2014/main" id="{69177CBD-B7C4-44E2-AA0C-473214EADBDA}"/>
              </a:ext>
            </a:extLst>
          </p:cNvPr>
          <p:cNvSpPr/>
          <p:nvPr userDrawn="1"/>
        </p:nvSpPr>
        <p:spPr>
          <a:xfrm>
            <a:off x="0" y="4629150"/>
            <a:ext cx="514350" cy="51435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914400" y="0"/>
                </a:moveTo>
                <a:lnTo>
                  <a:pt x="0" y="0"/>
                </a:lnTo>
                <a:lnTo>
                  <a:pt x="0" y="914400"/>
                </a:lnTo>
                <a:lnTo>
                  <a:pt x="914400" y="914400"/>
                </a:lnTo>
                <a:lnTo>
                  <a:pt x="914400" y="0"/>
                </a:lnTo>
                <a:close/>
              </a:path>
            </a:pathLst>
          </a:custGeom>
          <a:solidFill>
            <a:srgbClr val="00AA9B"/>
          </a:solidFill>
        </p:spPr>
        <p:txBody>
          <a:bodyPr wrap="square" lIns="0" tIns="0" rIns="0" bIns="0" rtlCol="0"/>
          <a:lstStyle/>
          <a:p>
            <a:endParaRPr lang="en-US" sz="1013" noProof="0"/>
          </a:p>
        </p:txBody>
      </p:sp>
      <p:sp>
        <p:nvSpPr>
          <p:cNvPr id="5" name="bg object 20">
            <a:extLst>
              <a:ext uri="{FF2B5EF4-FFF2-40B4-BE49-F238E27FC236}">
                <a16:creationId xmlns:a16="http://schemas.microsoft.com/office/drawing/2014/main" id="{A151CB84-5005-40BA-BAF1-E69C66FDC882}"/>
              </a:ext>
            </a:extLst>
          </p:cNvPr>
          <p:cNvSpPr/>
          <p:nvPr userDrawn="1"/>
        </p:nvSpPr>
        <p:spPr>
          <a:xfrm>
            <a:off x="8629650" y="4629150"/>
            <a:ext cx="514350" cy="51435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914400" y="0"/>
                </a:moveTo>
                <a:lnTo>
                  <a:pt x="0" y="0"/>
                </a:lnTo>
                <a:lnTo>
                  <a:pt x="0" y="914400"/>
                </a:lnTo>
                <a:lnTo>
                  <a:pt x="914400" y="914400"/>
                </a:lnTo>
                <a:lnTo>
                  <a:pt x="914400" y="0"/>
                </a:lnTo>
                <a:close/>
              </a:path>
            </a:pathLst>
          </a:custGeom>
          <a:solidFill>
            <a:srgbClr val="EF4641"/>
          </a:solidFill>
        </p:spPr>
        <p:txBody>
          <a:bodyPr wrap="square" lIns="0" tIns="0" rIns="0" bIns="0" rtlCol="0"/>
          <a:lstStyle/>
          <a:p>
            <a:endParaRPr lang="en-US" sz="1013" noProof="0">
              <a:latin typeface="+mj-lt"/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21851799-C000-49B1-9663-F4F4FCA7BFFE}"/>
              </a:ext>
            </a:extLst>
          </p:cNvPr>
          <p:cNvGrpSpPr/>
          <p:nvPr userDrawn="1"/>
        </p:nvGrpSpPr>
        <p:grpSpPr>
          <a:xfrm>
            <a:off x="2428875" y="828676"/>
            <a:ext cx="4317942" cy="971549"/>
            <a:chOff x="5417393" y="3432671"/>
            <a:chExt cx="4941523" cy="1111857"/>
          </a:xfrm>
        </p:grpSpPr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B0CFB024-309A-4E72-9B35-4489943A20C9}"/>
                </a:ext>
              </a:extLst>
            </p:cNvPr>
            <p:cNvGrpSpPr/>
            <p:nvPr userDrawn="1"/>
          </p:nvGrpSpPr>
          <p:grpSpPr>
            <a:xfrm>
              <a:off x="5417393" y="3432671"/>
              <a:ext cx="1130968" cy="762000"/>
              <a:chOff x="5417393" y="3432671"/>
              <a:chExt cx="1130968" cy="762000"/>
            </a:xfrm>
          </p:grpSpPr>
          <p:pic>
            <p:nvPicPr>
              <p:cNvPr id="42" name="Graphique 41">
                <a:extLst>
                  <a:ext uri="{FF2B5EF4-FFF2-40B4-BE49-F238E27FC236}">
                    <a16:creationId xmlns:a16="http://schemas.microsoft.com/office/drawing/2014/main" id="{FC866024-86CF-4795-AF23-9F1C6CDAD05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417393" y="3432671"/>
                <a:ext cx="628650" cy="762000"/>
              </a:xfrm>
              <a:prstGeom prst="rect">
                <a:avLst/>
              </a:prstGeom>
            </p:spPr>
          </p:pic>
          <p:pic>
            <p:nvPicPr>
              <p:cNvPr id="43" name="Graphique 42">
                <a:extLst>
                  <a:ext uri="{FF2B5EF4-FFF2-40B4-BE49-F238E27FC236}">
                    <a16:creationId xmlns:a16="http://schemas.microsoft.com/office/drawing/2014/main" id="{FDCD8939-76ED-482B-8A2A-ABD5C3C3572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034011" y="3600862"/>
                <a:ext cx="514350" cy="409575"/>
              </a:xfrm>
              <a:prstGeom prst="rect">
                <a:avLst/>
              </a:prstGeom>
            </p:spPr>
          </p:pic>
        </p:grpSp>
        <p:pic>
          <p:nvPicPr>
            <p:cNvPr id="38" name="Graphique 37">
              <a:extLst>
                <a:ext uri="{FF2B5EF4-FFF2-40B4-BE49-F238E27FC236}">
                  <a16:creationId xmlns:a16="http://schemas.microsoft.com/office/drawing/2014/main" id="{98C0AEB2-170D-405B-9695-CA8338202A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49293" y="3693360"/>
              <a:ext cx="1143000" cy="142875"/>
            </a:xfrm>
            <a:prstGeom prst="rect">
              <a:avLst/>
            </a:prstGeom>
          </p:spPr>
        </p:pic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CABD4D25-6124-46F2-AF6F-311900E5A44D}"/>
                </a:ext>
              </a:extLst>
            </p:cNvPr>
            <p:cNvGrpSpPr/>
            <p:nvPr userDrawn="1"/>
          </p:nvGrpSpPr>
          <p:grpSpPr>
            <a:xfrm>
              <a:off x="6643237" y="3992078"/>
              <a:ext cx="3715679" cy="552450"/>
              <a:chOff x="6643237" y="3992078"/>
              <a:chExt cx="3715679" cy="552450"/>
            </a:xfrm>
          </p:grpSpPr>
          <p:pic>
            <p:nvPicPr>
              <p:cNvPr id="40" name="Graphique 39">
                <a:extLst>
                  <a:ext uri="{FF2B5EF4-FFF2-40B4-BE49-F238E27FC236}">
                    <a16:creationId xmlns:a16="http://schemas.microsoft.com/office/drawing/2014/main" id="{E2D624E6-4AF6-44AF-978B-56FE9DE1FF30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6643237" y="3992078"/>
                <a:ext cx="3114675" cy="552450"/>
              </a:xfrm>
              <a:prstGeom prst="rect">
                <a:avLst/>
              </a:prstGeom>
            </p:spPr>
          </p:pic>
          <p:pic>
            <p:nvPicPr>
              <p:cNvPr id="41" name="Graphique 40">
                <a:extLst>
                  <a:ext uri="{FF2B5EF4-FFF2-40B4-BE49-F238E27FC236}">
                    <a16:creationId xmlns:a16="http://schemas.microsoft.com/office/drawing/2014/main" id="{53FE9B9F-5126-46B3-84EB-C22D576D47A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9911241" y="4093043"/>
                <a:ext cx="447675" cy="44767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55844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1 text with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Holder 2">
            <a:extLst>
              <a:ext uri="{FF2B5EF4-FFF2-40B4-BE49-F238E27FC236}">
                <a16:creationId xmlns:a16="http://schemas.microsoft.com/office/drawing/2014/main" id="{05127B3F-A4EE-4D4A-96E3-28A732548DE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7132" y="495438"/>
            <a:ext cx="6979444" cy="346939"/>
          </a:xfrm>
          <a:prstGeom prst="rect">
            <a:avLst/>
          </a:prstGeom>
        </p:spPr>
        <p:txBody>
          <a:bodyPr wrap="square" lIns="0" tIns="14400" rIns="0" bIns="0">
            <a:spAutoFit/>
          </a:bodyPr>
          <a:lstStyle>
            <a:lvl1pPr algn="l">
              <a:defRPr sz="2400" b="1">
                <a:solidFill>
                  <a:srgbClr val="0070C0"/>
                </a:solidFill>
                <a:latin typeface="Marianne" panose="02000000000000000000" pitchFamily="2" charset="0"/>
              </a:defRPr>
            </a:lvl1pPr>
          </a:lstStyle>
          <a:p>
            <a:r>
              <a:rPr lang="en-US" noProof="0" dirty="0"/>
              <a:t>Slide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CE8123-F90C-482A-B61B-A26D8CF8D6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7205" y="1492106"/>
            <a:ext cx="8025368" cy="1471813"/>
          </a:xfrm>
        </p:spPr>
        <p:txBody>
          <a:bodyPr wrap="square">
            <a:spAutoFit/>
          </a:bodyPr>
          <a:lstStyle>
            <a:lvl1pPr marL="101798" indent="-111375">
              <a:buClr>
                <a:schemeClr val="tx2"/>
              </a:buClr>
              <a:buFont typeface="Wingdings" panose="05000000000000000000" pitchFamily="2" charset="2"/>
              <a:buChar char="§"/>
              <a:tabLst/>
              <a:defRPr/>
            </a:lvl1pPr>
            <a:lvl2pPr marL="162000" indent="-111375">
              <a:buFont typeface="Wingdings" panose="05000000000000000000" pitchFamily="2" charset="2"/>
              <a:buChar char="§"/>
              <a:defRPr>
                <a:solidFill>
                  <a:schemeClr val="accent1"/>
                </a:solidFill>
              </a:defRPr>
            </a:lvl2pPr>
            <a:lvl3pPr marL="222750" indent="-110728">
              <a:buClr>
                <a:srgbClr val="005473"/>
              </a:buClr>
              <a:buFont typeface="Wingdings" panose="05000000000000000000" pitchFamily="2" charset="2"/>
              <a:buChar char="§"/>
              <a:defRPr/>
            </a:lvl3pPr>
            <a:lvl4pPr marL="283500" indent="-101250">
              <a:defRPr sz="844">
                <a:solidFill>
                  <a:schemeClr val="tx2"/>
                </a:solidFill>
              </a:defRPr>
            </a:lvl4pPr>
            <a:lvl5pPr marL="344250" indent="-111375">
              <a:buFont typeface="Wingdings" panose="05000000000000000000" pitchFamily="2" charset="2"/>
              <a:buChar char="§"/>
              <a:defRPr sz="73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Text level 1</a:t>
            </a:r>
          </a:p>
          <a:p>
            <a:pPr lvl="1"/>
            <a:r>
              <a:rPr lang="en-US" dirty="0"/>
              <a:t>Text level 2</a:t>
            </a:r>
          </a:p>
          <a:p>
            <a:pPr lvl="2"/>
            <a:r>
              <a:rPr lang="en-US" dirty="0"/>
              <a:t>Text level 3</a:t>
            </a:r>
          </a:p>
          <a:p>
            <a:pPr lvl="3"/>
            <a:r>
              <a:rPr lang="en-US" dirty="0"/>
              <a:t>Text level 4</a:t>
            </a:r>
          </a:p>
          <a:p>
            <a:pPr lvl="4"/>
            <a:r>
              <a:rPr lang="en-US" dirty="0"/>
              <a:t>Text level 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51C10DD-F521-4503-AD7C-3BCA4F4859F7}"/>
              </a:ext>
            </a:extLst>
          </p:cNvPr>
          <p:cNvSpPr txBox="1"/>
          <p:nvPr userDrawn="1"/>
        </p:nvSpPr>
        <p:spPr>
          <a:xfrm>
            <a:off x="7741920" y="324143"/>
            <a:ext cx="12811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i="1" dirty="0">
                <a:solidFill>
                  <a:srgbClr val="FF0000"/>
                </a:solidFill>
              </a:rPr>
              <a:t>Insérer Logo prestataire</a:t>
            </a:r>
          </a:p>
        </p:txBody>
      </p:sp>
    </p:spTree>
    <p:extLst>
      <p:ext uri="{BB962C8B-B14F-4D97-AF65-F5344CB8AC3E}">
        <p14:creationId xmlns:p14="http://schemas.microsoft.com/office/powerpoint/2010/main" val="2462952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71663" y="180975"/>
            <a:ext cx="7110412" cy="37861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8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4210050"/>
            <a:ext cx="6175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-84138"/>
            <a:ext cx="1338262" cy="204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e 9"/>
          <p:cNvSpPr/>
          <p:nvPr/>
        </p:nvSpPr>
        <p:spPr>
          <a:xfrm>
            <a:off x="2006600" y="322263"/>
            <a:ext cx="539750" cy="53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61925" y="3111500"/>
            <a:ext cx="3689350" cy="184467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959225" y="4146550"/>
            <a:ext cx="12430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Retrouvez-nous sur 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/>
              <a:t>justice.gouv.fr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3959225" y="4102100"/>
            <a:ext cx="15128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6775" y="2571750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bg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5" name="Espace réservé du texte 14" descr="xxx" title="xxx"/>
          <p:cNvSpPr>
            <a:spLocks noGrp="1"/>
          </p:cNvSpPr>
          <p:nvPr>
            <p:ph type="body" sz="quarter" idx="10" hasCustomPrompt="1"/>
          </p:nvPr>
        </p:nvSpPr>
        <p:spPr>
          <a:xfrm>
            <a:off x="2006600" y="322263"/>
            <a:ext cx="539750" cy="539297"/>
          </a:xfrm>
        </p:spPr>
        <p:txBody>
          <a:bodyPr bIns="36000" anchor="ctr"/>
          <a:lstStyle>
            <a:lvl1pPr marL="0" indent="0" algn="ctr">
              <a:buNone/>
              <a:defRPr sz="1700" spc="-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/>
          </p:nvPr>
        </p:nvSpPr>
        <p:spPr>
          <a:xfrm>
            <a:off x="2546774" y="321560"/>
            <a:ext cx="2025225" cy="540000"/>
          </a:xfrm>
        </p:spPr>
        <p:txBody>
          <a:bodyPr lIns="90000" anchor="ctr"/>
          <a:lstStyle>
            <a:lvl1pPr marL="0" indent="0" algn="l">
              <a:spcBef>
                <a:spcPts val="0"/>
              </a:spcBef>
              <a:buNone/>
              <a:defRPr sz="1050" b="1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6774" y="1086585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797988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5163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/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6785" y="1200150"/>
            <a:ext cx="6327828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 i="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2"/>
          </p:nvPr>
        </p:nvSpPr>
        <p:spPr>
          <a:xfrm>
            <a:off x="180975" y="1200150"/>
            <a:ext cx="2365800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PARCOURS lot 1 PMV_Plan projet</a:t>
            </a:r>
          </a:p>
        </p:txBody>
      </p:sp>
      <p:sp>
        <p:nvSpPr>
          <p:cNvPr id="12" name="Espace réservé du numéro de diapositive 2"/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5F68A1F-9C24-44C8-97D5-8F6F4C0F857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19018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/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387" y="1188794"/>
            <a:ext cx="4293915" cy="327316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199" y="1188794"/>
            <a:ext cx="4316413" cy="32731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PARCOURS lot 1 PMV_Plan projet</a:t>
            </a:r>
          </a:p>
        </p:txBody>
      </p:sp>
      <p:sp>
        <p:nvSpPr>
          <p:cNvPr id="10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31EAF513-1737-4FE5-8A55-DD3D2B8EFC9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15749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360000" y="1836000"/>
            <a:ext cx="8423640" cy="2573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pied de page 4"/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9" name="Connecteur droit 8"/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975" y="205979"/>
            <a:ext cx="8783638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0976" y="1151335"/>
            <a:ext cx="4292328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80976" y="1631156"/>
            <a:ext cx="4292328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319586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319586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PARCOURS lot 1 PMV_Plan projet</a:t>
            </a:r>
          </a:p>
        </p:txBody>
      </p:sp>
      <p:sp>
        <p:nvSpPr>
          <p:cNvPr id="12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DA3A581D-69B3-4F73-9C19-9DEF037AB0F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67514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5100" y="180975"/>
            <a:ext cx="8816975" cy="42814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5" name="Connecteur droit 4"/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/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0624" y="1311610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625" y="2796775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tx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PARCOURS lot 1 PMV_Plan projet</a:t>
            </a:r>
          </a:p>
        </p:txBody>
      </p:sp>
      <p:sp>
        <p:nvSpPr>
          <p:cNvPr id="10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DADFD757-D0E3-44CF-84CD-50D5FD96F0D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0458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360000" y="1836000"/>
            <a:ext cx="8423640" cy="25736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360000" y="1836000"/>
            <a:ext cx="4110480" cy="25736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6400" y="1836000"/>
            <a:ext cx="4110480" cy="25736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360000" y="900000"/>
            <a:ext cx="8423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60000" y="18360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60000" y="31806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6400" y="1836000"/>
            <a:ext cx="4110480" cy="25736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360000" y="1836000"/>
            <a:ext cx="4110480" cy="25736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6400" y="18360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6400" y="31806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60000" y="18360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6400" y="1836000"/>
            <a:ext cx="411048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360000" y="3180600"/>
            <a:ext cx="8423640" cy="12276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ine 1"/>
          <p:cNvSpPr/>
          <p:nvPr/>
        </p:nvSpPr>
        <p:spPr>
          <a:xfrm>
            <a:off x="323640" y="4784400"/>
            <a:ext cx="8424720" cy="360"/>
          </a:xfrm>
          <a:prstGeom prst="line">
            <a:avLst/>
          </a:prstGeom>
          <a:ln w="10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Line 2"/>
          <p:cNvSpPr/>
          <p:nvPr/>
        </p:nvSpPr>
        <p:spPr>
          <a:xfrm>
            <a:off x="360000" y="4784400"/>
            <a:ext cx="8424000" cy="360"/>
          </a:xfrm>
          <a:prstGeom prst="line">
            <a:avLst/>
          </a:prstGeom>
          <a:ln w="10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6" name="Image 12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88000" y="159120"/>
            <a:ext cx="539640" cy="437760"/>
          </a:xfrm>
          <a:prstGeom prst="rect">
            <a:avLst/>
          </a:prstGeom>
          <a:ln>
            <a:noFill/>
          </a:ln>
        </p:spPr>
      </p:pic>
      <p:sp>
        <p:nvSpPr>
          <p:cNvPr id="47" name="PlaceHolder 3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</p:spPr>
        <p:txBody>
          <a:bodyPr anchor="ctr"/>
          <a:lstStyle/>
          <a:p>
            <a:pPr marL="14400">
              <a:lnSpc>
                <a:spcPct val="90000"/>
              </a:lnSpc>
            </a:pPr>
            <a:r>
              <a:rPr lang="fr-FR" sz="25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Titre</a:t>
            </a:r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dt"/>
          </p:nvPr>
        </p:nvSpPr>
        <p:spPr>
          <a:xfrm>
            <a:off x="315720" y="4783680"/>
            <a:ext cx="2057040" cy="27432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750" b="1" strike="noStrike" cap="all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XX/XX/XXXX</a:t>
            </a:r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/>
          </p:nvPr>
        </p:nvSpPr>
        <p:spPr>
          <a:xfrm>
            <a:off x="2868840" y="195480"/>
            <a:ext cx="5879520" cy="359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r>
              <a:rPr lang="fr-FR" sz="75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Intitulé de la direction/service interministérielle</a:t>
            </a:r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sldNum"/>
          </p:nvPr>
        </p:nvSpPr>
        <p:spPr>
          <a:xfrm>
            <a:off x="7398720" y="4783680"/>
            <a:ext cx="1349640" cy="359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fld id="{880C2A3C-8759-4828-A1B4-2DDCCD19AD43}" type="slidenum">
              <a:rPr lang="fr-FR" sz="75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‹N°›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1" name="PlaceHolder 7"/>
          <p:cNvSpPr>
            <a:spLocks noGrp="1"/>
          </p:cNvSpPr>
          <p:nvPr>
            <p:ph type="body"/>
          </p:nvPr>
        </p:nvSpPr>
        <p:spPr>
          <a:xfrm>
            <a:off x="360000" y="1836000"/>
            <a:ext cx="8423640" cy="2573640"/>
          </a:xfrm>
          <a:prstGeom prst="rect">
            <a:avLst/>
          </a:prstGeom>
        </p:spPr>
        <p:txBody>
          <a:bodyPr lIns="0" tIns="0" rIns="0" bIns="0"/>
          <a:lstStyle/>
          <a:p>
            <a:pPr marL="92160">
              <a:lnSpc>
                <a:spcPct val="100000"/>
              </a:lnSpc>
              <a:spcAft>
                <a:spcPts val="499"/>
              </a:spcAft>
            </a:pPr>
            <a:r>
              <a:rPr lang="fr-F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Texte de niveau 1</a:t>
            </a:r>
          </a:p>
          <a:p>
            <a:pPr marL="351360" lvl="1" indent="-171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fr-F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Texte de niveau 2</a:t>
            </a:r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31360" lvl="2" indent="-171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fr-FR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Texte de niveau 3</a:t>
            </a:r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11360" lvl="3" indent="-171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</a:pPr>
            <a:r>
              <a:rPr lang="fr-FR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Texte de niveau 4</a:t>
            </a:r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27360" lvl="4" indent="-171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fr-FR" sz="7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Texte de niveau 5</a:t>
            </a:r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8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</p:spPr>
        <p:txBody>
          <a:bodyPr lIns="0" tIns="0" rIns="0" bIns="0"/>
          <a:lstStyle/>
          <a:p>
            <a:pPr marL="108000" indent="-107640" algn="r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lang="fr-FR" sz="75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Titre</a:t>
            </a:r>
            <a:endParaRPr lang="fr-FR" sz="7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lvl="1" indent="-107640" algn="r">
              <a:lnSpc>
                <a:spcPct val="100000"/>
              </a:lnSpc>
              <a:buClr>
                <a:srgbClr val="000000"/>
              </a:buClr>
              <a:buFont typeface="Arial"/>
              <a:buAutoNum type="alphaLcPeriod"/>
            </a:pPr>
            <a:r>
              <a:rPr lang="fr-FR" sz="75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Sous-titre</a:t>
            </a:r>
          </a:p>
        </p:txBody>
      </p:sp>
      <p:pic>
        <p:nvPicPr>
          <p:cNvPr id="53" name="Image 7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94840" y="123480"/>
            <a:ext cx="575640" cy="46692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94" r:id="rId13"/>
    <p:sldLayoutId id="2147483697" r:id="rId14"/>
    <p:sldLayoutId id="214748369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79388" y="179388"/>
            <a:ext cx="8785225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80975" y="1200150"/>
            <a:ext cx="8783638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>
          <a:xfrm>
            <a:off x="8515350" y="4551363"/>
            <a:ext cx="449263" cy="27463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fr-FR" altLang="fr-FR"/>
              <a:t>—————</a:t>
            </a:r>
          </a:p>
          <a:p>
            <a:r>
              <a:rPr lang="fr-FR" altLang="fr-FR"/>
              <a:t>p.</a:t>
            </a:r>
            <a:fld id="{E330B56A-5283-4151-84D8-602FB277C8B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31913" y="4686300"/>
            <a:ext cx="3141662" cy="2682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lnSpc>
                <a:spcPts val="1200"/>
              </a:lnSpc>
              <a:defRPr sz="1000" b="1"/>
            </a:lvl1pPr>
          </a:lstStyle>
          <a:p>
            <a:r>
              <a:rPr lang="fr-FR" altLang="fr-FR"/>
              <a:t>PARCOURS lot 1 PMV_Plan projet</a:t>
            </a:r>
          </a:p>
        </p:txBody>
      </p:sp>
    </p:spTree>
    <p:extLst>
      <p:ext uri="{BB962C8B-B14F-4D97-AF65-F5344CB8AC3E}">
        <p14:creationId xmlns:p14="http://schemas.microsoft.com/office/powerpoint/2010/main" val="4174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hf hdr="0" dt="0"/>
  <p:txStyles>
    <p:titleStyle>
      <a:lvl1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  <a:ea typeface="MS PGothic" panose="020B0600070205080204" pitchFamily="34" charset="-128"/>
        </a:defRPr>
      </a:lvl2pPr>
      <a:lvl3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  <a:ea typeface="MS PGothic" panose="020B0600070205080204" pitchFamily="34" charset="-128"/>
        </a:defRPr>
      </a:lvl3pPr>
      <a:lvl4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  <a:ea typeface="MS PGothic" panose="020B0600070205080204" pitchFamily="34" charset="-128"/>
        </a:defRPr>
      </a:lvl4pPr>
      <a:lvl5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  <a:ea typeface="MS PGothic" panose="020B0600070205080204" pitchFamily="34" charset="-128"/>
        </a:defRPr>
      </a:lvl5pPr>
      <a:lvl6pPr marL="4572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6pPr>
      <a:lvl7pPr marL="9144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7pPr>
      <a:lvl8pPr marL="13716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8pPr>
      <a:lvl9pPr marL="18288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9pPr>
    </p:titleStyle>
    <p:bodyStyle>
      <a:lvl1pPr marL="342900" indent="-3429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572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9144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3716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8288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314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2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10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8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C3FA8A3-743B-4C68-A584-0E15F41155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1745087"/>
            <a:ext cx="8424000" cy="293897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fr-FR" sz="1600" dirty="0">
                <a:latin typeface="Marianne" panose="02000000000000000000" pitchFamily="2" charset="0"/>
              </a:rPr>
              <a:t>Marché n° </a:t>
            </a:r>
            <a:r>
              <a:rPr lang="fr-FR" sz="1600" dirty="0">
                <a:solidFill>
                  <a:schemeClr val="accent5"/>
                </a:solidFill>
                <a:latin typeface="Marianne" panose="02000000000000000000" pitchFamily="2" charset="0"/>
              </a:rPr>
              <a:t>XXX </a:t>
            </a:r>
            <a:r>
              <a:rPr lang="fr-FR" sz="1600" dirty="0">
                <a:latin typeface="Marianne" panose="02000000000000000000" pitchFamily="2" charset="0"/>
              </a:rPr>
              <a:t>AMOE TRA</a:t>
            </a:r>
          </a:p>
          <a:p>
            <a:pPr>
              <a:buFont typeface="Wingdings" panose="05000000000000000000" pitchFamily="2" charset="2"/>
              <a:buChar char="v"/>
            </a:pPr>
            <a:endParaRPr lang="fr-FR" sz="1600" dirty="0">
              <a:latin typeface="Marianne" panose="02000000000000000000" pitchFamily="2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r-FR" sz="1600" dirty="0">
                <a:latin typeface="Marianne" panose="02000000000000000000" pitchFamily="2" charset="0"/>
              </a:rPr>
              <a:t>Projet </a:t>
            </a:r>
            <a:r>
              <a:rPr lang="fr-FR" sz="1600" dirty="0">
                <a:solidFill>
                  <a:schemeClr val="accent5"/>
                </a:solidFill>
                <a:latin typeface="Marianne" panose="02000000000000000000" pitchFamily="2" charset="0"/>
              </a:rPr>
              <a:t>TTT-PPP </a:t>
            </a:r>
            <a:r>
              <a:rPr lang="fr-FR" sz="1600" b="0" i="1" dirty="0">
                <a:latin typeface="Marianne" panose="02000000000000000000" pitchFamily="2" charset="0"/>
              </a:rPr>
              <a:t>(Tribu-Projet)</a:t>
            </a:r>
          </a:p>
          <a:p>
            <a:pPr>
              <a:buFont typeface="Wingdings" panose="05000000000000000000" pitchFamily="2" charset="2"/>
              <a:buChar char="v"/>
            </a:pPr>
            <a:endParaRPr lang="fr-FR" sz="1600" b="0" i="1" dirty="0">
              <a:latin typeface="Marianne" panose="02000000000000000000" pitchFamily="2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r-FR" sz="1600" dirty="0">
                <a:latin typeface="Marianne" panose="02000000000000000000" pitchFamily="2" charset="0"/>
              </a:rPr>
              <a:t>Devis N°</a:t>
            </a:r>
            <a:r>
              <a:rPr lang="fr-FR" sz="1600" dirty="0">
                <a:solidFill>
                  <a:schemeClr val="accent5"/>
                </a:solidFill>
                <a:latin typeface="Marianne" panose="02000000000000000000" pitchFamily="2" charset="0"/>
              </a:rPr>
              <a:t>XXX</a:t>
            </a:r>
            <a:r>
              <a:rPr lang="fr-FR" sz="1600" dirty="0">
                <a:latin typeface="Marianne" panose="02000000000000000000" pitchFamily="2" charset="0"/>
              </a:rPr>
              <a:t> : Incrément </a:t>
            </a:r>
            <a:r>
              <a:rPr lang="fr-FR" sz="1600" dirty="0">
                <a:solidFill>
                  <a:schemeClr val="accent5"/>
                </a:solidFill>
                <a:latin typeface="Marianne" panose="02000000000000000000" pitchFamily="2" charset="0"/>
              </a:rPr>
              <a:t>XX</a:t>
            </a:r>
            <a:r>
              <a:rPr lang="fr-FR" sz="1600" dirty="0">
                <a:latin typeface="Marianne" panose="02000000000000000000" pitchFamily="2" charset="0"/>
              </a:rPr>
              <a:t> ou Version Projet </a:t>
            </a:r>
            <a:r>
              <a:rPr lang="fr-FR" sz="1600" dirty="0">
                <a:solidFill>
                  <a:schemeClr val="accent5"/>
                </a:solidFill>
                <a:latin typeface="Marianne" panose="02000000000000000000" pitchFamily="2" charset="0"/>
              </a:rPr>
              <a:t>YY </a:t>
            </a:r>
            <a:r>
              <a:rPr lang="fr-FR" sz="1600" dirty="0">
                <a:latin typeface="Marianne" panose="02000000000000000000" pitchFamily="2" charset="0"/>
              </a:rPr>
              <a:t>du </a:t>
            </a:r>
            <a:r>
              <a:rPr lang="fr-FR" sz="1600" dirty="0">
                <a:solidFill>
                  <a:schemeClr val="accent5"/>
                </a:solidFill>
                <a:latin typeface="Marianne" panose="02000000000000000000" pitchFamily="2" charset="0"/>
              </a:rPr>
              <a:t>jj/mm/</a:t>
            </a:r>
            <a:r>
              <a:rPr lang="fr-FR" sz="1600" dirty="0" err="1">
                <a:solidFill>
                  <a:schemeClr val="accent5"/>
                </a:solidFill>
                <a:latin typeface="Marianne" panose="02000000000000000000" pitchFamily="2" charset="0"/>
              </a:rPr>
              <a:t>aaaa</a:t>
            </a:r>
            <a:endParaRPr lang="fr-FR" sz="1600" dirty="0">
              <a:solidFill>
                <a:schemeClr val="accent5"/>
              </a:solidFill>
              <a:latin typeface="Marianne" panose="02000000000000000000" pitchFamily="2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fr-FR" sz="1600" dirty="0">
              <a:solidFill>
                <a:schemeClr val="accent5"/>
              </a:solidFill>
              <a:latin typeface="Marianne" panose="02000000000000000000" pitchFamily="2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r-FR" sz="1600" dirty="0">
                <a:latin typeface="Marianne" panose="02000000000000000000" pitchFamily="2" charset="0"/>
              </a:rPr>
              <a:t>responsable du devis : </a:t>
            </a:r>
            <a:r>
              <a:rPr lang="fr-FR" sz="1600" dirty="0">
                <a:solidFill>
                  <a:schemeClr val="accent5"/>
                </a:solidFill>
                <a:latin typeface="Marianne" panose="02000000000000000000" pitchFamily="2" charset="0"/>
              </a:rPr>
              <a:t>Nom</a:t>
            </a:r>
          </a:p>
          <a:p>
            <a:pPr>
              <a:buFont typeface="Wingdings" panose="05000000000000000000" pitchFamily="2" charset="2"/>
              <a:buChar char="v"/>
            </a:pPr>
            <a:endParaRPr lang="fr-FR" sz="1600" dirty="0">
              <a:solidFill>
                <a:schemeClr val="accent5"/>
              </a:solidFill>
              <a:latin typeface="Marianne" panose="02000000000000000000" pitchFamily="2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r-FR" sz="1600" dirty="0">
                <a:latin typeface="Marianne" panose="02000000000000000000" pitchFamily="2" charset="0"/>
              </a:rPr>
              <a:t>Destinataire « Ministère de la justice »</a:t>
            </a:r>
          </a:p>
          <a:p>
            <a:pPr marL="0" indent="0" algn="ctr">
              <a:buNone/>
            </a:pPr>
            <a:endParaRPr lang="fr-FR" sz="1400" dirty="0">
              <a:solidFill>
                <a:srgbClr val="FF0000"/>
              </a:solidFill>
              <a:latin typeface="Marianne" panose="02000000000000000000" pitchFamily="2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C0EC04D-6671-4F80-875B-89429294DF26}"/>
              </a:ext>
            </a:extLst>
          </p:cNvPr>
          <p:cNvSpPr txBox="1"/>
          <p:nvPr/>
        </p:nvSpPr>
        <p:spPr>
          <a:xfrm>
            <a:off x="2870252" y="566821"/>
            <a:ext cx="3403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accent5"/>
                </a:solidFill>
              </a:rPr>
              <a:t>Ajouter le logo du prestataire </a:t>
            </a:r>
          </a:p>
          <a:p>
            <a:r>
              <a:rPr lang="fr-FR" i="1" dirty="0">
                <a:solidFill>
                  <a:schemeClr val="accent5"/>
                </a:solidFill>
              </a:rPr>
              <a:t>avec adresse et numéro SIRET</a:t>
            </a:r>
          </a:p>
        </p:txBody>
      </p:sp>
    </p:spTree>
    <p:extLst>
      <p:ext uri="{BB962C8B-B14F-4D97-AF65-F5344CB8AC3E}">
        <p14:creationId xmlns:p14="http://schemas.microsoft.com/office/powerpoint/2010/main" val="1528683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4AC56E-4D3A-446B-85A0-819C160FFD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Objet de la proposition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DDA759-B2DD-4B73-9850-3668C5DD88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4170" y="1000910"/>
            <a:ext cx="8025368" cy="3647152"/>
          </a:xfrm>
        </p:spPr>
        <p:txBody>
          <a:bodyPr/>
          <a:lstStyle/>
          <a:p>
            <a:r>
              <a:rPr lang="fr-FR" sz="1200" dirty="0">
                <a:latin typeface="Marianne" panose="02000000000000000000" pitchFamily="2" charset="0"/>
              </a:rPr>
              <a:t>Dans le cadre de </a:t>
            </a:r>
            <a:r>
              <a:rPr lang="fr-FR" sz="1200" dirty="0" err="1">
                <a:solidFill>
                  <a:schemeClr val="accent5"/>
                </a:solidFill>
                <a:latin typeface="Marianne" panose="02000000000000000000" pitchFamily="2" charset="0"/>
              </a:rPr>
              <a:t>xxxx</a:t>
            </a:r>
            <a:r>
              <a:rPr lang="fr-FR" sz="1200" dirty="0">
                <a:solidFill>
                  <a:srgbClr val="FF0000"/>
                </a:solidFill>
                <a:latin typeface="Marianne" panose="02000000000000000000" pitchFamily="2" charset="0"/>
              </a:rPr>
              <a:t> </a:t>
            </a:r>
            <a:r>
              <a:rPr lang="fr-FR" sz="1200" dirty="0">
                <a:latin typeface="Marianne" panose="02000000000000000000" pitchFamily="2" charset="0"/>
              </a:rPr>
              <a:t>la tribu </a:t>
            </a: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TT (le projet PP) </a:t>
            </a:r>
            <a:r>
              <a:rPr lang="fr-FR" sz="1200" dirty="0">
                <a:latin typeface="Marianne" panose="02000000000000000000" pitchFamily="2" charset="0"/>
              </a:rPr>
              <a:t>souhaite être assistée pour la recette des développements effectués au cours de l’incrément </a:t>
            </a: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XX</a:t>
            </a:r>
            <a:r>
              <a:rPr lang="fr-FR" sz="1200" dirty="0">
                <a:latin typeface="Marianne" panose="02000000000000000000" pitchFamily="2" charset="0"/>
              </a:rPr>
              <a:t> </a:t>
            </a: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(de la version projet VV)</a:t>
            </a:r>
          </a:p>
          <a:p>
            <a:r>
              <a:rPr lang="fr-FR" sz="1200" dirty="0">
                <a:latin typeface="Marianne" panose="02000000000000000000" pitchFamily="2" charset="0"/>
              </a:rPr>
              <a:t>Les applications concernées sont 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1200" i="1" dirty="0">
                <a:solidFill>
                  <a:schemeClr val="accent5"/>
                </a:solidFill>
                <a:latin typeface="Marianne" panose="02000000000000000000" pitchFamily="2" charset="0"/>
              </a:rPr>
              <a:t>Lister les applications</a:t>
            </a:r>
          </a:p>
          <a:p>
            <a:r>
              <a:rPr lang="fr-FR" sz="1200" dirty="0">
                <a:latin typeface="Marianne" panose="02000000000000000000" pitchFamily="2" charset="0"/>
              </a:rPr>
              <a:t>La prestation couvre, pour les niveaux RFU et TIA, les activités de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Préparation et exécution des tests portant sur l’incrément XX (ou la version VV)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Maintenance et exécution des tests manuels portant sur les développements antérieurs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Automatisation des tests portant sur les derniers développements stabilisés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Maintenance et exécution des tests automatisés antérieurs</a:t>
            </a:r>
          </a:p>
          <a:p>
            <a:pPr marL="101798" lvl="1">
              <a:spcBef>
                <a:spcPts val="1000"/>
              </a:spcBef>
              <a:buClr>
                <a:schemeClr val="tx2"/>
              </a:buClr>
            </a:pPr>
            <a:r>
              <a:rPr lang="fr-FR" sz="1200" dirty="0">
                <a:solidFill>
                  <a:schemeClr val="tx1"/>
                </a:solidFill>
                <a:latin typeface="Marianne" panose="02000000000000000000" pitchFamily="2" charset="0"/>
              </a:rPr>
              <a:t>Les activité suivantes sont exclues du périmètre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200" i="1" dirty="0">
                <a:solidFill>
                  <a:schemeClr val="accent5"/>
                </a:solidFill>
                <a:latin typeface="Marianne" panose="02000000000000000000" pitchFamily="2" charset="0"/>
              </a:rPr>
              <a:t>Lister les activités</a:t>
            </a:r>
            <a:endParaRPr lang="fr-FR" sz="1200" dirty="0">
              <a:solidFill>
                <a:schemeClr val="accent5"/>
              </a:solidFill>
              <a:latin typeface="Marianne" panose="02000000000000000000" pitchFamily="2" charset="0"/>
            </a:endParaRPr>
          </a:p>
          <a:p>
            <a:r>
              <a:rPr lang="fr-FR" sz="1200" dirty="0">
                <a:latin typeface="Marianne" panose="02000000000000000000" pitchFamily="2" charset="0"/>
              </a:rPr>
              <a:t>La prestation est à exécuter du </a:t>
            </a: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jj/mm/</a:t>
            </a:r>
            <a:r>
              <a:rPr lang="fr-FR" sz="1200" dirty="0" err="1">
                <a:solidFill>
                  <a:schemeClr val="accent5"/>
                </a:solidFill>
                <a:latin typeface="Marianne" panose="02000000000000000000" pitchFamily="2" charset="0"/>
              </a:rPr>
              <a:t>aa</a:t>
            </a: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 </a:t>
            </a:r>
            <a:r>
              <a:rPr lang="fr-FR" sz="1200" dirty="0">
                <a:latin typeface="Marianne" panose="02000000000000000000" pitchFamily="2" charset="0"/>
              </a:rPr>
              <a:t>au </a:t>
            </a: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jj/</a:t>
            </a:r>
            <a:r>
              <a:rPr lang="fr-FR" sz="1200" i="1" dirty="0">
                <a:solidFill>
                  <a:schemeClr val="accent5"/>
                </a:solidFill>
                <a:latin typeface="Marianne" panose="02000000000000000000" pitchFamily="2" charset="0"/>
              </a:rPr>
              <a:t>Lister les applications</a:t>
            </a:r>
          </a:p>
          <a:p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mm/</a:t>
            </a:r>
            <a:r>
              <a:rPr lang="fr-FR" sz="1200" dirty="0" err="1">
                <a:solidFill>
                  <a:schemeClr val="accent5"/>
                </a:solidFill>
                <a:latin typeface="Marianne" panose="02000000000000000000" pitchFamily="2" charset="0"/>
              </a:rPr>
              <a:t>aa</a:t>
            </a:r>
            <a:endParaRPr lang="fr-FR" sz="1200" dirty="0">
              <a:solidFill>
                <a:schemeClr val="accent5"/>
              </a:solidFill>
              <a:latin typeface="Marianne" panose="02000000000000000000" pitchFamily="2" charset="0"/>
            </a:endParaRPr>
          </a:p>
          <a:p>
            <a:r>
              <a:rPr lang="fr-FR" sz="1200" dirty="0">
                <a:latin typeface="Marianne" panose="02000000000000000000" pitchFamily="2" charset="0"/>
              </a:rPr>
              <a:t>Les travaux sont exécutés dans les locaux du ministère </a:t>
            </a: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à Paris/Nantes/</a:t>
            </a:r>
            <a:r>
              <a:rPr lang="fr-FR" sz="1200" dirty="0" err="1">
                <a:solidFill>
                  <a:schemeClr val="accent5"/>
                </a:solidFill>
                <a:latin typeface="Marianne" panose="02000000000000000000" pitchFamily="2" charset="0"/>
              </a:rPr>
              <a:t>Rivery</a:t>
            </a:r>
            <a:r>
              <a:rPr lang="fr-FR" sz="1200" dirty="0">
                <a:solidFill>
                  <a:schemeClr val="accent5"/>
                </a:solidFill>
                <a:latin typeface="Marianne" panose="02000000000000000000" pitchFamily="2" charset="0"/>
              </a:rPr>
              <a:t> </a:t>
            </a:r>
            <a:r>
              <a:rPr lang="fr-FR" sz="1200" dirty="0">
                <a:latin typeface="Marianne" panose="02000000000000000000" pitchFamily="2" charset="0"/>
              </a:rPr>
              <a:t>ou en télétravail à l'aide de matériel et de connexions fournis par le ministère.</a:t>
            </a:r>
          </a:p>
        </p:txBody>
      </p:sp>
    </p:spTree>
    <p:extLst>
      <p:ext uri="{BB962C8B-B14F-4D97-AF65-F5344CB8AC3E}">
        <p14:creationId xmlns:p14="http://schemas.microsoft.com/office/powerpoint/2010/main" val="158191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4AC56E-4D3A-446B-85A0-819C160FFD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Dispositif proposé</a:t>
            </a:r>
            <a:endParaRPr lang="fr-FR" sz="1800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BDACAE11-9A21-4F20-A725-0A94D9165E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524985"/>
              </p:ext>
            </p:extLst>
          </p:nvPr>
        </p:nvGraphicFramePr>
        <p:xfrm>
          <a:off x="938250" y="1257300"/>
          <a:ext cx="7462800" cy="2550317"/>
        </p:xfrm>
        <a:graphic>
          <a:graphicData uri="http://schemas.openxmlformats.org/drawingml/2006/table">
            <a:tbl>
              <a:tblPr/>
              <a:tblGrid>
                <a:gridCol w="1538325">
                  <a:extLst>
                    <a:ext uri="{9D8B030D-6E8A-4147-A177-3AD203B41FA5}">
                      <a16:colId xmlns:a16="http://schemas.microsoft.com/office/drawing/2014/main" val="2565813040"/>
                    </a:ext>
                  </a:extLst>
                </a:gridCol>
                <a:gridCol w="942975">
                  <a:extLst>
                    <a:ext uri="{9D8B030D-6E8A-4147-A177-3AD203B41FA5}">
                      <a16:colId xmlns:a16="http://schemas.microsoft.com/office/drawing/2014/main" val="318272454"/>
                    </a:ext>
                  </a:extLst>
                </a:gridCol>
                <a:gridCol w="830250">
                  <a:extLst>
                    <a:ext uri="{9D8B030D-6E8A-4147-A177-3AD203B41FA5}">
                      <a16:colId xmlns:a16="http://schemas.microsoft.com/office/drawing/2014/main" val="1771373142"/>
                    </a:ext>
                  </a:extLst>
                </a:gridCol>
                <a:gridCol w="830250">
                  <a:extLst>
                    <a:ext uri="{9D8B030D-6E8A-4147-A177-3AD203B41FA5}">
                      <a16:colId xmlns:a16="http://schemas.microsoft.com/office/drawing/2014/main" val="790830483"/>
                    </a:ext>
                  </a:extLst>
                </a:gridCol>
                <a:gridCol w="830250">
                  <a:extLst>
                    <a:ext uri="{9D8B030D-6E8A-4147-A177-3AD203B41FA5}">
                      <a16:colId xmlns:a16="http://schemas.microsoft.com/office/drawing/2014/main" val="1466373111"/>
                    </a:ext>
                  </a:extLst>
                </a:gridCol>
                <a:gridCol w="830250">
                  <a:extLst>
                    <a:ext uri="{9D8B030D-6E8A-4147-A177-3AD203B41FA5}">
                      <a16:colId xmlns:a16="http://schemas.microsoft.com/office/drawing/2014/main" val="3785139763"/>
                    </a:ext>
                  </a:extLst>
                </a:gridCol>
                <a:gridCol w="830250">
                  <a:extLst>
                    <a:ext uri="{9D8B030D-6E8A-4147-A177-3AD203B41FA5}">
                      <a16:colId xmlns:a16="http://schemas.microsoft.com/office/drawing/2014/main" val="445310085"/>
                    </a:ext>
                  </a:extLst>
                </a:gridCol>
                <a:gridCol w="830250">
                  <a:extLst>
                    <a:ext uri="{9D8B030D-6E8A-4147-A177-3AD203B41FA5}">
                      <a16:colId xmlns:a16="http://schemas.microsoft.com/office/drawing/2014/main" val="1564407962"/>
                    </a:ext>
                  </a:extLst>
                </a:gridCol>
              </a:tblGrid>
              <a:tr h="36433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9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 Répartition des profils </a:t>
                      </a:r>
                      <a:r>
                        <a:rPr lang="fr-FR" sz="900" b="1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et ETP</a:t>
                      </a:r>
                      <a:br>
                        <a:rPr lang="fr-FR" sz="900" b="1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900" b="1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par </a:t>
                      </a:r>
                      <a:r>
                        <a:rPr lang="fr-FR" sz="9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UO </a:t>
                      </a:r>
                    </a:p>
                  </a:txBody>
                  <a:tcPr marL="60750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4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CPT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TIA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RFU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Automatisation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487339"/>
                  </a:ext>
                </a:extLst>
              </a:tr>
              <a:tr h="364331"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Profil</a:t>
                      </a:r>
                    </a:p>
                  </a:txBody>
                  <a:tcPr marL="60750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1" kern="1200" baseline="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Seniorité</a:t>
                      </a:r>
                      <a:endParaRPr lang="fr-FR" sz="8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3C</a:t>
                      </a:r>
                      <a:b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Stratégie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3F</a:t>
                      </a:r>
                      <a:b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Prépa/</a:t>
                      </a:r>
                      <a:r>
                        <a:rPr lang="fr-FR" sz="800" b="1" kern="1200" baseline="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Exéc</a:t>
                      </a:r>
                      <a:endParaRPr lang="fr-FR" sz="8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3H</a:t>
                      </a:r>
                      <a:b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Prépa/</a:t>
                      </a:r>
                      <a:r>
                        <a:rPr lang="fr-FR" sz="800" b="1" kern="1200" baseline="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Exéc</a:t>
                      </a:r>
                      <a:endParaRPr lang="fr-FR" sz="8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4A</a:t>
                      </a:r>
                      <a:b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Stratégie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4B</a:t>
                      </a:r>
                      <a:b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Scripting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4C</a:t>
                      </a:r>
                      <a:b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Maintenance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0175764"/>
                  </a:ext>
                </a:extLst>
              </a:tr>
              <a:tr h="364331">
                <a:tc>
                  <a:txBody>
                    <a:bodyPr/>
                    <a:lstStyle/>
                    <a:p>
                      <a:pPr marL="0" marR="0" lvl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Business </a:t>
                      </a:r>
                      <a:r>
                        <a:rPr lang="fr-FR" sz="800" b="1" kern="1200" baseline="0" dirty="0" err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Analyst</a:t>
                      </a:r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/ Concepteur Fonctionnel</a:t>
                      </a:r>
                    </a:p>
                  </a:txBody>
                  <a:tcPr marL="60750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Expert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136174"/>
                  </a:ext>
                </a:extLst>
              </a:tr>
              <a:tr h="3643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Business </a:t>
                      </a:r>
                      <a:r>
                        <a:rPr lang="fr-FR" sz="800" b="1" kern="1200" baseline="0" dirty="0" err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Analyst</a:t>
                      </a:r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/ Concepteur Fonctionnel</a:t>
                      </a:r>
                    </a:p>
                  </a:txBody>
                  <a:tcPr marL="60750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Expert Senior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2268725"/>
                  </a:ext>
                </a:extLst>
              </a:tr>
              <a:tr h="364331">
                <a:tc>
                  <a:txBody>
                    <a:bodyPr/>
                    <a:lstStyle/>
                    <a:p>
                      <a:pPr marL="0" marR="0" lvl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Intégrateur</a:t>
                      </a:r>
                      <a:b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Concepteur - développeur</a:t>
                      </a:r>
                    </a:p>
                  </a:txBody>
                  <a:tcPr marL="60750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Expert Senior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007772"/>
                  </a:ext>
                </a:extLst>
              </a:tr>
              <a:tr h="364331">
                <a:tc>
                  <a:txBody>
                    <a:bodyPr/>
                    <a:lstStyle/>
                    <a:p>
                      <a:pPr marL="0" marR="0" lvl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Concepteur - développeur</a:t>
                      </a:r>
                    </a:p>
                  </a:txBody>
                  <a:tcPr marL="60750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kern="120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Expert Senior</a:t>
                      </a:r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450701"/>
                  </a:ext>
                </a:extLst>
              </a:tr>
              <a:tr h="3643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CP Test</a:t>
                      </a:r>
                    </a:p>
                  </a:txBody>
                  <a:tcPr marL="60750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Expert Senior</a:t>
                      </a: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1" kern="1200" baseline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86" marR="4286" marT="428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490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572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190D08E6-8C36-47FD-9947-CDEA33B48F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Incrément 16 - détail de l’offre en UO </a:t>
            </a:r>
            <a:endParaRPr lang="fr-FR" sz="1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38A563A-F21D-4085-88AC-6EF505BBD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417" y="953037"/>
            <a:ext cx="5644661" cy="36950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FE24F92-917F-4E64-8FD7-A1FACFE3DCB1}"/>
              </a:ext>
            </a:extLst>
          </p:cNvPr>
          <p:cNvSpPr/>
          <p:nvPr/>
        </p:nvSpPr>
        <p:spPr>
          <a:xfrm rot="20854566">
            <a:off x="1608712" y="1971585"/>
            <a:ext cx="542071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 mettre à jour avec les nouvelles UO </a:t>
            </a:r>
          </a:p>
          <a:p>
            <a:pPr algn="ctr"/>
            <a:r>
              <a:rPr lang="fr-FR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et </a:t>
            </a:r>
          </a:p>
          <a:p>
            <a:pPr algn="ctr"/>
            <a:r>
              <a:rPr lang="fr-FR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1922734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4AC56E-4D3A-446B-85A0-819C160FFD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Total </a:t>
            </a:r>
            <a:endParaRPr lang="fr-FR" sz="18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97776C4-BD51-47BE-A8A1-DCD865B54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763" y="1328738"/>
            <a:ext cx="7174475" cy="21431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D7EADE2-8856-4549-BC88-5CA0F38671F4}"/>
              </a:ext>
            </a:extLst>
          </p:cNvPr>
          <p:cNvSpPr/>
          <p:nvPr/>
        </p:nvSpPr>
        <p:spPr>
          <a:xfrm rot="20854566">
            <a:off x="805587" y="2110085"/>
            <a:ext cx="75328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Exemple à mettre à jour</a:t>
            </a:r>
          </a:p>
        </p:txBody>
      </p:sp>
    </p:spTree>
    <p:extLst>
      <p:ext uri="{BB962C8B-B14F-4D97-AF65-F5344CB8AC3E}">
        <p14:creationId xmlns:p14="http://schemas.microsoft.com/office/powerpoint/2010/main" val="3392243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4AC56E-4D3A-446B-85A0-819C160FFD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Eléments en entrée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DDA759-B2DD-4B73-9850-3668C5DD88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5008" y="976951"/>
            <a:ext cx="8025368" cy="3714350"/>
          </a:xfrm>
        </p:spPr>
        <p:txBody>
          <a:bodyPr/>
          <a:lstStyle/>
          <a:p>
            <a:r>
              <a:rPr lang="fr-FR" sz="1600" dirty="0">
                <a:latin typeface="Marianne" panose="02000000000000000000" pitchFamily="2" charset="0"/>
              </a:rPr>
              <a:t>Patrimoine de tests Incrément précédent </a:t>
            </a:r>
          </a:p>
          <a:p>
            <a:pPr lvl="1"/>
            <a:r>
              <a:rPr lang="fr-FR" sz="1600" dirty="0">
                <a:latin typeface="Marianne" panose="02000000000000000000" pitchFamily="2" charset="0"/>
              </a:rPr>
              <a:t>Extrait de l’arborescence Squash</a:t>
            </a:r>
          </a:p>
          <a:p>
            <a:pPr marL="50625" lvl="1" indent="0">
              <a:buNone/>
            </a:pPr>
            <a:endParaRPr lang="fr-FR" sz="1600" dirty="0">
              <a:latin typeface="Marianne" panose="02000000000000000000" pitchFamily="2" charset="0"/>
            </a:endParaRPr>
          </a:p>
          <a:p>
            <a:r>
              <a:rPr lang="fr-FR" sz="1600" dirty="0">
                <a:latin typeface="Marianne" panose="02000000000000000000" pitchFamily="2" charset="0"/>
              </a:rPr>
              <a:t>Patrimoine de tests automatisés</a:t>
            </a:r>
          </a:p>
          <a:p>
            <a:pPr lvl="1"/>
            <a:r>
              <a:rPr lang="fr-FR" sz="1600" dirty="0">
                <a:latin typeface="Marianne" panose="02000000000000000000" pitchFamily="2" charset="0"/>
              </a:rPr>
              <a:t>Extrait de l’arborescence Squash ou de la documentation confluence</a:t>
            </a:r>
          </a:p>
          <a:p>
            <a:pPr marL="50625" lvl="1" indent="0">
              <a:buNone/>
            </a:pPr>
            <a:endParaRPr lang="fr-FR" sz="1600" dirty="0">
              <a:latin typeface="Marianne" panose="02000000000000000000" pitchFamily="2" charset="0"/>
            </a:endParaRPr>
          </a:p>
          <a:p>
            <a:r>
              <a:rPr lang="fr-FR" sz="1600" dirty="0">
                <a:latin typeface="Marianne" panose="02000000000000000000" pitchFamily="2" charset="0"/>
              </a:rPr>
              <a:t>Périmètre technique et fonctionnel de l’incrément objet de la prestation</a:t>
            </a:r>
          </a:p>
          <a:p>
            <a:pPr lvl="1"/>
            <a:r>
              <a:rPr lang="fr-FR" sz="1600" dirty="0">
                <a:latin typeface="Marianne" panose="02000000000000000000" pitchFamily="2" charset="0"/>
              </a:rPr>
              <a:t>Liste et spécifications des US et </a:t>
            </a:r>
            <a:r>
              <a:rPr lang="fr-FR" sz="1600" dirty="0" err="1">
                <a:latin typeface="Marianne" panose="02000000000000000000" pitchFamily="2" charset="0"/>
              </a:rPr>
              <a:t>ENablers</a:t>
            </a:r>
            <a:r>
              <a:rPr lang="fr-FR" sz="1600" dirty="0">
                <a:latin typeface="Marianne" panose="02000000000000000000" pitchFamily="2" charset="0"/>
              </a:rPr>
              <a:t> à recetter, conformément au PI de l’incrément</a:t>
            </a:r>
          </a:p>
          <a:p>
            <a:pPr lvl="1"/>
            <a:endParaRPr lang="fr-FR" sz="1600" dirty="0">
              <a:latin typeface="Marianne" panose="02000000000000000000" pitchFamily="2" charset="0"/>
            </a:endParaRPr>
          </a:p>
          <a:p>
            <a:pPr lvl="1"/>
            <a:r>
              <a:rPr lang="fr-FR" sz="1600" dirty="0">
                <a:solidFill>
                  <a:srgbClr val="FF0000"/>
                </a:solidFill>
                <a:latin typeface="Marianne" panose="02000000000000000000" pitchFamily="2" charset="0"/>
              </a:rPr>
              <a:t>A compléter</a:t>
            </a:r>
          </a:p>
          <a:p>
            <a:pPr marL="50625" lvl="1" indent="0">
              <a:buNone/>
            </a:pPr>
            <a:endParaRPr lang="fr-FR" sz="1600" dirty="0">
              <a:latin typeface="Marianne" panose="02000000000000000000" pitchFamily="2" charset="0"/>
            </a:endParaRPr>
          </a:p>
          <a:p>
            <a:pPr lvl="1"/>
            <a:endParaRPr lang="fr-FR" sz="1600" dirty="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283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4AC56E-4D3A-446B-85A0-819C160FFD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Eléments livrables - Facturation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DDA759-B2DD-4B73-9850-3668C5DD88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9932" y="964072"/>
            <a:ext cx="8025368" cy="3588162"/>
          </a:xfrm>
        </p:spPr>
        <p:txBody>
          <a:bodyPr/>
          <a:lstStyle/>
          <a:p>
            <a:r>
              <a:rPr lang="fr-FR" sz="1400" dirty="0">
                <a:latin typeface="Marianne" panose="02000000000000000000" pitchFamily="2" charset="0"/>
              </a:rPr>
              <a:t>Compte-tenu des outils mis en œuvre, et dans le respect du CCTP, </a:t>
            </a:r>
            <a:br>
              <a:rPr lang="fr-FR" sz="1400" dirty="0">
                <a:latin typeface="Marianne" panose="02000000000000000000" pitchFamily="2" charset="0"/>
              </a:rPr>
            </a:br>
            <a:r>
              <a:rPr lang="fr-FR" sz="1400" dirty="0">
                <a:latin typeface="Marianne" panose="02000000000000000000" pitchFamily="2" charset="0"/>
              </a:rPr>
              <a:t>les livrables prévus sont:</a:t>
            </a:r>
          </a:p>
          <a:p>
            <a:pPr lvl="2">
              <a:buClr>
                <a:schemeClr val="tx2"/>
              </a:buClr>
              <a:buAutoNum type="arabicPeriod"/>
            </a:pPr>
            <a:r>
              <a:rPr lang="fr-FR" sz="1400" dirty="0">
                <a:solidFill>
                  <a:schemeClr val="accent1"/>
                </a:solidFill>
                <a:latin typeface="Marianne" panose="02000000000000000000" pitchFamily="2" charset="0"/>
              </a:rPr>
              <a:t> Extrait du cahier des exigences enregistrés dans Squash </a:t>
            </a:r>
          </a:p>
          <a:p>
            <a:pPr lvl="2">
              <a:buClr>
                <a:schemeClr val="tx2"/>
              </a:buClr>
              <a:buAutoNum type="arabicPeriod"/>
            </a:pPr>
            <a:r>
              <a:rPr lang="fr-FR" sz="1400" dirty="0">
                <a:solidFill>
                  <a:schemeClr val="accent1"/>
                </a:solidFill>
                <a:latin typeface="Marianne" panose="02000000000000000000" pitchFamily="2" charset="0"/>
              </a:rPr>
              <a:t> Extrait du cahier de test valorisé des niveaux TIA et RFU, enregistré dans Squash</a:t>
            </a:r>
          </a:p>
          <a:p>
            <a:pPr lvl="2">
              <a:buClr>
                <a:schemeClr val="tx2"/>
              </a:buClr>
              <a:buAutoNum type="arabicPeriod"/>
            </a:pPr>
            <a:r>
              <a:rPr lang="fr-FR" sz="1400" dirty="0">
                <a:solidFill>
                  <a:schemeClr val="accent1"/>
                </a:solidFill>
                <a:latin typeface="Marianne" panose="02000000000000000000" pitchFamily="2" charset="0"/>
              </a:rPr>
              <a:t> Synthèse des campagnes, établie à partir des tableaux de bord Squash</a:t>
            </a:r>
          </a:p>
          <a:p>
            <a:pPr lvl="2">
              <a:buClr>
                <a:schemeClr val="tx2"/>
              </a:buClr>
              <a:buAutoNum type="arabicPeriod"/>
            </a:pPr>
            <a:r>
              <a:rPr lang="fr-FR" sz="1400" dirty="0">
                <a:solidFill>
                  <a:schemeClr val="accent1"/>
                </a:solidFill>
                <a:latin typeface="Marianne" panose="02000000000000000000" pitchFamily="2" charset="0"/>
              </a:rPr>
              <a:t> Indicateurs de recette, incluant les indicateurs Mantis</a:t>
            </a:r>
          </a:p>
          <a:p>
            <a:pPr lvl="2">
              <a:buClr>
                <a:schemeClr val="tx2"/>
              </a:buClr>
              <a:buAutoNum type="arabicPeriod"/>
            </a:pPr>
            <a:r>
              <a:rPr lang="fr-FR" sz="1400" dirty="0">
                <a:solidFill>
                  <a:schemeClr val="accent1"/>
                </a:solidFill>
                <a:latin typeface="Marianne" panose="02000000000000000000" pitchFamily="2" charset="0"/>
              </a:rPr>
              <a:t> Liste des documents de recette stockés dans l'arborescence Confluence des projets</a:t>
            </a:r>
            <a:br>
              <a:rPr lang="fr-FR" sz="1400" dirty="0">
                <a:solidFill>
                  <a:schemeClr val="accent1"/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accent1"/>
                </a:solidFill>
                <a:latin typeface="Marianne" panose="02000000000000000000" pitchFamily="2" charset="0"/>
              </a:rPr>
              <a:t>	incluant les liens vers la documentation d’automatisation et les listes de tests automatisés</a:t>
            </a:r>
          </a:p>
          <a:p>
            <a:pPr lvl="2">
              <a:buClr>
                <a:schemeClr val="tx2"/>
              </a:buClr>
              <a:buAutoNum type="arabicPeriod"/>
            </a:pPr>
            <a:r>
              <a:rPr lang="fr-FR" sz="1400" dirty="0">
                <a:solidFill>
                  <a:schemeClr val="accent1"/>
                </a:solidFill>
                <a:latin typeface="Marianne" panose="02000000000000000000" pitchFamily="2" charset="0"/>
              </a:rPr>
              <a:t> Support des comités de pilotage</a:t>
            </a:r>
          </a:p>
          <a:p>
            <a:pPr marL="112022" lvl="2" indent="0">
              <a:buClr>
                <a:schemeClr val="tx2"/>
              </a:buClr>
              <a:buNone/>
            </a:pPr>
            <a:endParaRPr lang="fr-FR" sz="1400" dirty="0">
              <a:solidFill>
                <a:schemeClr val="accent1"/>
              </a:solidFill>
              <a:latin typeface="Marianne" panose="02000000000000000000" pitchFamily="2" charset="0"/>
            </a:endParaRPr>
          </a:p>
          <a:p>
            <a:pPr marL="112022" lvl="2" indent="0">
              <a:buClr>
                <a:schemeClr val="tx2"/>
              </a:buClr>
              <a:buNone/>
            </a:pPr>
            <a:endParaRPr lang="fr-FR" sz="1400" dirty="0">
              <a:solidFill>
                <a:schemeClr val="accent1"/>
              </a:solidFill>
              <a:latin typeface="Marianne" panose="02000000000000000000" pitchFamily="2" charset="0"/>
            </a:endParaRPr>
          </a:p>
          <a:p>
            <a:pPr marL="101798" lvl="1">
              <a:spcBef>
                <a:spcPts val="349"/>
              </a:spcBef>
              <a:buClr>
                <a:schemeClr val="tx2"/>
              </a:buClr>
            </a:pPr>
            <a:r>
              <a:rPr lang="fr-FR" sz="1400" dirty="0">
                <a:solidFill>
                  <a:schemeClr val="tx1"/>
                </a:solidFill>
                <a:latin typeface="Marianne" panose="02000000000000000000" pitchFamily="2" charset="0"/>
              </a:rPr>
              <a:t>Modalités de facturation :</a:t>
            </a:r>
          </a:p>
          <a:p>
            <a:pPr lvl="2">
              <a:buClr>
                <a:schemeClr val="tx2"/>
              </a:buClr>
            </a:pPr>
            <a:r>
              <a:rPr lang="fr-FR" sz="1400" i="1" dirty="0">
                <a:solidFill>
                  <a:srgbClr val="FF0000"/>
                </a:solidFill>
                <a:latin typeface="Marianne" panose="02000000000000000000" pitchFamily="2" charset="0"/>
              </a:rPr>
              <a:t>À compléter par le prestataire</a:t>
            </a:r>
          </a:p>
          <a:p>
            <a:pPr marL="50625" lvl="1" indent="0">
              <a:buNone/>
            </a:pPr>
            <a:r>
              <a:rPr lang="fr-FR" sz="1400" dirty="0">
                <a:latin typeface="Marianne" panose="02000000000000000000" pitchFamily="2" charset="0"/>
              </a:rPr>
              <a:t>	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2CAF9F-D183-4CE4-A7D4-2D75D435F795}"/>
              </a:ext>
            </a:extLst>
          </p:cNvPr>
          <p:cNvSpPr/>
          <p:nvPr/>
        </p:nvSpPr>
        <p:spPr>
          <a:xfrm rot="20948435">
            <a:off x="887132" y="1740753"/>
            <a:ext cx="68625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Marianne" panose="02000000000000000000" pitchFamily="2" charset="0"/>
              </a:rPr>
              <a:t>A mettre à jour avec </a:t>
            </a:r>
          </a:p>
          <a:p>
            <a:pPr algn="ctr"/>
            <a:r>
              <a:rPr lang="fr-FR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Marianne" panose="02000000000000000000" pitchFamily="2" charset="0"/>
              </a:rPr>
              <a:t>les modifications apportées dans les </a:t>
            </a:r>
            <a:r>
              <a:rPr lang="fr-FR" sz="2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Marianne" panose="02000000000000000000" pitchFamily="2" charset="0"/>
              </a:rPr>
              <a:t>UOs</a:t>
            </a:r>
            <a:endParaRPr lang="fr-FR" sz="2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852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MJ Bleu foncé">
  <a:themeElements>
    <a:clrScheme name="Charte MJ">
      <a:dk1>
        <a:srgbClr val="0C0C0C"/>
      </a:dk1>
      <a:lt1>
        <a:sysClr val="window" lastClr="FFFFFF"/>
      </a:lt1>
      <a:dk2>
        <a:srgbClr val="213A8F"/>
      </a:dk2>
      <a:lt2>
        <a:srgbClr val="E6E5E4"/>
      </a:lt2>
      <a:accent1>
        <a:srgbClr val="46BFE0"/>
      </a:accent1>
      <a:accent2>
        <a:srgbClr val="E83754"/>
      </a:accent2>
      <a:accent3>
        <a:srgbClr val="C42828"/>
      </a:accent3>
      <a:accent4>
        <a:srgbClr val="F1863F"/>
      </a:accent4>
      <a:accent5>
        <a:srgbClr val="EAB662"/>
      </a:accent5>
      <a:accent6>
        <a:srgbClr val="553D90"/>
      </a:accent6>
      <a:hlink>
        <a:srgbClr val="213A8F"/>
      </a:hlink>
      <a:folHlink>
        <a:srgbClr val="46BFE0"/>
      </a:folHlink>
    </a:clrScheme>
    <a:fontScheme name="MJ">
      <a:majorFont>
        <a:latin typeface="Themis Display"/>
        <a:ea typeface=""/>
        <a:cs typeface=""/>
      </a:majorFont>
      <a:minorFont>
        <a:latin typeface="Raleway"/>
        <a:ea typeface=""/>
        <a:cs typeface="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FBB2212EDE4046A27CDB1FF578886E" ma:contentTypeVersion="4" ma:contentTypeDescription="Crée un document." ma:contentTypeScope="" ma:versionID="c337c1134670a873ec8362d3e738402f">
  <xsd:schema xmlns:xsd="http://www.w3.org/2001/XMLSchema" xmlns:xs="http://www.w3.org/2001/XMLSchema" xmlns:p="http://schemas.microsoft.com/office/2006/metadata/properties" xmlns:ns2="d87e7b18-db50-4fe6-b012-92a5636f760d" xmlns:ns3="018fd6f6-76fb-4500-91d7-85d745589576" targetNamespace="http://schemas.microsoft.com/office/2006/metadata/properties" ma:root="true" ma:fieldsID="f1e50dd0cd909c2b9ac9df95c8141c81" ns2:_="" ns3:_="">
    <xsd:import namespace="d87e7b18-db50-4fe6-b012-92a5636f760d"/>
    <xsd:import namespace="018fd6f6-76fb-4500-91d7-85d74558957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origine" minOccurs="0"/>
                <xsd:element ref="ns3:remarqu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7e7b18-db50-4fe6-b012-92a5636f76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8fd6f6-76fb-4500-91d7-85d745589576" elementFormDefault="qualified">
    <xsd:import namespace="http://schemas.microsoft.com/office/2006/documentManagement/types"/>
    <xsd:import namespace="http://schemas.microsoft.com/office/infopath/2007/PartnerControls"/>
    <xsd:element name="origine" ma:index="10" nillable="true" ma:displayName="origine" ma:default="mail" ma:internalName="origine">
      <xsd:simpleType>
        <xsd:restriction base="dms:Text">
          <xsd:maxLength value="255"/>
        </xsd:restriction>
      </xsd:simpleType>
    </xsd:element>
    <xsd:element name="remarque" ma:index="11" nillable="true" ma:displayName="remarque" ma:description="points d'attention" ma:internalName="remarqu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marque xmlns="018fd6f6-76fb-4500-91d7-85d745589576" xsi:nil="true"/>
    <origine xmlns="018fd6f6-76fb-4500-91d7-85d745589576">mail</origine>
  </documentManagement>
</p:properties>
</file>

<file path=customXml/itemProps1.xml><?xml version="1.0" encoding="utf-8"?>
<ds:datastoreItem xmlns:ds="http://schemas.openxmlformats.org/officeDocument/2006/customXml" ds:itemID="{36610075-978D-4278-A45D-EA2E25F00023}"/>
</file>

<file path=customXml/itemProps2.xml><?xml version="1.0" encoding="utf-8"?>
<ds:datastoreItem xmlns:ds="http://schemas.openxmlformats.org/officeDocument/2006/customXml" ds:itemID="{19887ED0-6CA6-409D-8156-3F102826B65B}"/>
</file>

<file path=customXml/itemProps3.xml><?xml version="1.0" encoding="utf-8"?>
<ds:datastoreItem xmlns:ds="http://schemas.openxmlformats.org/officeDocument/2006/customXml" ds:itemID="{1D9617DD-A503-40FF-8DFF-DAF5B8292565}"/>
</file>

<file path=docProps/app.xml><?xml version="1.0" encoding="utf-8"?>
<Properties xmlns="http://schemas.openxmlformats.org/officeDocument/2006/extended-properties" xmlns:vt="http://schemas.openxmlformats.org/officeDocument/2006/docPropsVTypes">
  <Template>Template-Intitule_officiel.potx</Template>
  <TotalTime>1578</TotalTime>
  <Words>483</Words>
  <Application>Microsoft Office PowerPoint</Application>
  <PresentationFormat>Affichage à l'écran (16:9)</PresentationFormat>
  <Paragraphs>81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6" baseType="lpstr">
      <vt:lpstr>Arial</vt:lpstr>
      <vt:lpstr>Calibri</vt:lpstr>
      <vt:lpstr>Marianne</vt:lpstr>
      <vt:lpstr>Raleway</vt:lpstr>
      <vt:lpstr>Themis Display</vt:lpstr>
      <vt:lpstr>Times New Roman</vt:lpstr>
      <vt:lpstr>Wingdings</vt:lpstr>
      <vt:lpstr>Office Theme</vt:lpstr>
      <vt:lpstr>Thème MJ Bleu foncé</vt:lpstr>
      <vt:lpstr>Présentation PowerPoint</vt:lpstr>
      <vt:lpstr>Objet de la proposition</vt:lpstr>
      <vt:lpstr>Dispositif proposé</vt:lpstr>
      <vt:lpstr>Incrément 16 - détail de l’offre en UO </vt:lpstr>
      <vt:lpstr>Total </vt:lpstr>
      <vt:lpstr>Eléments en entrée</vt:lpstr>
      <vt:lpstr>Eléments livrables - Facturation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DENANT-BOEMONT Yann</dc:creator>
  <dc:description/>
  <cp:lastModifiedBy>BOUDRY Philippe</cp:lastModifiedBy>
  <cp:revision>165</cp:revision>
  <dcterms:created xsi:type="dcterms:W3CDTF">2020-10-01T09:28:06Z</dcterms:created>
  <dcterms:modified xsi:type="dcterms:W3CDTF">2024-11-21T18:08:33Z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Manager">
    <vt:lpwstr>Client</vt:lpwstr>
  </property>
  <property fmtid="{D5CDD505-2E9C-101B-9397-08002B2CF9AE}" pid="8" name="Notes">
    <vt:i4>10</vt:i4>
  </property>
  <property fmtid="{D5CDD505-2E9C-101B-9397-08002B2CF9AE}" pid="9" name="PresentationFormat">
    <vt:lpwstr>Affichage à l'écran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93</vt:i4>
  </property>
  <property fmtid="{D5CDD505-2E9C-101B-9397-08002B2CF9AE}" pid="13" name="ContentTypeId">
    <vt:lpwstr>0x01010013FBB2212EDE4046A27CDB1FF578886E</vt:lpwstr>
  </property>
</Properties>
</file>