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81" r:id="rId6"/>
    <p:sldId id="257" r:id="rId7"/>
    <p:sldId id="258" r:id="rId8"/>
    <p:sldId id="259" r:id="rId9"/>
    <p:sldId id="282" r:id="rId10"/>
    <p:sldId id="262" r:id="rId11"/>
    <p:sldId id="264" r:id="rId12"/>
    <p:sldId id="263" r:id="rId13"/>
    <p:sldId id="283" r:id="rId14"/>
    <p:sldId id="265" r:id="rId15"/>
    <p:sldId id="266" r:id="rId16"/>
    <p:sldId id="267" r:id="rId17"/>
    <p:sldId id="296" r:id="rId18"/>
    <p:sldId id="297" r:id="rId19"/>
    <p:sldId id="298" r:id="rId20"/>
    <p:sldId id="299" r:id="rId21"/>
    <p:sldId id="300" r:id="rId22"/>
    <p:sldId id="301" r:id="rId23"/>
    <p:sldId id="302" r:id="rId24"/>
    <p:sldId id="303" r:id="rId25"/>
    <p:sldId id="304" r:id="rId26"/>
    <p:sldId id="305" r:id="rId27"/>
    <p:sldId id="306" r:id="rId28"/>
    <p:sldId id="307" r:id="rId29"/>
    <p:sldId id="308" r:id="rId30"/>
    <p:sldId id="309" r:id="rId31"/>
    <p:sldId id="310" r:id="rId32"/>
    <p:sldId id="311" r:id="rId33"/>
    <p:sldId id="312" r:id="rId34"/>
    <p:sldId id="313" r:id="rId35"/>
    <p:sldId id="314" r:id="rId36"/>
    <p:sldId id="315" r:id="rId37"/>
    <p:sldId id="284" r:id="rId38"/>
    <p:sldId id="268" r:id="rId39"/>
    <p:sldId id="269" r:id="rId40"/>
    <p:sldId id="270" r:id="rId41"/>
    <p:sldId id="285" r:id="rId42"/>
    <p:sldId id="271" r:id="rId43"/>
    <p:sldId id="272" r:id="rId44"/>
    <p:sldId id="273" r:id="rId45"/>
    <p:sldId id="286" r:id="rId46"/>
    <p:sldId id="274" r:id="rId47"/>
    <p:sldId id="275" r:id="rId48"/>
    <p:sldId id="276" r:id="rId49"/>
    <p:sldId id="287" r:id="rId50"/>
    <p:sldId id="277" r:id="rId51"/>
    <p:sldId id="278" r:id="rId52"/>
    <p:sldId id="279" r:id="rId53"/>
    <p:sldId id="288" r:id="rId54"/>
    <p:sldId id="289" r:id="rId55"/>
    <p:sldId id="290" r:id="rId56"/>
    <p:sldId id="291" r:id="rId57"/>
    <p:sldId id="292" r:id="rId58"/>
    <p:sldId id="293" r:id="rId59"/>
    <p:sldId id="294" r:id="rId60"/>
    <p:sldId id="295" r:id="rId6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C3A1"/>
    <a:srgbClr val="F259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18A482-0E4D-4AAE-9942-0F3EC1DBAF1C}" v="2" dt="2024-07-17T14:47:00.989"/>
    <p1510:client id="{8D6ED473-7FC0-F51D-23D6-EE08B206DE20}" v="4" dt="2024-07-17T14:47:30.6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57" d="100"/>
          <a:sy n="57" d="100"/>
        </p:scale>
        <p:origin x="120" y="10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microsoft.com/office/2015/10/relationships/revisionInfo" Target="revisionInfo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2AE9B4B-315E-6520-44BA-D8EA99DE2C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A54BB0A-EF0A-214A-E1A5-EA0E8C0875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A569D9B-0164-C0E9-DAF2-7F8F3391F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0C6BE-2BE3-40CD-B383-8ECC22DF1FA6}" type="datetimeFigureOut">
              <a:rPr lang="fr-FR" smtClean="0"/>
              <a:t>03/10/2024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6F31B0D-DDC8-12D3-9D77-F5CA5933C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1B7B42C-B04E-D573-101E-3C7CB0002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165C3-7EAA-4F19-A1B3-E80331B98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2182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EC6584-4602-D8C4-CA6A-32BC08EE3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485BD93-C8CE-68A9-16CC-4D20CB41EA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2885ABE-AE77-41D8-7849-B01833BCA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0C6BE-2BE3-40CD-B383-8ECC22DF1FA6}" type="datetimeFigureOut">
              <a:rPr lang="fr-FR" smtClean="0"/>
              <a:t>03/10/2024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BA94240-E2E9-E7F9-4B57-4AE73E5606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028B67-AC79-4551-1B5C-5C304E426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165C3-7EAA-4F19-A1B3-E80331B98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507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EFA26F47-6E08-85DD-177D-DDA88ACDD3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B459626-744E-5B3C-BFA1-AFE0C4CB6D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B544170-6457-6923-DF2E-7A1EF7197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0C6BE-2BE3-40CD-B383-8ECC22DF1FA6}" type="datetimeFigureOut">
              <a:rPr lang="fr-FR" smtClean="0"/>
              <a:t>03/10/2024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414F04F-F439-E878-B98F-35DB35B62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FAEEFD5-5CAC-AD0F-0BD7-310F908DC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165C3-7EAA-4F19-A1B3-E80331B98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0501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ADE8A77-24FE-AB22-272D-261F65679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976488B-CDF3-997E-B115-561FF8FC82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428F7EE-9322-B3F3-2EFB-05458A538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0C6BE-2BE3-40CD-B383-8ECC22DF1FA6}" type="datetimeFigureOut">
              <a:rPr lang="fr-FR" smtClean="0"/>
              <a:t>03/10/2024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0EB8217-A4BA-9083-52E4-85415E8A14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A5CC120-412E-2885-A18F-E8A40F7D5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165C3-7EAA-4F19-A1B3-E80331B98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6267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66FA3DF-960E-A800-0DE4-CBCFBA39D0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6474F19-9A49-6289-C372-BF570887C1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7E3CE5C-D0AA-AF19-A570-05510FC41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0C6BE-2BE3-40CD-B383-8ECC22DF1FA6}" type="datetimeFigureOut">
              <a:rPr lang="fr-FR" smtClean="0"/>
              <a:t>03/10/2024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4AC5F49-DFB7-EC12-3FD5-8A526F0230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6D2469A-9DB4-3364-5E30-1BA6D779F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165C3-7EAA-4F19-A1B3-E80331B98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3308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3D5E85-0E77-07A2-32EA-740794F4A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C23C2E6-7D46-2DB0-2FBC-62398027D5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6D1FB52-99DA-89B3-8F94-3252DEAE5B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929AB40-693E-58AA-6E77-56970990D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0C6BE-2BE3-40CD-B383-8ECC22DF1FA6}" type="datetimeFigureOut">
              <a:rPr lang="fr-FR" smtClean="0"/>
              <a:t>03/10/2024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4FCA611-0A7D-4368-B913-C73111658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6A83A7F-0F0A-C445-F841-4FB438091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165C3-7EAA-4F19-A1B3-E80331B98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0018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8135B0-0DBB-9314-533C-AAD039620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D023FB3-1E81-5CB4-E7A0-3C6008B670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B1D1F18-FE9F-A306-3282-4399E29AEC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C79E81C-94F9-9842-E841-016F462FB4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C2A7332-1638-7092-3B6D-DF971D2609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2EC8F71E-A81B-00BB-AB9B-4D8EE4666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0C6BE-2BE3-40CD-B383-8ECC22DF1FA6}" type="datetimeFigureOut">
              <a:rPr lang="fr-FR" smtClean="0"/>
              <a:t>03/10/2024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1AD8BFD-A79B-3B7B-6278-EC27B4FF0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FBF2DC26-AC27-3C20-0C53-FB762DA04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165C3-7EAA-4F19-A1B3-E80331B98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627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F0386A-11F1-1F73-9BFF-2CFDEB5D5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3B0F267-80E8-795C-AF07-4DB725B67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0C6BE-2BE3-40CD-B383-8ECC22DF1FA6}" type="datetimeFigureOut">
              <a:rPr lang="fr-FR" smtClean="0"/>
              <a:t>03/10/2024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8ACDCDE-4EC9-A06C-8AED-723FFD674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FDA2B16-30E0-DE3E-455E-0947519B1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165C3-7EAA-4F19-A1B3-E80331B98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85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32E985E-119A-ECF6-9D21-2208DA25E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0C6BE-2BE3-40CD-B383-8ECC22DF1FA6}" type="datetimeFigureOut">
              <a:rPr lang="fr-FR" smtClean="0"/>
              <a:t>03/10/2024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14B118F-B471-9C3C-72CA-60D40FCDA9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5ADC308-C87D-6ACE-95D7-27D27F6A2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165C3-7EAA-4F19-A1B3-E80331B98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866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5BE1228-7E89-9AB9-7B9C-4B6A10B83C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52CB42B-496B-2642-4771-D341BB6C15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93F8F97-ECD0-CE79-BB2C-C951FFAE99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8AC9907-7FED-B1A1-4867-7A3348A51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0C6BE-2BE3-40CD-B383-8ECC22DF1FA6}" type="datetimeFigureOut">
              <a:rPr lang="fr-FR" smtClean="0"/>
              <a:t>03/10/2024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E1B4183-D509-5F38-80CD-FC44CA3FA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CF59599-2733-3B60-6146-F529B4F57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165C3-7EAA-4F19-A1B3-E80331B98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9566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EE1F383-93D4-FA53-0A24-47F1DF268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A3BAFE9A-1150-497B-B0BF-B68D7D38FB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F35316A-E98A-A242-6BCE-8F1A651C5F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8F206E5-9273-56A2-0AF6-1FD38D8FEE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0C6BE-2BE3-40CD-B383-8ECC22DF1FA6}" type="datetimeFigureOut">
              <a:rPr lang="fr-FR" smtClean="0"/>
              <a:t>03/10/2024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A35FCFA-076B-4FAC-E8B1-738EA3A2E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BA50CA9-D281-25CC-9B71-4B50E8905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165C3-7EAA-4F19-A1B3-E80331B98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1204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1AF29F8-E0C9-3184-A40A-A5DBBD1CF5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FDD1066-A5A0-3BE4-C259-8A8854631D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694CDF2-22D2-AB0A-A81F-E8CF01D93B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2B0C6BE-2BE3-40CD-B383-8ECC22DF1FA6}" type="datetimeFigureOut">
              <a:rPr lang="fr-FR" smtClean="0"/>
              <a:t>03/10/2024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98262D-DDF6-19E0-4497-82751F7F6F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C910482-1803-887E-29A5-47A678B2B4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92165C3-7EAA-4F19-A1B3-E80331B98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3177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>
            <a:extLst>
              <a:ext uri="{FF2B5EF4-FFF2-40B4-BE49-F238E27FC236}">
                <a16:creationId xmlns:a16="http://schemas.microsoft.com/office/drawing/2014/main" id="{54932E6E-EAE3-D0E9-9A9B-810928AD3D38}"/>
              </a:ext>
            </a:extLst>
          </p:cNvPr>
          <p:cNvSpPr txBox="1"/>
          <p:nvPr/>
        </p:nvSpPr>
        <p:spPr>
          <a:xfrm>
            <a:off x="383458" y="2782669"/>
            <a:ext cx="114250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/>
              <a:t>Mission de Maîtrise d’</a:t>
            </a:r>
            <a:r>
              <a:rPr lang="fr-FR" sz="2400" dirty="0" err="1"/>
              <a:t>oeuvre</a:t>
            </a:r>
            <a:r>
              <a:rPr lang="fr-FR" sz="2400" dirty="0"/>
              <a:t> pour la construction d’une salle de conférence, d’un parking silo et d’ombrières photovoltaïques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C222AEC-BF16-AF0D-8E8A-85DD8EDA200F}"/>
              </a:ext>
            </a:extLst>
          </p:cNvPr>
          <p:cNvSpPr txBox="1"/>
          <p:nvPr/>
        </p:nvSpPr>
        <p:spPr>
          <a:xfrm>
            <a:off x="4242619" y="3795252"/>
            <a:ext cx="3706761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/>
              <a:t>Liste des références des candidats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BBAFAE6-C29C-23BE-24B8-B56A9A64ECBB}"/>
              </a:ext>
            </a:extLst>
          </p:cNvPr>
          <p:cNvSpPr/>
          <p:nvPr/>
        </p:nvSpPr>
        <p:spPr>
          <a:xfrm>
            <a:off x="373626" y="2762865"/>
            <a:ext cx="11444748" cy="8652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2317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D97FEBE-798B-4062-7DA9-FBD12BB48431}"/>
              </a:ext>
            </a:extLst>
          </p:cNvPr>
          <p:cNvSpPr txBox="1"/>
          <p:nvPr/>
        </p:nvSpPr>
        <p:spPr>
          <a:xfrm>
            <a:off x="3369269" y="325019"/>
            <a:ext cx="5453461" cy="769441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 n°2.2</a:t>
            </a:r>
          </a:p>
          <a:p>
            <a:pPr algn="ctr"/>
            <a:r>
              <a:rPr lang="fr-FR" sz="2200" b="1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Noms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AB8DEE4-FCFE-7EB5-CE4C-8141127D5B9A}"/>
              </a:ext>
            </a:extLst>
          </p:cNvPr>
          <p:cNvSpPr txBox="1"/>
          <p:nvPr/>
        </p:nvSpPr>
        <p:spPr>
          <a:xfrm>
            <a:off x="766916" y="1997839"/>
            <a:ext cx="53290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Nom / raison social :</a:t>
            </a:r>
          </a:p>
          <a:p>
            <a:pPr marL="285750" indent="-285750">
              <a:buClr>
                <a:srgbClr val="F2593A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Adresse : </a:t>
            </a:r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Représentant :</a:t>
            </a:r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Effectifs :</a:t>
            </a:r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CA (en €) des 3 dernières années :</a:t>
            </a:r>
          </a:p>
          <a:p>
            <a:pPr marL="285750" indent="-285750">
              <a:buClr>
                <a:srgbClr val="F2593A"/>
              </a:buClr>
              <a:buFont typeface="Wingdings" panose="05000000000000000000" pitchFamily="2" charset="2"/>
              <a:buChar char="§"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67215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C355BA8-CC03-4D60-65ED-F3C592B1769E}"/>
              </a:ext>
            </a:extLst>
          </p:cNvPr>
          <p:cNvSpPr txBox="1"/>
          <p:nvPr/>
        </p:nvSpPr>
        <p:spPr>
          <a:xfrm>
            <a:off x="207324" y="423771"/>
            <a:ext cx="3702824" cy="800219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Co-traitants n°2.2</a:t>
            </a:r>
          </a:p>
          <a:p>
            <a:pPr lvl="0" algn="ctr"/>
            <a:r>
              <a:rPr lang="fr-FR" sz="2400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Noms</a:t>
            </a:r>
            <a:endParaRPr lang="fr-FR" sz="2200" b="1" dirty="0">
              <a:solidFill>
                <a:schemeClr val="bg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3" name="Rectangle : coins arrondis 7">
            <a:extLst>
              <a:ext uri="{FF2B5EF4-FFF2-40B4-BE49-F238E27FC236}">
                <a16:creationId xmlns:a16="http://schemas.microsoft.com/office/drawing/2014/main" id="{0638173D-3C38-D01C-77D0-534DFBD003F0}"/>
              </a:ext>
            </a:extLst>
          </p:cNvPr>
          <p:cNvSpPr/>
          <p:nvPr/>
        </p:nvSpPr>
        <p:spPr>
          <a:xfrm>
            <a:off x="7482348" y="423771"/>
            <a:ext cx="4709652" cy="6291661"/>
          </a:xfrm>
          <a:prstGeom prst="roundRect">
            <a:avLst/>
          </a:prstGeom>
          <a:solidFill>
            <a:srgbClr val="66C3A1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100" b="1" i="0" u="none" strike="noStrike">
                <a:solidFill>
                  <a:srgbClr val="000000"/>
                </a:solidFill>
                <a:effectLst/>
                <a:latin typeface="Univers Condensed Light" panose="020B0306020202040204" pitchFamily="34" charset="0"/>
              </a:rPr>
              <a:t>Intitulé de l’opération </a:t>
            </a: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Maître d’ouvrage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Nature de l’opération / Surface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Livraison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Coût des travaux  (k €HT)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Equipe de maîtrise d’œuvre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Contenu de la mission de MOE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Démarche environnementale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Autres spécificités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8685CB1-FDFF-6095-C102-4FB3529090E5}"/>
              </a:ext>
            </a:extLst>
          </p:cNvPr>
          <p:cNvSpPr txBox="1"/>
          <p:nvPr/>
        </p:nvSpPr>
        <p:spPr>
          <a:xfrm>
            <a:off x="3435719" y="3281516"/>
            <a:ext cx="2103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/>
              <a:t>Photos ou illustration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84FCDC2-3F65-C9E3-73E5-F8F79BF1EA1D}"/>
              </a:ext>
            </a:extLst>
          </p:cNvPr>
          <p:cNvSpPr txBox="1"/>
          <p:nvPr/>
        </p:nvSpPr>
        <p:spPr>
          <a:xfrm>
            <a:off x="8382000" y="27220"/>
            <a:ext cx="2910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/>
              <a:t>Référence 1/3</a:t>
            </a:r>
          </a:p>
        </p:txBody>
      </p:sp>
    </p:spTree>
    <p:extLst>
      <p:ext uri="{BB962C8B-B14F-4D97-AF65-F5344CB8AC3E}">
        <p14:creationId xmlns:p14="http://schemas.microsoft.com/office/powerpoint/2010/main" val="11039935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C355BA8-CC03-4D60-65ED-F3C592B1769E}"/>
              </a:ext>
            </a:extLst>
          </p:cNvPr>
          <p:cNvSpPr txBox="1"/>
          <p:nvPr/>
        </p:nvSpPr>
        <p:spPr>
          <a:xfrm>
            <a:off x="207324" y="423771"/>
            <a:ext cx="3702824" cy="800219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Co-traitants n°2.2</a:t>
            </a:r>
          </a:p>
          <a:p>
            <a:pPr lvl="0" algn="ctr"/>
            <a:r>
              <a:rPr lang="fr-FR" sz="2400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Noms</a:t>
            </a:r>
            <a:endParaRPr lang="fr-FR" sz="2200" b="1" dirty="0">
              <a:solidFill>
                <a:schemeClr val="bg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3" name="Rectangle : coins arrondis 7">
            <a:extLst>
              <a:ext uri="{FF2B5EF4-FFF2-40B4-BE49-F238E27FC236}">
                <a16:creationId xmlns:a16="http://schemas.microsoft.com/office/drawing/2014/main" id="{0638173D-3C38-D01C-77D0-534DFBD003F0}"/>
              </a:ext>
            </a:extLst>
          </p:cNvPr>
          <p:cNvSpPr/>
          <p:nvPr/>
        </p:nvSpPr>
        <p:spPr>
          <a:xfrm>
            <a:off x="7482348" y="423771"/>
            <a:ext cx="4709652" cy="6291661"/>
          </a:xfrm>
          <a:prstGeom prst="roundRect">
            <a:avLst/>
          </a:prstGeom>
          <a:solidFill>
            <a:srgbClr val="66C3A1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100" b="1" i="0" u="none" strike="noStrike">
                <a:solidFill>
                  <a:srgbClr val="000000"/>
                </a:solidFill>
                <a:effectLst/>
                <a:latin typeface="Univers Condensed Light" panose="020B0306020202040204" pitchFamily="34" charset="0"/>
              </a:rPr>
              <a:t>Intitulé de l’opération </a:t>
            </a: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Maître d’ouvrage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Nature de l’opération / Surface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Livraison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Coût des travaux  (k €HT)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Equipe de maîtrise d’œuvre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Contenu de la mission de MOE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Démarche environnementale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Autres spécificités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8685CB1-FDFF-6095-C102-4FB3529090E5}"/>
              </a:ext>
            </a:extLst>
          </p:cNvPr>
          <p:cNvSpPr txBox="1"/>
          <p:nvPr/>
        </p:nvSpPr>
        <p:spPr>
          <a:xfrm>
            <a:off x="3435719" y="3281516"/>
            <a:ext cx="2103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/>
              <a:t>Photos ou illustration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84FCDC2-3F65-C9E3-73E5-F8F79BF1EA1D}"/>
              </a:ext>
            </a:extLst>
          </p:cNvPr>
          <p:cNvSpPr txBox="1"/>
          <p:nvPr/>
        </p:nvSpPr>
        <p:spPr>
          <a:xfrm>
            <a:off x="8382000" y="27220"/>
            <a:ext cx="2910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/>
              <a:t>Référence 2/3</a:t>
            </a:r>
          </a:p>
        </p:txBody>
      </p:sp>
    </p:spTree>
    <p:extLst>
      <p:ext uri="{BB962C8B-B14F-4D97-AF65-F5344CB8AC3E}">
        <p14:creationId xmlns:p14="http://schemas.microsoft.com/office/powerpoint/2010/main" val="16965372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C355BA8-CC03-4D60-65ED-F3C592B1769E}"/>
              </a:ext>
            </a:extLst>
          </p:cNvPr>
          <p:cNvSpPr txBox="1"/>
          <p:nvPr/>
        </p:nvSpPr>
        <p:spPr>
          <a:xfrm>
            <a:off x="207324" y="423771"/>
            <a:ext cx="3702824" cy="800219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Co-traitants n°2.2</a:t>
            </a:r>
          </a:p>
          <a:p>
            <a:pPr lvl="0" algn="ctr"/>
            <a:r>
              <a:rPr lang="fr-FR" sz="2400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Noms</a:t>
            </a:r>
            <a:endParaRPr lang="fr-FR" sz="2200" b="1" dirty="0">
              <a:solidFill>
                <a:schemeClr val="bg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3" name="Rectangle : coins arrondis 7">
            <a:extLst>
              <a:ext uri="{FF2B5EF4-FFF2-40B4-BE49-F238E27FC236}">
                <a16:creationId xmlns:a16="http://schemas.microsoft.com/office/drawing/2014/main" id="{0638173D-3C38-D01C-77D0-534DFBD003F0}"/>
              </a:ext>
            </a:extLst>
          </p:cNvPr>
          <p:cNvSpPr/>
          <p:nvPr/>
        </p:nvSpPr>
        <p:spPr>
          <a:xfrm>
            <a:off x="7482348" y="423771"/>
            <a:ext cx="4709652" cy="6291661"/>
          </a:xfrm>
          <a:prstGeom prst="roundRect">
            <a:avLst/>
          </a:prstGeom>
          <a:solidFill>
            <a:srgbClr val="66C3A1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100" b="1" i="0" u="none" strike="noStrike">
                <a:solidFill>
                  <a:srgbClr val="000000"/>
                </a:solidFill>
                <a:effectLst/>
                <a:latin typeface="Univers Condensed Light" panose="020B0306020202040204" pitchFamily="34" charset="0"/>
              </a:rPr>
              <a:t>Intitulé de l’opération </a:t>
            </a: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Maître d’ouvrage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Nature de l’opération / Surface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Livraison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Coût des travaux  (k €HT)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Equipe de maîtrise d’œuvre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Contenu de la mission de MOE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Démarche environnementale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Autres spécificités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8685CB1-FDFF-6095-C102-4FB3529090E5}"/>
              </a:ext>
            </a:extLst>
          </p:cNvPr>
          <p:cNvSpPr txBox="1"/>
          <p:nvPr/>
        </p:nvSpPr>
        <p:spPr>
          <a:xfrm>
            <a:off x="3435719" y="3281516"/>
            <a:ext cx="2103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/>
              <a:t>Photos ou illustration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84FCDC2-3F65-C9E3-73E5-F8F79BF1EA1D}"/>
              </a:ext>
            </a:extLst>
          </p:cNvPr>
          <p:cNvSpPr txBox="1"/>
          <p:nvPr/>
        </p:nvSpPr>
        <p:spPr>
          <a:xfrm>
            <a:off x="8382000" y="27220"/>
            <a:ext cx="2910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/>
              <a:t>Référence 3/3</a:t>
            </a:r>
          </a:p>
        </p:txBody>
      </p:sp>
    </p:spTree>
    <p:extLst>
      <p:ext uri="{BB962C8B-B14F-4D97-AF65-F5344CB8AC3E}">
        <p14:creationId xmlns:p14="http://schemas.microsoft.com/office/powerpoint/2010/main" val="30173689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D97FEBE-798B-4062-7DA9-FBD12BB48431}"/>
              </a:ext>
            </a:extLst>
          </p:cNvPr>
          <p:cNvSpPr txBox="1"/>
          <p:nvPr/>
        </p:nvSpPr>
        <p:spPr>
          <a:xfrm>
            <a:off x="3369269" y="325019"/>
            <a:ext cx="5453461" cy="769441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 n°2.3</a:t>
            </a:r>
          </a:p>
          <a:p>
            <a:pPr algn="ctr"/>
            <a:r>
              <a:rPr lang="fr-FR" sz="2200" b="1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Noms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AB8DEE4-FCFE-7EB5-CE4C-8141127D5B9A}"/>
              </a:ext>
            </a:extLst>
          </p:cNvPr>
          <p:cNvSpPr txBox="1"/>
          <p:nvPr/>
        </p:nvSpPr>
        <p:spPr>
          <a:xfrm>
            <a:off x="766916" y="1997839"/>
            <a:ext cx="53290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Nom / raison social :</a:t>
            </a:r>
          </a:p>
          <a:p>
            <a:pPr marL="285750" indent="-285750">
              <a:buClr>
                <a:srgbClr val="F2593A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Adresse : </a:t>
            </a:r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Représentant :</a:t>
            </a:r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Effectifs :</a:t>
            </a:r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CA (en €) des 3 dernières années :</a:t>
            </a:r>
          </a:p>
          <a:p>
            <a:pPr marL="285750" indent="-285750">
              <a:buClr>
                <a:srgbClr val="F2593A"/>
              </a:buClr>
              <a:buFont typeface="Wingdings" panose="05000000000000000000" pitchFamily="2" charset="2"/>
              <a:buChar char="§"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78439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C355BA8-CC03-4D60-65ED-F3C592B1769E}"/>
              </a:ext>
            </a:extLst>
          </p:cNvPr>
          <p:cNvSpPr txBox="1"/>
          <p:nvPr/>
        </p:nvSpPr>
        <p:spPr>
          <a:xfrm>
            <a:off x="207324" y="423771"/>
            <a:ext cx="3702824" cy="800219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Co-traitants n°2.3</a:t>
            </a:r>
          </a:p>
          <a:p>
            <a:pPr lvl="0" algn="ctr"/>
            <a:r>
              <a:rPr lang="fr-FR" sz="2400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Noms</a:t>
            </a:r>
            <a:endParaRPr lang="fr-FR" sz="2200" b="1" dirty="0">
              <a:solidFill>
                <a:schemeClr val="bg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3" name="Rectangle : coins arrondis 7">
            <a:extLst>
              <a:ext uri="{FF2B5EF4-FFF2-40B4-BE49-F238E27FC236}">
                <a16:creationId xmlns:a16="http://schemas.microsoft.com/office/drawing/2014/main" id="{0638173D-3C38-D01C-77D0-534DFBD003F0}"/>
              </a:ext>
            </a:extLst>
          </p:cNvPr>
          <p:cNvSpPr/>
          <p:nvPr/>
        </p:nvSpPr>
        <p:spPr>
          <a:xfrm>
            <a:off x="7482348" y="423771"/>
            <a:ext cx="4709652" cy="6291661"/>
          </a:xfrm>
          <a:prstGeom prst="roundRect">
            <a:avLst/>
          </a:prstGeom>
          <a:solidFill>
            <a:srgbClr val="66C3A1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100" b="1" i="0" u="none" strike="noStrike">
                <a:solidFill>
                  <a:srgbClr val="000000"/>
                </a:solidFill>
                <a:effectLst/>
                <a:latin typeface="Univers Condensed Light" panose="020B0306020202040204" pitchFamily="34" charset="0"/>
              </a:rPr>
              <a:t>Intitulé de l’opération </a:t>
            </a: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Maître d’ouvrage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Nature de l’opération / Surface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Livraison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Coût des travaux  (k €HT)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Equipe de maîtrise d’œuvre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Contenu de la mission de MOE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Démarche environnementale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Autres spécificités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8685CB1-FDFF-6095-C102-4FB3529090E5}"/>
              </a:ext>
            </a:extLst>
          </p:cNvPr>
          <p:cNvSpPr txBox="1"/>
          <p:nvPr/>
        </p:nvSpPr>
        <p:spPr>
          <a:xfrm>
            <a:off x="3435719" y="3281516"/>
            <a:ext cx="2103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/>
              <a:t>Photos ou illustration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84FCDC2-3F65-C9E3-73E5-F8F79BF1EA1D}"/>
              </a:ext>
            </a:extLst>
          </p:cNvPr>
          <p:cNvSpPr txBox="1"/>
          <p:nvPr/>
        </p:nvSpPr>
        <p:spPr>
          <a:xfrm>
            <a:off x="8382000" y="27220"/>
            <a:ext cx="2910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/>
              <a:t>Référence 1/3</a:t>
            </a:r>
          </a:p>
        </p:txBody>
      </p:sp>
    </p:spTree>
    <p:extLst>
      <p:ext uri="{BB962C8B-B14F-4D97-AF65-F5344CB8AC3E}">
        <p14:creationId xmlns:p14="http://schemas.microsoft.com/office/powerpoint/2010/main" val="37131310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C355BA8-CC03-4D60-65ED-F3C592B1769E}"/>
              </a:ext>
            </a:extLst>
          </p:cNvPr>
          <p:cNvSpPr txBox="1"/>
          <p:nvPr/>
        </p:nvSpPr>
        <p:spPr>
          <a:xfrm>
            <a:off x="207324" y="423771"/>
            <a:ext cx="3702824" cy="800219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Co-traitants n°2.3</a:t>
            </a:r>
          </a:p>
          <a:p>
            <a:pPr lvl="0" algn="ctr"/>
            <a:r>
              <a:rPr lang="fr-FR" sz="2400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Noms</a:t>
            </a:r>
            <a:endParaRPr lang="fr-FR" sz="2200" b="1" dirty="0">
              <a:solidFill>
                <a:schemeClr val="bg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3" name="Rectangle : coins arrondis 7">
            <a:extLst>
              <a:ext uri="{FF2B5EF4-FFF2-40B4-BE49-F238E27FC236}">
                <a16:creationId xmlns:a16="http://schemas.microsoft.com/office/drawing/2014/main" id="{0638173D-3C38-D01C-77D0-534DFBD003F0}"/>
              </a:ext>
            </a:extLst>
          </p:cNvPr>
          <p:cNvSpPr/>
          <p:nvPr/>
        </p:nvSpPr>
        <p:spPr>
          <a:xfrm>
            <a:off x="7482348" y="423771"/>
            <a:ext cx="4709652" cy="6291661"/>
          </a:xfrm>
          <a:prstGeom prst="roundRect">
            <a:avLst/>
          </a:prstGeom>
          <a:solidFill>
            <a:srgbClr val="66C3A1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100" b="1" i="0" u="none" strike="noStrike">
                <a:solidFill>
                  <a:srgbClr val="000000"/>
                </a:solidFill>
                <a:effectLst/>
                <a:latin typeface="Univers Condensed Light" panose="020B0306020202040204" pitchFamily="34" charset="0"/>
              </a:rPr>
              <a:t>Intitulé de l’opération </a:t>
            </a: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Maître d’ouvrage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Nature de l’opération / Surface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Livraison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Coût des travaux  (k €HT)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Equipe de maîtrise d’œuvre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Contenu de la mission de MOE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Démarche environnementale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Autres spécificités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8685CB1-FDFF-6095-C102-4FB3529090E5}"/>
              </a:ext>
            </a:extLst>
          </p:cNvPr>
          <p:cNvSpPr txBox="1"/>
          <p:nvPr/>
        </p:nvSpPr>
        <p:spPr>
          <a:xfrm>
            <a:off x="3435719" y="3281516"/>
            <a:ext cx="2103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/>
              <a:t>Photos ou illustration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84FCDC2-3F65-C9E3-73E5-F8F79BF1EA1D}"/>
              </a:ext>
            </a:extLst>
          </p:cNvPr>
          <p:cNvSpPr txBox="1"/>
          <p:nvPr/>
        </p:nvSpPr>
        <p:spPr>
          <a:xfrm>
            <a:off x="8382000" y="27220"/>
            <a:ext cx="2910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/>
              <a:t>Référence 2/3</a:t>
            </a:r>
          </a:p>
        </p:txBody>
      </p:sp>
    </p:spTree>
    <p:extLst>
      <p:ext uri="{BB962C8B-B14F-4D97-AF65-F5344CB8AC3E}">
        <p14:creationId xmlns:p14="http://schemas.microsoft.com/office/powerpoint/2010/main" val="22781945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C355BA8-CC03-4D60-65ED-F3C592B1769E}"/>
              </a:ext>
            </a:extLst>
          </p:cNvPr>
          <p:cNvSpPr txBox="1"/>
          <p:nvPr/>
        </p:nvSpPr>
        <p:spPr>
          <a:xfrm>
            <a:off x="207324" y="423771"/>
            <a:ext cx="3702824" cy="800219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Co-traitants n°2.3</a:t>
            </a:r>
          </a:p>
          <a:p>
            <a:pPr lvl="0" algn="ctr"/>
            <a:r>
              <a:rPr lang="fr-FR" sz="2400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Noms</a:t>
            </a:r>
            <a:endParaRPr lang="fr-FR" sz="2200" b="1" dirty="0">
              <a:solidFill>
                <a:schemeClr val="bg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3" name="Rectangle : coins arrondis 7">
            <a:extLst>
              <a:ext uri="{FF2B5EF4-FFF2-40B4-BE49-F238E27FC236}">
                <a16:creationId xmlns:a16="http://schemas.microsoft.com/office/drawing/2014/main" id="{0638173D-3C38-D01C-77D0-534DFBD003F0}"/>
              </a:ext>
            </a:extLst>
          </p:cNvPr>
          <p:cNvSpPr/>
          <p:nvPr/>
        </p:nvSpPr>
        <p:spPr>
          <a:xfrm>
            <a:off x="7482348" y="423771"/>
            <a:ext cx="4709652" cy="6291661"/>
          </a:xfrm>
          <a:prstGeom prst="roundRect">
            <a:avLst/>
          </a:prstGeom>
          <a:solidFill>
            <a:srgbClr val="66C3A1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100" b="1" i="0" u="none" strike="noStrike">
                <a:solidFill>
                  <a:srgbClr val="000000"/>
                </a:solidFill>
                <a:effectLst/>
                <a:latin typeface="Univers Condensed Light" panose="020B0306020202040204" pitchFamily="34" charset="0"/>
              </a:rPr>
              <a:t>Intitulé de l’opération </a:t>
            </a: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Maître d’ouvrage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Nature de l’opération / Surface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Livraison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Coût des travaux  (k €HT)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Equipe de maîtrise d’œuvre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Contenu de la mission de MOE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Démarche environnementale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Autres spécificités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8685CB1-FDFF-6095-C102-4FB3529090E5}"/>
              </a:ext>
            </a:extLst>
          </p:cNvPr>
          <p:cNvSpPr txBox="1"/>
          <p:nvPr/>
        </p:nvSpPr>
        <p:spPr>
          <a:xfrm>
            <a:off x="3435719" y="3281516"/>
            <a:ext cx="2103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/>
              <a:t>Photos ou illustration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84FCDC2-3F65-C9E3-73E5-F8F79BF1EA1D}"/>
              </a:ext>
            </a:extLst>
          </p:cNvPr>
          <p:cNvSpPr txBox="1"/>
          <p:nvPr/>
        </p:nvSpPr>
        <p:spPr>
          <a:xfrm>
            <a:off x="8382000" y="27220"/>
            <a:ext cx="2910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/>
              <a:t>Référence 3/3</a:t>
            </a:r>
          </a:p>
        </p:txBody>
      </p:sp>
    </p:spTree>
    <p:extLst>
      <p:ext uri="{BB962C8B-B14F-4D97-AF65-F5344CB8AC3E}">
        <p14:creationId xmlns:p14="http://schemas.microsoft.com/office/powerpoint/2010/main" val="17433299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D97FEBE-798B-4062-7DA9-FBD12BB48431}"/>
              </a:ext>
            </a:extLst>
          </p:cNvPr>
          <p:cNvSpPr txBox="1"/>
          <p:nvPr/>
        </p:nvSpPr>
        <p:spPr>
          <a:xfrm>
            <a:off x="3369269" y="325019"/>
            <a:ext cx="5453461" cy="769441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 n°2.4</a:t>
            </a:r>
          </a:p>
          <a:p>
            <a:pPr algn="ctr"/>
            <a:r>
              <a:rPr lang="fr-FR" sz="2200" b="1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Noms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AB8DEE4-FCFE-7EB5-CE4C-8141127D5B9A}"/>
              </a:ext>
            </a:extLst>
          </p:cNvPr>
          <p:cNvSpPr txBox="1"/>
          <p:nvPr/>
        </p:nvSpPr>
        <p:spPr>
          <a:xfrm>
            <a:off x="766916" y="1997839"/>
            <a:ext cx="53290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Nom / raison social :</a:t>
            </a:r>
          </a:p>
          <a:p>
            <a:pPr marL="285750" indent="-285750">
              <a:buClr>
                <a:srgbClr val="F2593A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Adresse : </a:t>
            </a:r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Représentant :</a:t>
            </a:r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Effectifs :</a:t>
            </a:r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CA (en €) des 3 dernières années :</a:t>
            </a:r>
          </a:p>
          <a:p>
            <a:pPr marL="285750" indent="-285750">
              <a:buClr>
                <a:srgbClr val="F2593A"/>
              </a:buClr>
              <a:buFont typeface="Wingdings" panose="05000000000000000000" pitchFamily="2" charset="2"/>
              <a:buChar char="§"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38925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C355BA8-CC03-4D60-65ED-F3C592B1769E}"/>
              </a:ext>
            </a:extLst>
          </p:cNvPr>
          <p:cNvSpPr txBox="1"/>
          <p:nvPr/>
        </p:nvSpPr>
        <p:spPr>
          <a:xfrm>
            <a:off x="207324" y="423771"/>
            <a:ext cx="3702824" cy="800219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Co-traitants n°2.4</a:t>
            </a:r>
          </a:p>
          <a:p>
            <a:pPr lvl="0" algn="ctr"/>
            <a:r>
              <a:rPr lang="fr-FR" sz="2400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Noms</a:t>
            </a:r>
            <a:endParaRPr lang="fr-FR" sz="2200" b="1" dirty="0">
              <a:solidFill>
                <a:schemeClr val="bg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3" name="Rectangle : coins arrondis 7">
            <a:extLst>
              <a:ext uri="{FF2B5EF4-FFF2-40B4-BE49-F238E27FC236}">
                <a16:creationId xmlns:a16="http://schemas.microsoft.com/office/drawing/2014/main" id="{0638173D-3C38-D01C-77D0-534DFBD003F0}"/>
              </a:ext>
            </a:extLst>
          </p:cNvPr>
          <p:cNvSpPr/>
          <p:nvPr/>
        </p:nvSpPr>
        <p:spPr>
          <a:xfrm>
            <a:off x="7482348" y="423771"/>
            <a:ext cx="4709652" cy="6291661"/>
          </a:xfrm>
          <a:prstGeom prst="roundRect">
            <a:avLst/>
          </a:prstGeom>
          <a:solidFill>
            <a:srgbClr val="66C3A1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100" b="1" i="0" u="none" strike="noStrike">
                <a:solidFill>
                  <a:srgbClr val="000000"/>
                </a:solidFill>
                <a:effectLst/>
                <a:latin typeface="Univers Condensed Light" panose="020B0306020202040204" pitchFamily="34" charset="0"/>
              </a:rPr>
              <a:t>Intitulé de l’opération </a:t>
            </a: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Maître d’ouvrage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Nature de l’opération / Surface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Livraison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Coût des travaux  (k €HT)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Equipe de maîtrise d’œuvre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Contenu de la mission de MOE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Démarche environnementale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Autres spécificités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8685CB1-FDFF-6095-C102-4FB3529090E5}"/>
              </a:ext>
            </a:extLst>
          </p:cNvPr>
          <p:cNvSpPr txBox="1"/>
          <p:nvPr/>
        </p:nvSpPr>
        <p:spPr>
          <a:xfrm>
            <a:off x="3435719" y="3281516"/>
            <a:ext cx="2103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/>
              <a:t>Photos ou illustration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84FCDC2-3F65-C9E3-73E5-F8F79BF1EA1D}"/>
              </a:ext>
            </a:extLst>
          </p:cNvPr>
          <p:cNvSpPr txBox="1"/>
          <p:nvPr/>
        </p:nvSpPr>
        <p:spPr>
          <a:xfrm>
            <a:off x="8382000" y="27220"/>
            <a:ext cx="2910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/>
              <a:t>Référence 1/3</a:t>
            </a:r>
          </a:p>
        </p:txBody>
      </p:sp>
    </p:spTree>
    <p:extLst>
      <p:ext uri="{BB962C8B-B14F-4D97-AF65-F5344CB8AC3E}">
        <p14:creationId xmlns:p14="http://schemas.microsoft.com/office/powerpoint/2010/main" val="18665123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D97FEBE-798B-4062-7DA9-FBD12BB48431}"/>
              </a:ext>
            </a:extLst>
          </p:cNvPr>
          <p:cNvSpPr txBox="1"/>
          <p:nvPr/>
        </p:nvSpPr>
        <p:spPr>
          <a:xfrm>
            <a:off x="3369269" y="325019"/>
            <a:ext cx="5453461" cy="769441"/>
          </a:xfrm>
          <a:prstGeom prst="rect">
            <a:avLst/>
          </a:prstGeom>
          <a:solidFill>
            <a:srgbClr val="F2593A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>
                <a:solidFill>
                  <a:schemeClr val="bg1"/>
                </a:solidFill>
                <a:latin typeface="Univers Condensed Light" panose="020B0306020202040204" pitchFamily="34" charset="0"/>
              </a:rPr>
              <a:t>Mandataire</a:t>
            </a:r>
          </a:p>
          <a:p>
            <a:pPr algn="ctr"/>
            <a:r>
              <a:rPr lang="fr-FR" sz="2200" b="1">
                <a:solidFill>
                  <a:schemeClr val="bg1"/>
                </a:solidFill>
                <a:latin typeface="Univers Condensed Light" panose="020B0306020202040204" pitchFamily="34" charset="0"/>
              </a:rPr>
              <a:t>Noms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AB8DEE4-FCFE-7EB5-CE4C-8141127D5B9A}"/>
              </a:ext>
            </a:extLst>
          </p:cNvPr>
          <p:cNvSpPr txBox="1"/>
          <p:nvPr/>
        </p:nvSpPr>
        <p:spPr>
          <a:xfrm>
            <a:off x="766916" y="1997839"/>
            <a:ext cx="53290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2593A"/>
              </a:buClr>
              <a:buFont typeface="Wingdings" panose="05000000000000000000" pitchFamily="2" charset="2"/>
              <a:buChar char="§"/>
            </a:pPr>
            <a:r>
              <a:rPr lang="fr-FR"/>
              <a:t>Nom / raison social :</a:t>
            </a:r>
          </a:p>
          <a:p>
            <a:pPr marL="285750" indent="-285750">
              <a:buClr>
                <a:srgbClr val="F2593A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F2593A"/>
              </a:buClr>
              <a:buFont typeface="Wingdings" panose="05000000000000000000" pitchFamily="2" charset="2"/>
              <a:buChar char="§"/>
            </a:pPr>
            <a:r>
              <a:rPr lang="fr-FR"/>
              <a:t>Adresse : </a:t>
            </a:r>
          </a:p>
          <a:p>
            <a:pPr marL="285750" indent="-285750">
              <a:buClr>
                <a:srgbClr val="F2593A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F2593A"/>
              </a:buClr>
              <a:buFont typeface="Wingdings" panose="05000000000000000000" pitchFamily="2" charset="2"/>
              <a:buChar char="§"/>
            </a:pPr>
            <a:r>
              <a:rPr lang="fr-FR"/>
              <a:t>Représentant :</a:t>
            </a:r>
          </a:p>
          <a:p>
            <a:pPr marL="285750" indent="-285750">
              <a:buClr>
                <a:srgbClr val="F2593A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F2593A"/>
              </a:buClr>
              <a:buFont typeface="Wingdings" panose="05000000000000000000" pitchFamily="2" charset="2"/>
              <a:buChar char="§"/>
            </a:pPr>
            <a:r>
              <a:rPr lang="fr-FR"/>
              <a:t>Effectifs :</a:t>
            </a:r>
          </a:p>
          <a:p>
            <a:pPr marL="285750" indent="-285750">
              <a:buClr>
                <a:srgbClr val="F2593A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F2593A"/>
              </a:buClr>
              <a:buFont typeface="Wingdings" panose="05000000000000000000" pitchFamily="2" charset="2"/>
              <a:buChar char="§"/>
            </a:pPr>
            <a:r>
              <a:rPr lang="fr-FR"/>
              <a:t>CA (en €) des 3 dernières années :</a:t>
            </a:r>
          </a:p>
          <a:p>
            <a:pPr marL="285750" indent="-285750">
              <a:buClr>
                <a:srgbClr val="F2593A"/>
              </a:buClr>
              <a:buFont typeface="Wingdings" panose="05000000000000000000" pitchFamily="2" charset="2"/>
              <a:buChar char="§"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38513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C355BA8-CC03-4D60-65ED-F3C592B1769E}"/>
              </a:ext>
            </a:extLst>
          </p:cNvPr>
          <p:cNvSpPr txBox="1"/>
          <p:nvPr/>
        </p:nvSpPr>
        <p:spPr>
          <a:xfrm>
            <a:off x="207324" y="423771"/>
            <a:ext cx="3702824" cy="800219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Co-traitants n°2.4</a:t>
            </a:r>
          </a:p>
          <a:p>
            <a:pPr lvl="0" algn="ctr"/>
            <a:r>
              <a:rPr lang="fr-FR" sz="2400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Noms</a:t>
            </a:r>
            <a:endParaRPr lang="fr-FR" sz="2200" b="1" dirty="0">
              <a:solidFill>
                <a:schemeClr val="bg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3" name="Rectangle : coins arrondis 7">
            <a:extLst>
              <a:ext uri="{FF2B5EF4-FFF2-40B4-BE49-F238E27FC236}">
                <a16:creationId xmlns:a16="http://schemas.microsoft.com/office/drawing/2014/main" id="{0638173D-3C38-D01C-77D0-534DFBD003F0}"/>
              </a:ext>
            </a:extLst>
          </p:cNvPr>
          <p:cNvSpPr/>
          <p:nvPr/>
        </p:nvSpPr>
        <p:spPr>
          <a:xfrm>
            <a:off x="7482348" y="423771"/>
            <a:ext cx="4709652" cy="6291661"/>
          </a:xfrm>
          <a:prstGeom prst="roundRect">
            <a:avLst/>
          </a:prstGeom>
          <a:solidFill>
            <a:srgbClr val="66C3A1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100" b="1" i="0" u="none" strike="noStrike">
                <a:solidFill>
                  <a:srgbClr val="000000"/>
                </a:solidFill>
                <a:effectLst/>
                <a:latin typeface="Univers Condensed Light" panose="020B0306020202040204" pitchFamily="34" charset="0"/>
              </a:rPr>
              <a:t>Intitulé de l’opération </a:t>
            </a: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Maître d’ouvrage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Nature de l’opération / Surface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Livraison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Coût des travaux  (k €HT)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Equipe de maîtrise d’œuvre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Contenu de la mission de MOE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Démarche environnementale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Autres spécificités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8685CB1-FDFF-6095-C102-4FB3529090E5}"/>
              </a:ext>
            </a:extLst>
          </p:cNvPr>
          <p:cNvSpPr txBox="1"/>
          <p:nvPr/>
        </p:nvSpPr>
        <p:spPr>
          <a:xfrm>
            <a:off x="3435719" y="3281516"/>
            <a:ext cx="2103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/>
              <a:t>Photos ou illustration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84FCDC2-3F65-C9E3-73E5-F8F79BF1EA1D}"/>
              </a:ext>
            </a:extLst>
          </p:cNvPr>
          <p:cNvSpPr txBox="1"/>
          <p:nvPr/>
        </p:nvSpPr>
        <p:spPr>
          <a:xfrm>
            <a:off x="8382000" y="27220"/>
            <a:ext cx="2910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/>
              <a:t>Référence 2/3</a:t>
            </a:r>
          </a:p>
        </p:txBody>
      </p:sp>
    </p:spTree>
    <p:extLst>
      <p:ext uri="{BB962C8B-B14F-4D97-AF65-F5344CB8AC3E}">
        <p14:creationId xmlns:p14="http://schemas.microsoft.com/office/powerpoint/2010/main" val="7095812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C355BA8-CC03-4D60-65ED-F3C592B1769E}"/>
              </a:ext>
            </a:extLst>
          </p:cNvPr>
          <p:cNvSpPr txBox="1"/>
          <p:nvPr/>
        </p:nvSpPr>
        <p:spPr>
          <a:xfrm>
            <a:off x="207324" y="423771"/>
            <a:ext cx="3702824" cy="800219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Co-traitants n°2.4</a:t>
            </a:r>
          </a:p>
          <a:p>
            <a:pPr lvl="0" algn="ctr"/>
            <a:r>
              <a:rPr lang="fr-FR" sz="2400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Noms</a:t>
            </a:r>
            <a:endParaRPr lang="fr-FR" sz="2200" b="1" dirty="0">
              <a:solidFill>
                <a:schemeClr val="bg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3" name="Rectangle : coins arrondis 7">
            <a:extLst>
              <a:ext uri="{FF2B5EF4-FFF2-40B4-BE49-F238E27FC236}">
                <a16:creationId xmlns:a16="http://schemas.microsoft.com/office/drawing/2014/main" id="{0638173D-3C38-D01C-77D0-534DFBD003F0}"/>
              </a:ext>
            </a:extLst>
          </p:cNvPr>
          <p:cNvSpPr/>
          <p:nvPr/>
        </p:nvSpPr>
        <p:spPr>
          <a:xfrm>
            <a:off x="7482348" y="423771"/>
            <a:ext cx="4709652" cy="6291661"/>
          </a:xfrm>
          <a:prstGeom prst="roundRect">
            <a:avLst/>
          </a:prstGeom>
          <a:solidFill>
            <a:srgbClr val="66C3A1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100" b="1" i="0" u="none" strike="noStrike">
                <a:solidFill>
                  <a:srgbClr val="000000"/>
                </a:solidFill>
                <a:effectLst/>
                <a:latin typeface="Univers Condensed Light" panose="020B0306020202040204" pitchFamily="34" charset="0"/>
              </a:rPr>
              <a:t>Intitulé de l’opération </a:t>
            </a: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Maître d’ouvrage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Nature de l’opération / Surface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Livraison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Coût des travaux  (k €HT)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Equipe de maîtrise d’œuvre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Contenu de la mission de MOE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Démarche environnementale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Autres spécificités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8685CB1-FDFF-6095-C102-4FB3529090E5}"/>
              </a:ext>
            </a:extLst>
          </p:cNvPr>
          <p:cNvSpPr txBox="1"/>
          <p:nvPr/>
        </p:nvSpPr>
        <p:spPr>
          <a:xfrm>
            <a:off x="3435719" y="3281516"/>
            <a:ext cx="2103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/>
              <a:t>Photos ou illustration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84FCDC2-3F65-C9E3-73E5-F8F79BF1EA1D}"/>
              </a:ext>
            </a:extLst>
          </p:cNvPr>
          <p:cNvSpPr txBox="1"/>
          <p:nvPr/>
        </p:nvSpPr>
        <p:spPr>
          <a:xfrm>
            <a:off x="8382000" y="27220"/>
            <a:ext cx="2910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/>
              <a:t>Référence 3/3</a:t>
            </a:r>
          </a:p>
        </p:txBody>
      </p:sp>
    </p:spTree>
    <p:extLst>
      <p:ext uri="{BB962C8B-B14F-4D97-AF65-F5344CB8AC3E}">
        <p14:creationId xmlns:p14="http://schemas.microsoft.com/office/powerpoint/2010/main" val="8992261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D97FEBE-798B-4062-7DA9-FBD12BB48431}"/>
              </a:ext>
            </a:extLst>
          </p:cNvPr>
          <p:cNvSpPr txBox="1"/>
          <p:nvPr/>
        </p:nvSpPr>
        <p:spPr>
          <a:xfrm>
            <a:off x="3369269" y="325019"/>
            <a:ext cx="5453461" cy="769441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 n°2.5</a:t>
            </a:r>
          </a:p>
          <a:p>
            <a:pPr algn="ctr"/>
            <a:r>
              <a:rPr lang="fr-FR" sz="2200" b="1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Noms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AB8DEE4-FCFE-7EB5-CE4C-8141127D5B9A}"/>
              </a:ext>
            </a:extLst>
          </p:cNvPr>
          <p:cNvSpPr txBox="1"/>
          <p:nvPr/>
        </p:nvSpPr>
        <p:spPr>
          <a:xfrm>
            <a:off x="766916" y="1997839"/>
            <a:ext cx="53290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Nom / raison social :</a:t>
            </a:r>
          </a:p>
          <a:p>
            <a:pPr marL="285750" indent="-285750">
              <a:buClr>
                <a:srgbClr val="F2593A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Adresse : </a:t>
            </a:r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Représentant :</a:t>
            </a:r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Effectifs :</a:t>
            </a:r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CA (en €) des 3 dernières années :</a:t>
            </a:r>
          </a:p>
          <a:p>
            <a:pPr marL="285750" indent="-285750">
              <a:buClr>
                <a:srgbClr val="F2593A"/>
              </a:buClr>
              <a:buFont typeface="Wingdings" panose="05000000000000000000" pitchFamily="2" charset="2"/>
              <a:buChar char="§"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96646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C355BA8-CC03-4D60-65ED-F3C592B1769E}"/>
              </a:ext>
            </a:extLst>
          </p:cNvPr>
          <p:cNvSpPr txBox="1"/>
          <p:nvPr/>
        </p:nvSpPr>
        <p:spPr>
          <a:xfrm>
            <a:off x="207324" y="423771"/>
            <a:ext cx="3702824" cy="800219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Co-traitants n°2.5</a:t>
            </a:r>
          </a:p>
          <a:p>
            <a:pPr lvl="0" algn="ctr"/>
            <a:r>
              <a:rPr lang="fr-FR" sz="2400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Noms</a:t>
            </a:r>
            <a:endParaRPr lang="fr-FR" sz="2200" b="1" dirty="0">
              <a:solidFill>
                <a:schemeClr val="bg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3" name="Rectangle : coins arrondis 7">
            <a:extLst>
              <a:ext uri="{FF2B5EF4-FFF2-40B4-BE49-F238E27FC236}">
                <a16:creationId xmlns:a16="http://schemas.microsoft.com/office/drawing/2014/main" id="{0638173D-3C38-D01C-77D0-534DFBD003F0}"/>
              </a:ext>
            </a:extLst>
          </p:cNvPr>
          <p:cNvSpPr/>
          <p:nvPr/>
        </p:nvSpPr>
        <p:spPr>
          <a:xfrm>
            <a:off x="7482348" y="423771"/>
            <a:ext cx="4709652" cy="6291661"/>
          </a:xfrm>
          <a:prstGeom prst="roundRect">
            <a:avLst/>
          </a:prstGeom>
          <a:solidFill>
            <a:srgbClr val="66C3A1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100" b="1" i="0" u="none" strike="noStrike">
                <a:solidFill>
                  <a:srgbClr val="000000"/>
                </a:solidFill>
                <a:effectLst/>
                <a:latin typeface="Univers Condensed Light" panose="020B0306020202040204" pitchFamily="34" charset="0"/>
              </a:rPr>
              <a:t>Intitulé de l’opération </a:t>
            </a: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Maître d’ouvrage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Nature de l’opération / Surface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Livraison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Coût des travaux  (k €HT)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Equipe de maîtrise d’œuvre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Contenu de la mission de MOE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Démarche environnementale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Autres spécificités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8685CB1-FDFF-6095-C102-4FB3529090E5}"/>
              </a:ext>
            </a:extLst>
          </p:cNvPr>
          <p:cNvSpPr txBox="1"/>
          <p:nvPr/>
        </p:nvSpPr>
        <p:spPr>
          <a:xfrm>
            <a:off x="3435719" y="3281516"/>
            <a:ext cx="2103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/>
              <a:t>Photos ou illustration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84FCDC2-3F65-C9E3-73E5-F8F79BF1EA1D}"/>
              </a:ext>
            </a:extLst>
          </p:cNvPr>
          <p:cNvSpPr txBox="1"/>
          <p:nvPr/>
        </p:nvSpPr>
        <p:spPr>
          <a:xfrm>
            <a:off x="8382000" y="27220"/>
            <a:ext cx="2910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/>
              <a:t>Référence 1/3</a:t>
            </a:r>
          </a:p>
        </p:txBody>
      </p:sp>
    </p:spTree>
    <p:extLst>
      <p:ext uri="{BB962C8B-B14F-4D97-AF65-F5344CB8AC3E}">
        <p14:creationId xmlns:p14="http://schemas.microsoft.com/office/powerpoint/2010/main" val="17427002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C355BA8-CC03-4D60-65ED-F3C592B1769E}"/>
              </a:ext>
            </a:extLst>
          </p:cNvPr>
          <p:cNvSpPr txBox="1"/>
          <p:nvPr/>
        </p:nvSpPr>
        <p:spPr>
          <a:xfrm>
            <a:off x="207324" y="423771"/>
            <a:ext cx="3702824" cy="800219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Co-traitants n°2.5</a:t>
            </a:r>
          </a:p>
          <a:p>
            <a:pPr lvl="0" algn="ctr"/>
            <a:r>
              <a:rPr lang="fr-FR" sz="2400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Noms</a:t>
            </a:r>
            <a:endParaRPr lang="fr-FR" sz="2200" b="1" dirty="0">
              <a:solidFill>
                <a:schemeClr val="bg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3" name="Rectangle : coins arrondis 7">
            <a:extLst>
              <a:ext uri="{FF2B5EF4-FFF2-40B4-BE49-F238E27FC236}">
                <a16:creationId xmlns:a16="http://schemas.microsoft.com/office/drawing/2014/main" id="{0638173D-3C38-D01C-77D0-534DFBD003F0}"/>
              </a:ext>
            </a:extLst>
          </p:cNvPr>
          <p:cNvSpPr/>
          <p:nvPr/>
        </p:nvSpPr>
        <p:spPr>
          <a:xfrm>
            <a:off x="7482348" y="423771"/>
            <a:ext cx="4709652" cy="6291661"/>
          </a:xfrm>
          <a:prstGeom prst="roundRect">
            <a:avLst/>
          </a:prstGeom>
          <a:solidFill>
            <a:srgbClr val="66C3A1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100" b="1" i="0" u="none" strike="noStrike">
                <a:solidFill>
                  <a:srgbClr val="000000"/>
                </a:solidFill>
                <a:effectLst/>
                <a:latin typeface="Univers Condensed Light" panose="020B0306020202040204" pitchFamily="34" charset="0"/>
              </a:rPr>
              <a:t>Intitulé de l’opération </a:t>
            </a: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Maître d’ouvrage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Nature de l’opération / Surface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Livraison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Coût des travaux  (k €HT)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Equipe de maîtrise d’œuvre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Contenu de la mission de MOE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Démarche environnementale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Autres spécificités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8685CB1-FDFF-6095-C102-4FB3529090E5}"/>
              </a:ext>
            </a:extLst>
          </p:cNvPr>
          <p:cNvSpPr txBox="1"/>
          <p:nvPr/>
        </p:nvSpPr>
        <p:spPr>
          <a:xfrm>
            <a:off x="3435719" y="3281516"/>
            <a:ext cx="2103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/>
              <a:t>Photos ou illustration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84FCDC2-3F65-C9E3-73E5-F8F79BF1EA1D}"/>
              </a:ext>
            </a:extLst>
          </p:cNvPr>
          <p:cNvSpPr txBox="1"/>
          <p:nvPr/>
        </p:nvSpPr>
        <p:spPr>
          <a:xfrm>
            <a:off x="8382000" y="27220"/>
            <a:ext cx="2910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/>
              <a:t>Référence 2/3</a:t>
            </a:r>
          </a:p>
        </p:txBody>
      </p:sp>
    </p:spTree>
    <p:extLst>
      <p:ext uri="{BB962C8B-B14F-4D97-AF65-F5344CB8AC3E}">
        <p14:creationId xmlns:p14="http://schemas.microsoft.com/office/powerpoint/2010/main" val="29589090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C355BA8-CC03-4D60-65ED-F3C592B1769E}"/>
              </a:ext>
            </a:extLst>
          </p:cNvPr>
          <p:cNvSpPr txBox="1"/>
          <p:nvPr/>
        </p:nvSpPr>
        <p:spPr>
          <a:xfrm>
            <a:off x="207324" y="423771"/>
            <a:ext cx="3702824" cy="800219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Co-traitants n°2.5</a:t>
            </a:r>
          </a:p>
          <a:p>
            <a:pPr lvl="0" algn="ctr"/>
            <a:r>
              <a:rPr lang="fr-FR" sz="2400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Noms</a:t>
            </a:r>
            <a:endParaRPr lang="fr-FR" sz="2200" b="1" dirty="0">
              <a:solidFill>
                <a:schemeClr val="bg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3" name="Rectangle : coins arrondis 7">
            <a:extLst>
              <a:ext uri="{FF2B5EF4-FFF2-40B4-BE49-F238E27FC236}">
                <a16:creationId xmlns:a16="http://schemas.microsoft.com/office/drawing/2014/main" id="{0638173D-3C38-D01C-77D0-534DFBD003F0}"/>
              </a:ext>
            </a:extLst>
          </p:cNvPr>
          <p:cNvSpPr/>
          <p:nvPr/>
        </p:nvSpPr>
        <p:spPr>
          <a:xfrm>
            <a:off x="7482348" y="423771"/>
            <a:ext cx="4709652" cy="6291661"/>
          </a:xfrm>
          <a:prstGeom prst="roundRect">
            <a:avLst/>
          </a:prstGeom>
          <a:solidFill>
            <a:srgbClr val="66C3A1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100" b="1" i="0" u="none" strike="noStrike">
                <a:solidFill>
                  <a:srgbClr val="000000"/>
                </a:solidFill>
                <a:effectLst/>
                <a:latin typeface="Univers Condensed Light" panose="020B0306020202040204" pitchFamily="34" charset="0"/>
              </a:rPr>
              <a:t>Intitulé de l’opération </a:t>
            </a: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Maître d’ouvrage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Nature de l’opération / Surface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Livraison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Coût des travaux  (k €HT)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Equipe de maîtrise d’œuvre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Contenu de la mission de MOE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Démarche environnementale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Autres spécificités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8685CB1-FDFF-6095-C102-4FB3529090E5}"/>
              </a:ext>
            </a:extLst>
          </p:cNvPr>
          <p:cNvSpPr txBox="1"/>
          <p:nvPr/>
        </p:nvSpPr>
        <p:spPr>
          <a:xfrm>
            <a:off x="3435719" y="3281516"/>
            <a:ext cx="2103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/>
              <a:t>Photos ou illustration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84FCDC2-3F65-C9E3-73E5-F8F79BF1EA1D}"/>
              </a:ext>
            </a:extLst>
          </p:cNvPr>
          <p:cNvSpPr txBox="1"/>
          <p:nvPr/>
        </p:nvSpPr>
        <p:spPr>
          <a:xfrm>
            <a:off x="8382000" y="27220"/>
            <a:ext cx="2910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/>
              <a:t>Référence 3/3</a:t>
            </a:r>
          </a:p>
        </p:txBody>
      </p:sp>
    </p:spTree>
    <p:extLst>
      <p:ext uri="{BB962C8B-B14F-4D97-AF65-F5344CB8AC3E}">
        <p14:creationId xmlns:p14="http://schemas.microsoft.com/office/powerpoint/2010/main" val="30359557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D97FEBE-798B-4062-7DA9-FBD12BB48431}"/>
              </a:ext>
            </a:extLst>
          </p:cNvPr>
          <p:cNvSpPr txBox="1"/>
          <p:nvPr/>
        </p:nvSpPr>
        <p:spPr>
          <a:xfrm>
            <a:off x="3369269" y="325019"/>
            <a:ext cx="5453461" cy="769441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 n°2.6</a:t>
            </a:r>
          </a:p>
          <a:p>
            <a:pPr algn="ctr"/>
            <a:r>
              <a:rPr lang="fr-FR" sz="2200" b="1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Noms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AB8DEE4-FCFE-7EB5-CE4C-8141127D5B9A}"/>
              </a:ext>
            </a:extLst>
          </p:cNvPr>
          <p:cNvSpPr txBox="1"/>
          <p:nvPr/>
        </p:nvSpPr>
        <p:spPr>
          <a:xfrm>
            <a:off x="766916" y="1997839"/>
            <a:ext cx="53290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Nom / raison social :</a:t>
            </a:r>
          </a:p>
          <a:p>
            <a:pPr marL="285750" indent="-285750">
              <a:buClr>
                <a:srgbClr val="F2593A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Adresse : </a:t>
            </a:r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Représentant :</a:t>
            </a:r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Effectifs :</a:t>
            </a:r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CA (en €) des 3 dernières années :</a:t>
            </a:r>
          </a:p>
          <a:p>
            <a:pPr marL="285750" indent="-285750">
              <a:buClr>
                <a:srgbClr val="F2593A"/>
              </a:buClr>
              <a:buFont typeface="Wingdings" panose="05000000000000000000" pitchFamily="2" charset="2"/>
              <a:buChar char="§"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48434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C355BA8-CC03-4D60-65ED-F3C592B1769E}"/>
              </a:ext>
            </a:extLst>
          </p:cNvPr>
          <p:cNvSpPr txBox="1"/>
          <p:nvPr/>
        </p:nvSpPr>
        <p:spPr>
          <a:xfrm>
            <a:off x="207324" y="423771"/>
            <a:ext cx="3702824" cy="800219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Co-traitants n°2.6</a:t>
            </a:r>
          </a:p>
          <a:p>
            <a:pPr lvl="0" algn="ctr"/>
            <a:r>
              <a:rPr lang="fr-FR" sz="2400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Noms</a:t>
            </a:r>
            <a:endParaRPr lang="fr-FR" sz="2200" b="1" dirty="0">
              <a:solidFill>
                <a:schemeClr val="bg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3" name="Rectangle : coins arrondis 7">
            <a:extLst>
              <a:ext uri="{FF2B5EF4-FFF2-40B4-BE49-F238E27FC236}">
                <a16:creationId xmlns:a16="http://schemas.microsoft.com/office/drawing/2014/main" id="{0638173D-3C38-D01C-77D0-534DFBD003F0}"/>
              </a:ext>
            </a:extLst>
          </p:cNvPr>
          <p:cNvSpPr/>
          <p:nvPr/>
        </p:nvSpPr>
        <p:spPr>
          <a:xfrm>
            <a:off x="7482348" y="423771"/>
            <a:ext cx="4709652" cy="6291661"/>
          </a:xfrm>
          <a:prstGeom prst="roundRect">
            <a:avLst/>
          </a:prstGeom>
          <a:solidFill>
            <a:srgbClr val="66C3A1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100" b="1" i="0" u="none" strike="noStrike">
                <a:solidFill>
                  <a:srgbClr val="000000"/>
                </a:solidFill>
                <a:effectLst/>
                <a:latin typeface="Univers Condensed Light" panose="020B0306020202040204" pitchFamily="34" charset="0"/>
              </a:rPr>
              <a:t>Intitulé de l’opération </a:t>
            </a: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Maître d’ouvrage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Nature de l’opération / Surface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Livraison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Coût des travaux  (k €HT)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Equipe de maîtrise d’œuvre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Contenu de la mission de MOE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Démarche environnementale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Autres spécificités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8685CB1-FDFF-6095-C102-4FB3529090E5}"/>
              </a:ext>
            </a:extLst>
          </p:cNvPr>
          <p:cNvSpPr txBox="1"/>
          <p:nvPr/>
        </p:nvSpPr>
        <p:spPr>
          <a:xfrm>
            <a:off x="3435719" y="3281516"/>
            <a:ext cx="2103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/>
              <a:t>Photos ou illustration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84FCDC2-3F65-C9E3-73E5-F8F79BF1EA1D}"/>
              </a:ext>
            </a:extLst>
          </p:cNvPr>
          <p:cNvSpPr txBox="1"/>
          <p:nvPr/>
        </p:nvSpPr>
        <p:spPr>
          <a:xfrm>
            <a:off x="8382000" y="27220"/>
            <a:ext cx="2910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/>
              <a:t>Référence 1/3</a:t>
            </a:r>
          </a:p>
        </p:txBody>
      </p:sp>
    </p:spTree>
    <p:extLst>
      <p:ext uri="{BB962C8B-B14F-4D97-AF65-F5344CB8AC3E}">
        <p14:creationId xmlns:p14="http://schemas.microsoft.com/office/powerpoint/2010/main" val="27519612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C355BA8-CC03-4D60-65ED-F3C592B1769E}"/>
              </a:ext>
            </a:extLst>
          </p:cNvPr>
          <p:cNvSpPr txBox="1"/>
          <p:nvPr/>
        </p:nvSpPr>
        <p:spPr>
          <a:xfrm>
            <a:off x="224257" y="423771"/>
            <a:ext cx="3702824" cy="800219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Co-traitants n°2.6</a:t>
            </a:r>
          </a:p>
          <a:p>
            <a:pPr lvl="0" algn="ctr"/>
            <a:r>
              <a:rPr lang="fr-FR" sz="2400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Noms</a:t>
            </a:r>
            <a:endParaRPr lang="fr-FR" sz="2200" b="1" dirty="0">
              <a:solidFill>
                <a:schemeClr val="bg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3" name="Rectangle : coins arrondis 7">
            <a:extLst>
              <a:ext uri="{FF2B5EF4-FFF2-40B4-BE49-F238E27FC236}">
                <a16:creationId xmlns:a16="http://schemas.microsoft.com/office/drawing/2014/main" id="{0638173D-3C38-D01C-77D0-534DFBD003F0}"/>
              </a:ext>
            </a:extLst>
          </p:cNvPr>
          <p:cNvSpPr/>
          <p:nvPr/>
        </p:nvSpPr>
        <p:spPr>
          <a:xfrm>
            <a:off x="7482348" y="423771"/>
            <a:ext cx="4709652" cy="6291661"/>
          </a:xfrm>
          <a:prstGeom prst="roundRect">
            <a:avLst/>
          </a:prstGeom>
          <a:solidFill>
            <a:srgbClr val="66C3A1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100" b="1" i="0" u="none" strike="noStrike">
                <a:solidFill>
                  <a:srgbClr val="000000"/>
                </a:solidFill>
                <a:effectLst/>
                <a:latin typeface="Univers Condensed Light" panose="020B0306020202040204" pitchFamily="34" charset="0"/>
              </a:rPr>
              <a:t>Intitulé de l’opération </a:t>
            </a: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Maître d’ouvrage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Nature de l’opération / Surface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Livraison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Coût des travaux  (k €HT)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Equipe de maîtrise d’œuvre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Contenu de la mission de MOE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Démarche environnementale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Autres spécificités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8685CB1-FDFF-6095-C102-4FB3529090E5}"/>
              </a:ext>
            </a:extLst>
          </p:cNvPr>
          <p:cNvSpPr txBox="1"/>
          <p:nvPr/>
        </p:nvSpPr>
        <p:spPr>
          <a:xfrm>
            <a:off x="3435719" y="3281516"/>
            <a:ext cx="2103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/>
              <a:t>Photos ou illustration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84FCDC2-3F65-C9E3-73E5-F8F79BF1EA1D}"/>
              </a:ext>
            </a:extLst>
          </p:cNvPr>
          <p:cNvSpPr txBox="1"/>
          <p:nvPr/>
        </p:nvSpPr>
        <p:spPr>
          <a:xfrm>
            <a:off x="8382000" y="27220"/>
            <a:ext cx="2910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/>
              <a:t>Référence 2/3</a:t>
            </a:r>
          </a:p>
        </p:txBody>
      </p:sp>
    </p:spTree>
    <p:extLst>
      <p:ext uri="{BB962C8B-B14F-4D97-AF65-F5344CB8AC3E}">
        <p14:creationId xmlns:p14="http://schemas.microsoft.com/office/powerpoint/2010/main" val="37365014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C355BA8-CC03-4D60-65ED-F3C592B1769E}"/>
              </a:ext>
            </a:extLst>
          </p:cNvPr>
          <p:cNvSpPr txBox="1"/>
          <p:nvPr/>
        </p:nvSpPr>
        <p:spPr>
          <a:xfrm>
            <a:off x="207324" y="423771"/>
            <a:ext cx="3702824" cy="800219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Co-traitants n°2.6</a:t>
            </a:r>
          </a:p>
          <a:p>
            <a:pPr lvl="0" algn="ctr"/>
            <a:r>
              <a:rPr lang="fr-FR" sz="2400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Noms</a:t>
            </a:r>
            <a:endParaRPr lang="fr-FR" sz="2200" b="1" dirty="0">
              <a:solidFill>
                <a:schemeClr val="bg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3" name="Rectangle : coins arrondis 7">
            <a:extLst>
              <a:ext uri="{FF2B5EF4-FFF2-40B4-BE49-F238E27FC236}">
                <a16:creationId xmlns:a16="http://schemas.microsoft.com/office/drawing/2014/main" id="{0638173D-3C38-D01C-77D0-534DFBD003F0}"/>
              </a:ext>
            </a:extLst>
          </p:cNvPr>
          <p:cNvSpPr/>
          <p:nvPr/>
        </p:nvSpPr>
        <p:spPr>
          <a:xfrm>
            <a:off x="7482348" y="423771"/>
            <a:ext cx="4709652" cy="6291661"/>
          </a:xfrm>
          <a:prstGeom prst="roundRect">
            <a:avLst/>
          </a:prstGeom>
          <a:solidFill>
            <a:srgbClr val="66C3A1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100" b="1" i="0" u="none" strike="noStrike">
                <a:solidFill>
                  <a:srgbClr val="000000"/>
                </a:solidFill>
                <a:effectLst/>
                <a:latin typeface="Univers Condensed Light" panose="020B0306020202040204" pitchFamily="34" charset="0"/>
              </a:rPr>
              <a:t>Intitulé de l’opération </a:t>
            </a: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Maître d’ouvrage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Nature de l’opération / Surface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Livraison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Coût des travaux  (k €HT)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Equipe de maîtrise d’œuvre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Contenu de la mission de MOE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Démarche environnementale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Autres spécificités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8685CB1-FDFF-6095-C102-4FB3529090E5}"/>
              </a:ext>
            </a:extLst>
          </p:cNvPr>
          <p:cNvSpPr txBox="1"/>
          <p:nvPr/>
        </p:nvSpPr>
        <p:spPr>
          <a:xfrm>
            <a:off x="3435719" y="3281516"/>
            <a:ext cx="2103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/>
              <a:t>Photos ou illustration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84FCDC2-3F65-C9E3-73E5-F8F79BF1EA1D}"/>
              </a:ext>
            </a:extLst>
          </p:cNvPr>
          <p:cNvSpPr txBox="1"/>
          <p:nvPr/>
        </p:nvSpPr>
        <p:spPr>
          <a:xfrm>
            <a:off x="8382000" y="27220"/>
            <a:ext cx="2910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/>
              <a:t>Référence 3/3</a:t>
            </a:r>
          </a:p>
        </p:txBody>
      </p:sp>
    </p:spTree>
    <p:extLst>
      <p:ext uri="{BB962C8B-B14F-4D97-AF65-F5344CB8AC3E}">
        <p14:creationId xmlns:p14="http://schemas.microsoft.com/office/powerpoint/2010/main" val="41228803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C355BA8-CC03-4D60-65ED-F3C592B1769E}"/>
              </a:ext>
            </a:extLst>
          </p:cNvPr>
          <p:cNvSpPr txBox="1"/>
          <p:nvPr/>
        </p:nvSpPr>
        <p:spPr>
          <a:xfrm>
            <a:off x="207324" y="423771"/>
            <a:ext cx="3702824" cy="800219"/>
          </a:xfrm>
          <a:prstGeom prst="rect">
            <a:avLst/>
          </a:prstGeom>
          <a:solidFill>
            <a:srgbClr val="F2593A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>
                <a:solidFill>
                  <a:schemeClr val="bg1"/>
                </a:solidFill>
                <a:latin typeface="Univers Condensed Light" panose="020B0306020202040204" pitchFamily="34" charset="0"/>
              </a:rPr>
              <a:t>Architecte</a:t>
            </a:r>
          </a:p>
          <a:p>
            <a:pPr lvl="0" algn="ctr"/>
            <a:r>
              <a:rPr lang="fr-FR" sz="2400">
                <a:solidFill>
                  <a:schemeClr val="bg1"/>
                </a:solidFill>
                <a:latin typeface="Univers Condensed Light" panose="020B0306020202040204" pitchFamily="34" charset="0"/>
              </a:rPr>
              <a:t>Noms</a:t>
            </a:r>
            <a:endParaRPr lang="fr-FR" sz="2200" b="1">
              <a:solidFill>
                <a:schemeClr val="bg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3" name="Rectangle : coins arrondis 7">
            <a:extLst>
              <a:ext uri="{FF2B5EF4-FFF2-40B4-BE49-F238E27FC236}">
                <a16:creationId xmlns:a16="http://schemas.microsoft.com/office/drawing/2014/main" id="{0638173D-3C38-D01C-77D0-534DFBD003F0}"/>
              </a:ext>
            </a:extLst>
          </p:cNvPr>
          <p:cNvSpPr/>
          <p:nvPr/>
        </p:nvSpPr>
        <p:spPr>
          <a:xfrm>
            <a:off x="7482348" y="423771"/>
            <a:ext cx="4709652" cy="6291661"/>
          </a:xfrm>
          <a:prstGeom prst="roundRect">
            <a:avLst/>
          </a:prstGeom>
          <a:solidFill>
            <a:srgbClr val="F2593A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100" b="1" i="0" u="none" strike="noStrike">
                <a:solidFill>
                  <a:srgbClr val="000000"/>
                </a:solidFill>
                <a:effectLst/>
                <a:latin typeface="Univers Condensed Light" panose="020B0306020202040204" pitchFamily="34" charset="0"/>
              </a:rPr>
              <a:t>Intitulé de l’opération </a:t>
            </a: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Maître d’ouvrage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Nature de l’opération / Surface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Livraison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Coût des travaux  (k €HT)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Equipe de maîtrise d’œuvre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Contenu de la mission de MOE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Démarche environnementale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Autres spécificités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8685CB1-FDFF-6095-C102-4FB3529090E5}"/>
              </a:ext>
            </a:extLst>
          </p:cNvPr>
          <p:cNvSpPr txBox="1"/>
          <p:nvPr/>
        </p:nvSpPr>
        <p:spPr>
          <a:xfrm>
            <a:off x="3435719" y="3281516"/>
            <a:ext cx="2103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/>
              <a:t>Photos ou illustration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84FCDC2-3F65-C9E3-73E5-F8F79BF1EA1D}"/>
              </a:ext>
            </a:extLst>
          </p:cNvPr>
          <p:cNvSpPr txBox="1"/>
          <p:nvPr/>
        </p:nvSpPr>
        <p:spPr>
          <a:xfrm>
            <a:off x="8382000" y="27220"/>
            <a:ext cx="2910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Référence 1/3</a:t>
            </a:r>
          </a:p>
        </p:txBody>
      </p:sp>
    </p:spTree>
    <p:extLst>
      <p:ext uri="{BB962C8B-B14F-4D97-AF65-F5344CB8AC3E}">
        <p14:creationId xmlns:p14="http://schemas.microsoft.com/office/powerpoint/2010/main" val="51389491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D97FEBE-798B-4062-7DA9-FBD12BB48431}"/>
              </a:ext>
            </a:extLst>
          </p:cNvPr>
          <p:cNvSpPr txBox="1"/>
          <p:nvPr/>
        </p:nvSpPr>
        <p:spPr>
          <a:xfrm>
            <a:off x="3369269" y="325019"/>
            <a:ext cx="5453461" cy="769441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 n°2.7</a:t>
            </a:r>
          </a:p>
          <a:p>
            <a:pPr algn="ctr"/>
            <a:r>
              <a:rPr lang="fr-FR" sz="2200" b="1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Noms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AB8DEE4-FCFE-7EB5-CE4C-8141127D5B9A}"/>
              </a:ext>
            </a:extLst>
          </p:cNvPr>
          <p:cNvSpPr txBox="1"/>
          <p:nvPr/>
        </p:nvSpPr>
        <p:spPr>
          <a:xfrm>
            <a:off x="766916" y="1997839"/>
            <a:ext cx="53290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Nom / raison social :</a:t>
            </a:r>
          </a:p>
          <a:p>
            <a:pPr marL="285750" indent="-285750">
              <a:buClr>
                <a:srgbClr val="F2593A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Adresse : </a:t>
            </a:r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Représentant :</a:t>
            </a:r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Effectifs :</a:t>
            </a:r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CA (en €) des 3 dernières années :</a:t>
            </a:r>
          </a:p>
          <a:p>
            <a:pPr marL="285750" indent="-285750">
              <a:buClr>
                <a:srgbClr val="F2593A"/>
              </a:buClr>
              <a:buFont typeface="Wingdings" panose="05000000000000000000" pitchFamily="2" charset="2"/>
              <a:buChar char="§"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241246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C355BA8-CC03-4D60-65ED-F3C592B1769E}"/>
              </a:ext>
            </a:extLst>
          </p:cNvPr>
          <p:cNvSpPr txBox="1"/>
          <p:nvPr/>
        </p:nvSpPr>
        <p:spPr>
          <a:xfrm>
            <a:off x="207324" y="423771"/>
            <a:ext cx="3702824" cy="800219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Co-traitants n°2.7</a:t>
            </a:r>
          </a:p>
          <a:p>
            <a:pPr lvl="0" algn="ctr"/>
            <a:r>
              <a:rPr lang="fr-FR" sz="2400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Noms</a:t>
            </a:r>
            <a:endParaRPr lang="fr-FR" sz="2200" b="1" dirty="0">
              <a:solidFill>
                <a:schemeClr val="bg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3" name="Rectangle : coins arrondis 7">
            <a:extLst>
              <a:ext uri="{FF2B5EF4-FFF2-40B4-BE49-F238E27FC236}">
                <a16:creationId xmlns:a16="http://schemas.microsoft.com/office/drawing/2014/main" id="{0638173D-3C38-D01C-77D0-534DFBD003F0}"/>
              </a:ext>
            </a:extLst>
          </p:cNvPr>
          <p:cNvSpPr/>
          <p:nvPr/>
        </p:nvSpPr>
        <p:spPr>
          <a:xfrm>
            <a:off x="7482348" y="423771"/>
            <a:ext cx="4709652" cy="6291661"/>
          </a:xfrm>
          <a:prstGeom prst="roundRect">
            <a:avLst/>
          </a:prstGeom>
          <a:solidFill>
            <a:srgbClr val="66C3A1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100" b="1" i="0" u="none" strike="noStrike">
                <a:solidFill>
                  <a:srgbClr val="000000"/>
                </a:solidFill>
                <a:effectLst/>
                <a:latin typeface="Univers Condensed Light" panose="020B0306020202040204" pitchFamily="34" charset="0"/>
              </a:rPr>
              <a:t>Intitulé de l’opération </a:t>
            </a: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Maître d’ouvrage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Nature de l’opération / Surface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Livraison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Coût des travaux  (k €HT)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Equipe de maîtrise d’œuvre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Contenu de la mission de MOE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Démarche environnementale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Autres spécificités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8685CB1-FDFF-6095-C102-4FB3529090E5}"/>
              </a:ext>
            </a:extLst>
          </p:cNvPr>
          <p:cNvSpPr txBox="1"/>
          <p:nvPr/>
        </p:nvSpPr>
        <p:spPr>
          <a:xfrm>
            <a:off x="3435719" y="3281516"/>
            <a:ext cx="2103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/>
              <a:t>Photos ou illustration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84FCDC2-3F65-C9E3-73E5-F8F79BF1EA1D}"/>
              </a:ext>
            </a:extLst>
          </p:cNvPr>
          <p:cNvSpPr txBox="1"/>
          <p:nvPr/>
        </p:nvSpPr>
        <p:spPr>
          <a:xfrm>
            <a:off x="8382000" y="27220"/>
            <a:ext cx="2910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/>
              <a:t>Référence 1/3</a:t>
            </a:r>
          </a:p>
        </p:txBody>
      </p:sp>
    </p:spTree>
    <p:extLst>
      <p:ext uri="{BB962C8B-B14F-4D97-AF65-F5344CB8AC3E}">
        <p14:creationId xmlns:p14="http://schemas.microsoft.com/office/powerpoint/2010/main" val="30474808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C355BA8-CC03-4D60-65ED-F3C592B1769E}"/>
              </a:ext>
            </a:extLst>
          </p:cNvPr>
          <p:cNvSpPr txBox="1"/>
          <p:nvPr/>
        </p:nvSpPr>
        <p:spPr>
          <a:xfrm>
            <a:off x="224257" y="423771"/>
            <a:ext cx="3702824" cy="800219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Co-traitants n°2.7</a:t>
            </a:r>
          </a:p>
          <a:p>
            <a:pPr lvl="0" algn="ctr"/>
            <a:r>
              <a:rPr lang="fr-FR" sz="2400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Noms</a:t>
            </a:r>
            <a:endParaRPr lang="fr-FR" sz="2200" b="1" dirty="0">
              <a:solidFill>
                <a:schemeClr val="bg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3" name="Rectangle : coins arrondis 7">
            <a:extLst>
              <a:ext uri="{FF2B5EF4-FFF2-40B4-BE49-F238E27FC236}">
                <a16:creationId xmlns:a16="http://schemas.microsoft.com/office/drawing/2014/main" id="{0638173D-3C38-D01C-77D0-534DFBD003F0}"/>
              </a:ext>
            </a:extLst>
          </p:cNvPr>
          <p:cNvSpPr/>
          <p:nvPr/>
        </p:nvSpPr>
        <p:spPr>
          <a:xfrm>
            <a:off x="7482348" y="423771"/>
            <a:ext cx="4709652" cy="6291661"/>
          </a:xfrm>
          <a:prstGeom prst="roundRect">
            <a:avLst/>
          </a:prstGeom>
          <a:solidFill>
            <a:srgbClr val="66C3A1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100" b="1" i="0" u="none" strike="noStrike">
                <a:solidFill>
                  <a:srgbClr val="000000"/>
                </a:solidFill>
                <a:effectLst/>
                <a:latin typeface="Univers Condensed Light" panose="020B0306020202040204" pitchFamily="34" charset="0"/>
              </a:rPr>
              <a:t>Intitulé de l’opération </a:t>
            </a: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Maître d’ouvrage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Nature de l’opération / Surface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Livraison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Coût des travaux  (k €HT)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Equipe de maîtrise d’œuvre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Contenu de la mission de MOE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Démarche environnementale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Autres spécificités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8685CB1-FDFF-6095-C102-4FB3529090E5}"/>
              </a:ext>
            </a:extLst>
          </p:cNvPr>
          <p:cNvSpPr txBox="1"/>
          <p:nvPr/>
        </p:nvSpPr>
        <p:spPr>
          <a:xfrm>
            <a:off x="3435719" y="3281516"/>
            <a:ext cx="2103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/>
              <a:t>Photos ou illustration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84FCDC2-3F65-C9E3-73E5-F8F79BF1EA1D}"/>
              </a:ext>
            </a:extLst>
          </p:cNvPr>
          <p:cNvSpPr txBox="1"/>
          <p:nvPr/>
        </p:nvSpPr>
        <p:spPr>
          <a:xfrm>
            <a:off x="8382000" y="27220"/>
            <a:ext cx="2910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/>
              <a:t>Référence 2/3</a:t>
            </a:r>
          </a:p>
        </p:txBody>
      </p:sp>
    </p:spTree>
    <p:extLst>
      <p:ext uri="{BB962C8B-B14F-4D97-AF65-F5344CB8AC3E}">
        <p14:creationId xmlns:p14="http://schemas.microsoft.com/office/powerpoint/2010/main" val="160117420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C355BA8-CC03-4D60-65ED-F3C592B1769E}"/>
              </a:ext>
            </a:extLst>
          </p:cNvPr>
          <p:cNvSpPr txBox="1"/>
          <p:nvPr/>
        </p:nvSpPr>
        <p:spPr>
          <a:xfrm>
            <a:off x="207324" y="423771"/>
            <a:ext cx="3702824" cy="800219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Co-traitants n°2.7</a:t>
            </a:r>
          </a:p>
          <a:p>
            <a:pPr lvl="0" algn="ctr"/>
            <a:r>
              <a:rPr lang="fr-FR" sz="2400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Noms</a:t>
            </a:r>
            <a:endParaRPr lang="fr-FR" sz="2200" b="1" dirty="0">
              <a:solidFill>
                <a:schemeClr val="bg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3" name="Rectangle : coins arrondis 7">
            <a:extLst>
              <a:ext uri="{FF2B5EF4-FFF2-40B4-BE49-F238E27FC236}">
                <a16:creationId xmlns:a16="http://schemas.microsoft.com/office/drawing/2014/main" id="{0638173D-3C38-D01C-77D0-534DFBD003F0}"/>
              </a:ext>
            </a:extLst>
          </p:cNvPr>
          <p:cNvSpPr/>
          <p:nvPr/>
        </p:nvSpPr>
        <p:spPr>
          <a:xfrm>
            <a:off x="7482348" y="423771"/>
            <a:ext cx="4709652" cy="6291661"/>
          </a:xfrm>
          <a:prstGeom prst="roundRect">
            <a:avLst/>
          </a:prstGeom>
          <a:solidFill>
            <a:srgbClr val="66C3A1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100" b="1" i="0" u="none" strike="noStrike">
                <a:solidFill>
                  <a:srgbClr val="000000"/>
                </a:solidFill>
                <a:effectLst/>
                <a:latin typeface="Univers Condensed Light" panose="020B0306020202040204" pitchFamily="34" charset="0"/>
              </a:rPr>
              <a:t>Intitulé de l’opération </a:t>
            </a: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Maître d’ouvrage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Nature de l’opération / Surface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Livraison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Coût des travaux  (k €HT)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Equipe de maîtrise d’œuvre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Contenu de la mission de MOE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Démarche environnementale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Autres spécificités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8685CB1-FDFF-6095-C102-4FB3529090E5}"/>
              </a:ext>
            </a:extLst>
          </p:cNvPr>
          <p:cNvSpPr txBox="1"/>
          <p:nvPr/>
        </p:nvSpPr>
        <p:spPr>
          <a:xfrm>
            <a:off x="3435719" y="3281516"/>
            <a:ext cx="2103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/>
              <a:t>Photos ou illustration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84FCDC2-3F65-C9E3-73E5-F8F79BF1EA1D}"/>
              </a:ext>
            </a:extLst>
          </p:cNvPr>
          <p:cNvSpPr txBox="1"/>
          <p:nvPr/>
        </p:nvSpPr>
        <p:spPr>
          <a:xfrm>
            <a:off x="8382000" y="27220"/>
            <a:ext cx="2910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/>
              <a:t>Référence 3/3</a:t>
            </a:r>
          </a:p>
        </p:txBody>
      </p:sp>
    </p:spTree>
    <p:extLst>
      <p:ext uri="{BB962C8B-B14F-4D97-AF65-F5344CB8AC3E}">
        <p14:creationId xmlns:p14="http://schemas.microsoft.com/office/powerpoint/2010/main" val="253690781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D97FEBE-798B-4062-7DA9-FBD12BB48431}"/>
              </a:ext>
            </a:extLst>
          </p:cNvPr>
          <p:cNvSpPr txBox="1"/>
          <p:nvPr/>
        </p:nvSpPr>
        <p:spPr>
          <a:xfrm>
            <a:off x="3369269" y="325019"/>
            <a:ext cx="5453461" cy="769441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 n°3</a:t>
            </a:r>
          </a:p>
          <a:p>
            <a:pPr algn="ctr"/>
            <a:r>
              <a:rPr lang="fr-FR" sz="2200" b="1">
                <a:solidFill>
                  <a:schemeClr val="bg1"/>
                </a:solidFill>
                <a:latin typeface="Univers Condensed Light" panose="020B0306020202040204" pitchFamily="34" charset="0"/>
              </a:rPr>
              <a:t>Noms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AB8DEE4-FCFE-7EB5-CE4C-8141127D5B9A}"/>
              </a:ext>
            </a:extLst>
          </p:cNvPr>
          <p:cNvSpPr txBox="1"/>
          <p:nvPr/>
        </p:nvSpPr>
        <p:spPr>
          <a:xfrm>
            <a:off x="766916" y="1997839"/>
            <a:ext cx="53290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Nom / raison social :</a:t>
            </a:r>
          </a:p>
          <a:p>
            <a:pPr marL="285750" indent="-285750">
              <a:buClr>
                <a:srgbClr val="F2593A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Adresse : </a:t>
            </a:r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Représentant :</a:t>
            </a:r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Effectifs :</a:t>
            </a:r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CA (en €) des 3 dernières années :</a:t>
            </a:r>
          </a:p>
          <a:p>
            <a:pPr marL="285750" indent="-285750">
              <a:buClr>
                <a:srgbClr val="F2593A"/>
              </a:buClr>
              <a:buFont typeface="Wingdings" panose="05000000000000000000" pitchFamily="2" charset="2"/>
              <a:buChar char="§"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054752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C355BA8-CC03-4D60-65ED-F3C592B1769E}"/>
              </a:ext>
            </a:extLst>
          </p:cNvPr>
          <p:cNvSpPr txBox="1"/>
          <p:nvPr/>
        </p:nvSpPr>
        <p:spPr>
          <a:xfrm>
            <a:off x="207324" y="423771"/>
            <a:ext cx="3702824" cy="800219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Co-traitants n°3</a:t>
            </a:r>
          </a:p>
          <a:p>
            <a:pPr lvl="0" algn="ctr"/>
            <a:r>
              <a:rPr lang="fr-FR" sz="2400">
                <a:solidFill>
                  <a:schemeClr val="bg1"/>
                </a:solidFill>
                <a:latin typeface="Univers Condensed Light" panose="020B0306020202040204" pitchFamily="34" charset="0"/>
              </a:rPr>
              <a:t>Noms</a:t>
            </a:r>
            <a:endParaRPr lang="fr-FR" sz="2200" b="1">
              <a:solidFill>
                <a:schemeClr val="bg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3" name="Rectangle : coins arrondis 7">
            <a:extLst>
              <a:ext uri="{FF2B5EF4-FFF2-40B4-BE49-F238E27FC236}">
                <a16:creationId xmlns:a16="http://schemas.microsoft.com/office/drawing/2014/main" id="{0638173D-3C38-D01C-77D0-534DFBD003F0}"/>
              </a:ext>
            </a:extLst>
          </p:cNvPr>
          <p:cNvSpPr/>
          <p:nvPr/>
        </p:nvSpPr>
        <p:spPr>
          <a:xfrm>
            <a:off x="7482348" y="423771"/>
            <a:ext cx="4709652" cy="6291661"/>
          </a:xfrm>
          <a:prstGeom prst="roundRect">
            <a:avLst/>
          </a:prstGeom>
          <a:solidFill>
            <a:srgbClr val="66C3A1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100" b="1" i="0" u="none" strike="noStrike">
                <a:solidFill>
                  <a:srgbClr val="000000"/>
                </a:solidFill>
                <a:effectLst/>
                <a:latin typeface="Univers Condensed Light" panose="020B0306020202040204" pitchFamily="34" charset="0"/>
              </a:rPr>
              <a:t>Intitulé de l’opération </a:t>
            </a: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Maître d’ouvrage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Nature de l’opération / Surface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Livraison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Coût des travaux  (k €HT)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Equipe de maîtrise d’œuvre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Contenu de la mission de MOE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Démarche environnementale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Autres spécificités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8685CB1-FDFF-6095-C102-4FB3529090E5}"/>
              </a:ext>
            </a:extLst>
          </p:cNvPr>
          <p:cNvSpPr txBox="1"/>
          <p:nvPr/>
        </p:nvSpPr>
        <p:spPr>
          <a:xfrm>
            <a:off x="3435719" y="3281516"/>
            <a:ext cx="2103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/>
              <a:t>Photos ou illustration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84FCDC2-3F65-C9E3-73E5-F8F79BF1EA1D}"/>
              </a:ext>
            </a:extLst>
          </p:cNvPr>
          <p:cNvSpPr txBox="1"/>
          <p:nvPr/>
        </p:nvSpPr>
        <p:spPr>
          <a:xfrm>
            <a:off x="8382000" y="27220"/>
            <a:ext cx="2910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/>
              <a:t>Référence 1/3</a:t>
            </a:r>
          </a:p>
        </p:txBody>
      </p:sp>
    </p:spTree>
    <p:extLst>
      <p:ext uri="{BB962C8B-B14F-4D97-AF65-F5344CB8AC3E}">
        <p14:creationId xmlns:p14="http://schemas.microsoft.com/office/powerpoint/2010/main" val="102121737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C355BA8-CC03-4D60-65ED-F3C592B1769E}"/>
              </a:ext>
            </a:extLst>
          </p:cNvPr>
          <p:cNvSpPr txBox="1"/>
          <p:nvPr/>
        </p:nvSpPr>
        <p:spPr>
          <a:xfrm>
            <a:off x="207324" y="423771"/>
            <a:ext cx="3702824" cy="800219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Co-traitants n°3</a:t>
            </a:r>
          </a:p>
          <a:p>
            <a:pPr lvl="0" algn="ctr"/>
            <a:r>
              <a:rPr lang="fr-FR" sz="2400">
                <a:solidFill>
                  <a:schemeClr val="bg1"/>
                </a:solidFill>
                <a:latin typeface="Univers Condensed Light" panose="020B0306020202040204" pitchFamily="34" charset="0"/>
              </a:rPr>
              <a:t>Noms</a:t>
            </a:r>
            <a:endParaRPr lang="fr-FR" sz="2200" b="1">
              <a:solidFill>
                <a:schemeClr val="bg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3" name="Rectangle : coins arrondis 7">
            <a:extLst>
              <a:ext uri="{FF2B5EF4-FFF2-40B4-BE49-F238E27FC236}">
                <a16:creationId xmlns:a16="http://schemas.microsoft.com/office/drawing/2014/main" id="{0638173D-3C38-D01C-77D0-534DFBD003F0}"/>
              </a:ext>
            </a:extLst>
          </p:cNvPr>
          <p:cNvSpPr/>
          <p:nvPr/>
        </p:nvSpPr>
        <p:spPr>
          <a:xfrm>
            <a:off x="7482348" y="423771"/>
            <a:ext cx="4709652" cy="6291661"/>
          </a:xfrm>
          <a:prstGeom prst="roundRect">
            <a:avLst/>
          </a:prstGeom>
          <a:solidFill>
            <a:srgbClr val="66C3A1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100" b="1" i="0" u="none" strike="noStrike">
                <a:solidFill>
                  <a:srgbClr val="000000"/>
                </a:solidFill>
                <a:effectLst/>
                <a:latin typeface="Univers Condensed Light" panose="020B0306020202040204" pitchFamily="34" charset="0"/>
              </a:rPr>
              <a:t>Intitulé de l’opération </a:t>
            </a: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Maître d’ouvrage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Nature de l’opération / Surface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Livraison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Coût des travaux  (k €HT)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Equipe de maîtrise d’œuvre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Contenu de la mission de MOE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Démarche environnementale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Autres spécificités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8685CB1-FDFF-6095-C102-4FB3529090E5}"/>
              </a:ext>
            </a:extLst>
          </p:cNvPr>
          <p:cNvSpPr txBox="1"/>
          <p:nvPr/>
        </p:nvSpPr>
        <p:spPr>
          <a:xfrm>
            <a:off x="3435719" y="3281516"/>
            <a:ext cx="2103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/>
              <a:t>Photos ou illustration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84FCDC2-3F65-C9E3-73E5-F8F79BF1EA1D}"/>
              </a:ext>
            </a:extLst>
          </p:cNvPr>
          <p:cNvSpPr txBox="1"/>
          <p:nvPr/>
        </p:nvSpPr>
        <p:spPr>
          <a:xfrm>
            <a:off x="8382000" y="27220"/>
            <a:ext cx="2910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/>
              <a:t>Référence 2/3</a:t>
            </a:r>
          </a:p>
        </p:txBody>
      </p:sp>
    </p:spTree>
    <p:extLst>
      <p:ext uri="{BB962C8B-B14F-4D97-AF65-F5344CB8AC3E}">
        <p14:creationId xmlns:p14="http://schemas.microsoft.com/office/powerpoint/2010/main" val="23875094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C355BA8-CC03-4D60-65ED-F3C592B1769E}"/>
              </a:ext>
            </a:extLst>
          </p:cNvPr>
          <p:cNvSpPr txBox="1"/>
          <p:nvPr/>
        </p:nvSpPr>
        <p:spPr>
          <a:xfrm>
            <a:off x="207324" y="423771"/>
            <a:ext cx="3702824" cy="800219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Co-traitants n°3</a:t>
            </a:r>
          </a:p>
          <a:p>
            <a:pPr lvl="0" algn="ctr"/>
            <a:r>
              <a:rPr lang="fr-FR" sz="2400">
                <a:solidFill>
                  <a:schemeClr val="bg1"/>
                </a:solidFill>
                <a:latin typeface="Univers Condensed Light" panose="020B0306020202040204" pitchFamily="34" charset="0"/>
              </a:rPr>
              <a:t>Noms</a:t>
            </a:r>
            <a:endParaRPr lang="fr-FR" sz="2200" b="1">
              <a:solidFill>
                <a:schemeClr val="bg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3" name="Rectangle : coins arrondis 7">
            <a:extLst>
              <a:ext uri="{FF2B5EF4-FFF2-40B4-BE49-F238E27FC236}">
                <a16:creationId xmlns:a16="http://schemas.microsoft.com/office/drawing/2014/main" id="{0638173D-3C38-D01C-77D0-534DFBD003F0}"/>
              </a:ext>
            </a:extLst>
          </p:cNvPr>
          <p:cNvSpPr/>
          <p:nvPr/>
        </p:nvSpPr>
        <p:spPr>
          <a:xfrm>
            <a:off x="7482348" y="423771"/>
            <a:ext cx="4709652" cy="6291661"/>
          </a:xfrm>
          <a:prstGeom prst="roundRect">
            <a:avLst/>
          </a:prstGeom>
          <a:solidFill>
            <a:srgbClr val="66C3A1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100" b="1" i="0" u="none" strike="noStrike">
                <a:solidFill>
                  <a:srgbClr val="000000"/>
                </a:solidFill>
                <a:effectLst/>
                <a:latin typeface="Univers Condensed Light" panose="020B0306020202040204" pitchFamily="34" charset="0"/>
              </a:rPr>
              <a:t>Intitulé de l’opération </a:t>
            </a: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Maître d’ouvrage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Nature de l’opération / Surface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Livraison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Coût des travaux  (k €HT)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Equipe de maîtrise d’œuvre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Contenu de la mission de MOE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Démarche environnementale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Autres spécificités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8685CB1-FDFF-6095-C102-4FB3529090E5}"/>
              </a:ext>
            </a:extLst>
          </p:cNvPr>
          <p:cNvSpPr txBox="1"/>
          <p:nvPr/>
        </p:nvSpPr>
        <p:spPr>
          <a:xfrm>
            <a:off x="3435719" y="3281516"/>
            <a:ext cx="2103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/>
              <a:t>Photos ou illustration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84FCDC2-3F65-C9E3-73E5-F8F79BF1EA1D}"/>
              </a:ext>
            </a:extLst>
          </p:cNvPr>
          <p:cNvSpPr txBox="1"/>
          <p:nvPr/>
        </p:nvSpPr>
        <p:spPr>
          <a:xfrm>
            <a:off x="8382000" y="27220"/>
            <a:ext cx="2910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/>
              <a:t>Référence 3/3</a:t>
            </a:r>
          </a:p>
        </p:txBody>
      </p:sp>
    </p:spTree>
    <p:extLst>
      <p:ext uri="{BB962C8B-B14F-4D97-AF65-F5344CB8AC3E}">
        <p14:creationId xmlns:p14="http://schemas.microsoft.com/office/powerpoint/2010/main" val="136367769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D97FEBE-798B-4062-7DA9-FBD12BB48431}"/>
              </a:ext>
            </a:extLst>
          </p:cNvPr>
          <p:cNvSpPr txBox="1"/>
          <p:nvPr/>
        </p:nvSpPr>
        <p:spPr>
          <a:xfrm>
            <a:off x="3369269" y="325019"/>
            <a:ext cx="5453461" cy="769441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 n°4</a:t>
            </a:r>
          </a:p>
          <a:p>
            <a:pPr algn="ctr"/>
            <a:r>
              <a:rPr lang="fr-FR" sz="2200" b="1">
                <a:solidFill>
                  <a:schemeClr val="bg1"/>
                </a:solidFill>
                <a:latin typeface="Univers Condensed Light" panose="020B0306020202040204" pitchFamily="34" charset="0"/>
              </a:rPr>
              <a:t>Noms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AB8DEE4-FCFE-7EB5-CE4C-8141127D5B9A}"/>
              </a:ext>
            </a:extLst>
          </p:cNvPr>
          <p:cNvSpPr txBox="1"/>
          <p:nvPr/>
        </p:nvSpPr>
        <p:spPr>
          <a:xfrm>
            <a:off x="766916" y="1997839"/>
            <a:ext cx="53290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Nom / raison social :</a:t>
            </a:r>
          </a:p>
          <a:p>
            <a:pPr marL="285750" indent="-285750">
              <a:buClr>
                <a:srgbClr val="F2593A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Adresse : </a:t>
            </a:r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Représentant :</a:t>
            </a:r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Effectifs :</a:t>
            </a:r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CA (en €) des 3 dernières années :</a:t>
            </a:r>
          </a:p>
          <a:p>
            <a:pPr marL="285750" indent="-285750">
              <a:buClr>
                <a:srgbClr val="F2593A"/>
              </a:buClr>
              <a:buFont typeface="Wingdings" panose="05000000000000000000" pitchFamily="2" charset="2"/>
              <a:buChar char="§"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11355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C355BA8-CC03-4D60-65ED-F3C592B1769E}"/>
              </a:ext>
            </a:extLst>
          </p:cNvPr>
          <p:cNvSpPr txBox="1"/>
          <p:nvPr/>
        </p:nvSpPr>
        <p:spPr>
          <a:xfrm>
            <a:off x="207324" y="423771"/>
            <a:ext cx="3702824" cy="800219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Co-traitants n°4</a:t>
            </a:r>
          </a:p>
          <a:p>
            <a:pPr lvl="0" algn="ctr"/>
            <a:r>
              <a:rPr lang="fr-FR" sz="2400">
                <a:solidFill>
                  <a:schemeClr val="bg1"/>
                </a:solidFill>
                <a:latin typeface="Univers Condensed Light" panose="020B0306020202040204" pitchFamily="34" charset="0"/>
              </a:rPr>
              <a:t>Noms</a:t>
            </a:r>
            <a:endParaRPr lang="fr-FR" sz="2200" b="1">
              <a:solidFill>
                <a:schemeClr val="bg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3" name="Rectangle : coins arrondis 7">
            <a:extLst>
              <a:ext uri="{FF2B5EF4-FFF2-40B4-BE49-F238E27FC236}">
                <a16:creationId xmlns:a16="http://schemas.microsoft.com/office/drawing/2014/main" id="{0638173D-3C38-D01C-77D0-534DFBD003F0}"/>
              </a:ext>
            </a:extLst>
          </p:cNvPr>
          <p:cNvSpPr/>
          <p:nvPr/>
        </p:nvSpPr>
        <p:spPr>
          <a:xfrm>
            <a:off x="7482348" y="423771"/>
            <a:ext cx="4709652" cy="6291661"/>
          </a:xfrm>
          <a:prstGeom prst="roundRect">
            <a:avLst/>
          </a:prstGeom>
          <a:solidFill>
            <a:srgbClr val="66C3A1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100" b="1" i="0" u="none" strike="noStrike">
                <a:solidFill>
                  <a:srgbClr val="000000"/>
                </a:solidFill>
                <a:effectLst/>
                <a:latin typeface="Univers Condensed Light" panose="020B0306020202040204" pitchFamily="34" charset="0"/>
              </a:rPr>
              <a:t>Intitulé de l’opération </a:t>
            </a: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Maître d’ouvrage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Nature de l’opération / Surface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Livraison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Coût des travaux  (k €HT)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Equipe de maîtrise d’œuvre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Contenu de la mission de MOE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Démarche environnementale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Autres spécificités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8685CB1-FDFF-6095-C102-4FB3529090E5}"/>
              </a:ext>
            </a:extLst>
          </p:cNvPr>
          <p:cNvSpPr txBox="1"/>
          <p:nvPr/>
        </p:nvSpPr>
        <p:spPr>
          <a:xfrm>
            <a:off x="3435719" y="3281516"/>
            <a:ext cx="2103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/>
              <a:t>Photos ou illustration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84FCDC2-3F65-C9E3-73E5-F8F79BF1EA1D}"/>
              </a:ext>
            </a:extLst>
          </p:cNvPr>
          <p:cNvSpPr txBox="1"/>
          <p:nvPr/>
        </p:nvSpPr>
        <p:spPr>
          <a:xfrm>
            <a:off x="8382000" y="27220"/>
            <a:ext cx="2910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/>
              <a:t>Référence 1/3</a:t>
            </a:r>
          </a:p>
        </p:txBody>
      </p:sp>
    </p:spTree>
    <p:extLst>
      <p:ext uri="{BB962C8B-B14F-4D97-AF65-F5344CB8AC3E}">
        <p14:creationId xmlns:p14="http://schemas.microsoft.com/office/powerpoint/2010/main" val="36700500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C355BA8-CC03-4D60-65ED-F3C592B1769E}"/>
              </a:ext>
            </a:extLst>
          </p:cNvPr>
          <p:cNvSpPr txBox="1"/>
          <p:nvPr/>
        </p:nvSpPr>
        <p:spPr>
          <a:xfrm>
            <a:off x="207324" y="423771"/>
            <a:ext cx="3702824" cy="800219"/>
          </a:xfrm>
          <a:prstGeom prst="rect">
            <a:avLst/>
          </a:prstGeom>
          <a:solidFill>
            <a:srgbClr val="F2593A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>
                <a:solidFill>
                  <a:schemeClr val="bg1"/>
                </a:solidFill>
                <a:latin typeface="Univers Condensed Light" panose="020B0306020202040204" pitchFamily="34" charset="0"/>
              </a:rPr>
              <a:t>Architecte</a:t>
            </a:r>
          </a:p>
          <a:p>
            <a:pPr lvl="0" algn="ctr"/>
            <a:r>
              <a:rPr lang="fr-FR" sz="2400">
                <a:solidFill>
                  <a:schemeClr val="bg1"/>
                </a:solidFill>
                <a:latin typeface="Univers Condensed Light" panose="020B0306020202040204" pitchFamily="34" charset="0"/>
              </a:rPr>
              <a:t>Noms</a:t>
            </a:r>
            <a:endParaRPr lang="fr-FR" sz="2200" b="1">
              <a:solidFill>
                <a:schemeClr val="bg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3" name="Rectangle : coins arrondis 7">
            <a:extLst>
              <a:ext uri="{FF2B5EF4-FFF2-40B4-BE49-F238E27FC236}">
                <a16:creationId xmlns:a16="http://schemas.microsoft.com/office/drawing/2014/main" id="{0638173D-3C38-D01C-77D0-534DFBD003F0}"/>
              </a:ext>
            </a:extLst>
          </p:cNvPr>
          <p:cNvSpPr/>
          <p:nvPr/>
        </p:nvSpPr>
        <p:spPr>
          <a:xfrm>
            <a:off x="7482348" y="423771"/>
            <a:ext cx="4709652" cy="6291661"/>
          </a:xfrm>
          <a:prstGeom prst="roundRect">
            <a:avLst/>
          </a:prstGeom>
          <a:solidFill>
            <a:srgbClr val="F2593A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100" b="1" i="0" u="none" strike="noStrike">
                <a:solidFill>
                  <a:srgbClr val="000000"/>
                </a:solidFill>
                <a:effectLst/>
                <a:latin typeface="Univers Condensed Light" panose="020B0306020202040204" pitchFamily="34" charset="0"/>
              </a:rPr>
              <a:t>Intitulé de l’opération </a:t>
            </a: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Maître d’ouvrage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Nature de l’opération / Surface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Livraison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Coût des travaux  (k €HT)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Equipe de maîtrise d’œuvre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Contenu de la mission de MOE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Démarche environnementale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Autres spécificités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8685CB1-FDFF-6095-C102-4FB3529090E5}"/>
              </a:ext>
            </a:extLst>
          </p:cNvPr>
          <p:cNvSpPr txBox="1"/>
          <p:nvPr/>
        </p:nvSpPr>
        <p:spPr>
          <a:xfrm>
            <a:off x="3435719" y="3281516"/>
            <a:ext cx="2103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/>
              <a:t>Photos ou illustration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84FCDC2-3F65-C9E3-73E5-F8F79BF1EA1D}"/>
              </a:ext>
            </a:extLst>
          </p:cNvPr>
          <p:cNvSpPr txBox="1"/>
          <p:nvPr/>
        </p:nvSpPr>
        <p:spPr>
          <a:xfrm>
            <a:off x="8382000" y="27220"/>
            <a:ext cx="2910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Référence 2/3</a:t>
            </a:r>
          </a:p>
        </p:txBody>
      </p:sp>
    </p:spTree>
    <p:extLst>
      <p:ext uri="{BB962C8B-B14F-4D97-AF65-F5344CB8AC3E}">
        <p14:creationId xmlns:p14="http://schemas.microsoft.com/office/powerpoint/2010/main" val="260796432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C355BA8-CC03-4D60-65ED-F3C592B1769E}"/>
              </a:ext>
            </a:extLst>
          </p:cNvPr>
          <p:cNvSpPr txBox="1"/>
          <p:nvPr/>
        </p:nvSpPr>
        <p:spPr>
          <a:xfrm>
            <a:off x="207324" y="423771"/>
            <a:ext cx="3702824" cy="800219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Co-traitants n°4</a:t>
            </a:r>
          </a:p>
          <a:p>
            <a:pPr lvl="0" algn="ctr"/>
            <a:r>
              <a:rPr lang="fr-FR" sz="2400">
                <a:solidFill>
                  <a:schemeClr val="bg1"/>
                </a:solidFill>
                <a:latin typeface="Univers Condensed Light" panose="020B0306020202040204" pitchFamily="34" charset="0"/>
              </a:rPr>
              <a:t>Noms</a:t>
            </a:r>
            <a:endParaRPr lang="fr-FR" sz="2200" b="1">
              <a:solidFill>
                <a:schemeClr val="bg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3" name="Rectangle : coins arrondis 7">
            <a:extLst>
              <a:ext uri="{FF2B5EF4-FFF2-40B4-BE49-F238E27FC236}">
                <a16:creationId xmlns:a16="http://schemas.microsoft.com/office/drawing/2014/main" id="{0638173D-3C38-D01C-77D0-534DFBD003F0}"/>
              </a:ext>
            </a:extLst>
          </p:cNvPr>
          <p:cNvSpPr/>
          <p:nvPr/>
        </p:nvSpPr>
        <p:spPr>
          <a:xfrm>
            <a:off x="7482348" y="423771"/>
            <a:ext cx="4709652" cy="6291661"/>
          </a:xfrm>
          <a:prstGeom prst="roundRect">
            <a:avLst/>
          </a:prstGeom>
          <a:solidFill>
            <a:srgbClr val="66C3A1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100" b="1" i="0" u="none" strike="noStrike">
                <a:solidFill>
                  <a:srgbClr val="000000"/>
                </a:solidFill>
                <a:effectLst/>
                <a:latin typeface="Univers Condensed Light" panose="020B0306020202040204" pitchFamily="34" charset="0"/>
              </a:rPr>
              <a:t>Intitulé de l’opération </a:t>
            </a: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Maître d’ouvrage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Nature de l’opération / Surface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Livraison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Coût des travaux  (k €HT)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Equipe de maîtrise d’œuvre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Contenu de la mission de MOE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Démarche environnementale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Autres spécificités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8685CB1-FDFF-6095-C102-4FB3529090E5}"/>
              </a:ext>
            </a:extLst>
          </p:cNvPr>
          <p:cNvSpPr txBox="1"/>
          <p:nvPr/>
        </p:nvSpPr>
        <p:spPr>
          <a:xfrm>
            <a:off x="3435719" y="3281516"/>
            <a:ext cx="2103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/>
              <a:t>Photos ou illustration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84FCDC2-3F65-C9E3-73E5-F8F79BF1EA1D}"/>
              </a:ext>
            </a:extLst>
          </p:cNvPr>
          <p:cNvSpPr txBox="1"/>
          <p:nvPr/>
        </p:nvSpPr>
        <p:spPr>
          <a:xfrm>
            <a:off x="8382000" y="27220"/>
            <a:ext cx="2910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/>
              <a:t>Référence 2/3</a:t>
            </a:r>
          </a:p>
        </p:txBody>
      </p:sp>
    </p:spTree>
    <p:extLst>
      <p:ext uri="{BB962C8B-B14F-4D97-AF65-F5344CB8AC3E}">
        <p14:creationId xmlns:p14="http://schemas.microsoft.com/office/powerpoint/2010/main" val="319123828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C355BA8-CC03-4D60-65ED-F3C592B1769E}"/>
              </a:ext>
            </a:extLst>
          </p:cNvPr>
          <p:cNvSpPr txBox="1"/>
          <p:nvPr/>
        </p:nvSpPr>
        <p:spPr>
          <a:xfrm>
            <a:off x="207324" y="423771"/>
            <a:ext cx="3702824" cy="800219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Co-traitants n°4</a:t>
            </a:r>
          </a:p>
          <a:p>
            <a:pPr lvl="0" algn="ctr"/>
            <a:r>
              <a:rPr lang="fr-FR" sz="2400">
                <a:solidFill>
                  <a:schemeClr val="bg1"/>
                </a:solidFill>
                <a:latin typeface="Univers Condensed Light" panose="020B0306020202040204" pitchFamily="34" charset="0"/>
              </a:rPr>
              <a:t>Noms</a:t>
            </a:r>
            <a:endParaRPr lang="fr-FR" sz="2200" b="1">
              <a:solidFill>
                <a:schemeClr val="bg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3" name="Rectangle : coins arrondis 7">
            <a:extLst>
              <a:ext uri="{FF2B5EF4-FFF2-40B4-BE49-F238E27FC236}">
                <a16:creationId xmlns:a16="http://schemas.microsoft.com/office/drawing/2014/main" id="{0638173D-3C38-D01C-77D0-534DFBD003F0}"/>
              </a:ext>
            </a:extLst>
          </p:cNvPr>
          <p:cNvSpPr/>
          <p:nvPr/>
        </p:nvSpPr>
        <p:spPr>
          <a:xfrm>
            <a:off x="7482348" y="423771"/>
            <a:ext cx="4709652" cy="6291661"/>
          </a:xfrm>
          <a:prstGeom prst="roundRect">
            <a:avLst/>
          </a:prstGeom>
          <a:solidFill>
            <a:srgbClr val="66C3A1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100" b="1" i="0" u="none" strike="noStrike">
                <a:solidFill>
                  <a:srgbClr val="000000"/>
                </a:solidFill>
                <a:effectLst/>
                <a:latin typeface="Univers Condensed Light" panose="020B0306020202040204" pitchFamily="34" charset="0"/>
              </a:rPr>
              <a:t>Intitulé de l’opération </a:t>
            </a: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Maître d’ouvrage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Nature de l’opération / Surface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Livraison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Coût des travaux  (k €HT)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Equipe de maîtrise d’œuvre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Contenu de la mission de MOE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Démarche environnementale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Autres spécificités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8685CB1-FDFF-6095-C102-4FB3529090E5}"/>
              </a:ext>
            </a:extLst>
          </p:cNvPr>
          <p:cNvSpPr txBox="1"/>
          <p:nvPr/>
        </p:nvSpPr>
        <p:spPr>
          <a:xfrm>
            <a:off x="3435719" y="3281516"/>
            <a:ext cx="2103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/>
              <a:t>Photos ou illustration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84FCDC2-3F65-C9E3-73E5-F8F79BF1EA1D}"/>
              </a:ext>
            </a:extLst>
          </p:cNvPr>
          <p:cNvSpPr txBox="1"/>
          <p:nvPr/>
        </p:nvSpPr>
        <p:spPr>
          <a:xfrm>
            <a:off x="8382000" y="27220"/>
            <a:ext cx="2910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/>
              <a:t>Référence 3/3</a:t>
            </a:r>
          </a:p>
        </p:txBody>
      </p:sp>
    </p:spTree>
    <p:extLst>
      <p:ext uri="{BB962C8B-B14F-4D97-AF65-F5344CB8AC3E}">
        <p14:creationId xmlns:p14="http://schemas.microsoft.com/office/powerpoint/2010/main" val="215324288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D97FEBE-798B-4062-7DA9-FBD12BB48431}"/>
              </a:ext>
            </a:extLst>
          </p:cNvPr>
          <p:cNvSpPr txBox="1"/>
          <p:nvPr/>
        </p:nvSpPr>
        <p:spPr>
          <a:xfrm>
            <a:off x="3369269" y="325019"/>
            <a:ext cx="5453461" cy="769441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 n°5</a:t>
            </a:r>
          </a:p>
          <a:p>
            <a:pPr algn="ctr"/>
            <a:r>
              <a:rPr lang="fr-FR" sz="2200" b="1">
                <a:solidFill>
                  <a:schemeClr val="bg1"/>
                </a:solidFill>
                <a:latin typeface="Univers Condensed Light" panose="020B0306020202040204" pitchFamily="34" charset="0"/>
              </a:rPr>
              <a:t>Noms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AB8DEE4-FCFE-7EB5-CE4C-8141127D5B9A}"/>
              </a:ext>
            </a:extLst>
          </p:cNvPr>
          <p:cNvSpPr txBox="1"/>
          <p:nvPr/>
        </p:nvSpPr>
        <p:spPr>
          <a:xfrm>
            <a:off x="766916" y="1997839"/>
            <a:ext cx="53290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Nom / raison social :</a:t>
            </a:r>
          </a:p>
          <a:p>
            <a:pPr marL="285750" indent="-285750">
              <a:buClr>
                <a:srgbClr val="F2593A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Adresse : </a:t>
            </a:r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Représentant :</a:t>
            </a:r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Effectifs :</a:t>
            </a:r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CA (en €) des 3 dernières années :</a:t>
            </a:r>
          </a:p>
          <a:p>
            <a:pPr marL="285750" indent="-285750">
              <a:buClr>
                <a:srgbClr val="F2593A"/>
              </a:buClr>
              <a:buFont typeface="Wingdings" panose="05000000000000000000" pitchFamily="2" charset="2"/>
              <a:buChar char="§"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058523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C355BA8-CC03-4D60-65ED-F3C592B1769E}"/>
              </a:ext>
            </a:extLst>
          </p:cNvPr>
          <p:cNvSpPr txBox="1"/>
          <p:nvPr/>
        </p:nvSpPr>
        <p:spPr>
          <a:xfrm>
            <a:off x="207324" y="423771"/>
            <a:ext cx="3702824" cy="800219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Co-traitants n°5</a:t>
            </a:r>
          </a:p>
          <a:p>
            <a:pPr lvl="0" algn="ctr"/>
            <a:r>
              <a:rPr lang="fr-FR" sz="2400">
                <a:solidFill>
                  <a:schemeClr val="bg1"/>
                </a:solidFill>
                <a:latin typeface="Univers Condensed Light" panose="020B0306020202040204" pitchFamily="34" charset="0"/>
              </a:rPr>
              <a:t>Noms</a:t>
            </a:r>
            <a:endParaRPr lang="fr-FR" sz="2200" b="1">
              <a:solidFill>
                <a:schemeClr val="bg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3" name="Rectangle : coins arrondis 7">
            <a:extLst>
              <a:ext uri="{FF2B5EF4-FFF2-40B4-BE49-F238E27FC236}">
                <a16:creationId xmlns:a16="http://schemas.microsoft.com/office/drawing/2014/main" id="{0638173D-3C38-D01C-77D0-534DFBD003F0}"/>
              </a:ext>
            </a:extLst>
          </p:cNvPr>
          <p:cNvSpPr/>
          <p:nvPr/>
        </p:nvSpPr>
        <p:spPr>
          <a:xfrm>
            <a:off x="7482348" y="423771"/>
            <a:ext cx="4709652" cy="6291661"/>
          </a:xfrm>
          <a:prstGeom prst="roundRect">
            <a:avLst/>
          </a:prstGeom>
          <a:solidFill>
            <a:srgbClr val="66C3A1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100" b="1" i="0" u="none" strike="noStrike">
                <a:solidFill>
                  <a:srgbClr val="000000"/>
                </a:solidFill>
                <a:effectLst/>
                <a:latin typeface="Univers Condensed Light" panose="020B0306020202040204" pitchFamily="34" charset="0"/>
              </a:rPr>
              <a:t>Intitulé de l’opération </a:t>
            </a: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Maître d’ouvrage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Nature de l’opération / Surface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Livraison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Coût des travaux  (k €HT)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Equipe de maîtrise d’œuvre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Contenu de la mission de MOE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Démarche environnementale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Autres spécificités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8685CB1-FDFF-6095-C102-4FB3529090E5}"/>
              </a:ext>
            </a:extLst>
          </p:cNvPr>
          <p:cNvSpPr txBox="1"/>
          <p:nvPr/>
        </p:nvSpPr>
        <p:spPr>
          <a:xfrm>
            <a:off x="3435719" y="3281516"/>
            <a:ext cx="2103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/>
              <a:t>Photos ou illustration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84FCDC2-3F65-C9E3-73E5-F8F79BF1EA1D}"/>
              </a:ext>
            </a:extLst>
          </p:cNvPr>
          <p:cNvSpPr txBox="1"/>
          <p:nvPr/>
        </p:nvSpPr>
        <p:spPr>
          <a:xfrm>
            <a:off x="8382000" y="27220"/>
            <a:ext cx="2910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/>
              <a:t>Référence 1/3</a:t>
            </a:r>
          </a:p>
        </p:txBody>
      </p:sp>
    </p:spTree>
    <p:extLst>
      <p:ext uri="{BB962C8B-B14F-4D97-AF65-F5344CB8AC3E}">
        <p14:creationId xmlns:p14="http://schemas.microsoft.com/office/powerpoint/2010/main" val="403593155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C355BA8-CC03-4D60-65ED-F3C592B1769E}"/>
              </a:ext>
            </a:extLst>
          </p:cNvPr>
          <p:cNvSpPr txBox="1"/>
          <p:nvPr/>
        </p:nvSpPr>
        <p:spPr>
          <a:xfrm>
            <a:off x="207324" y="423771"/>
            <a:ext cx="3702824" cy="800219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Co-traitants n°5</a:t>
            </a:r>
          </a:p>
          <a:p>
            <a:pPr lvl="0" algn="ctr"/>
            <a:r>
              <a:rPr lang="fr-FR" sz="2400">
                <a:solidFill>
                  <a:schemeClr val="bg1"/>
                </a:solidFill>
                <a:latin typeface="Univers Condensed Light" panose="020B0306020202040204" pitchFamily="34" charset="0"/>
              </a:rPr>
              <a:t>Noms</a:t>
            </a:r>
            <a:endParaRPr lang="fr-FR" sz="2200" b="1">
              <a:solidFill>
                <a:schemeClr val="bg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3" name="Rectangle : coins arrondis 7">
            <a:extLst>
              <a:ext uri="{FF2B5EF4-FFF2-40B4-BE49-F238E27FC236}">
                <a16:creationId xmlns:a16="http://schemas.microsoft.com/office/drawing/2014/main" id="{0638173D-3C38-D01C-77D0-534DFBD003F0}"/>
              </a:ext>
            </a:extLst>
          </p:cNvPr>
          <p:cNvSpPr/>
          <p:nvPr/>
        </p:nvSpPr>
        <p:spPr>
          <a:xfrm>
            <a:off x="7482348" y="423771"/>
            <a:ext cx="4709652" cy="6291661"/>
          </a:xfrm>
          <a:prstGeom prst="roundRect">
            <a:avLst/>
          </a:prstGeom>
          <a:solidFill>
            <a:srgbClr val="66C3A1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100" b="1" i="0" u="none" strike="noStrike">
                <a:solidFill>
                  <a:srgbClr val="000000"/>
                </a:solidFill>
                <a:effectLst/>
                <a:latin typeface="Univers Condensed Light" panose="020B0306020202040204" pitchFamily="34" charset="0"/>
              </a:rPr>
              <a:t>Intitulé de l’opération </a:t>
            </a: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Maître d’ouvrage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Nature de l’opération / Surface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Livraison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Coût des travaux  (k €HT)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Equipe de maîtrise d’œuvre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Contenu de la mission de MOE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Démarche environnementale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Autres spécificités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8685CB1-FDFF-6095-C102-4FB3529090E5}"/>
              </a:ext>
            </a:extLst>
          </p:cNvPr>
          <p:cNvSpPr txBox="1"/>
          <p:nvPr/>
        </p:nvSpPr>
        <p:spPr>
          <a:xfrm>
            <a:off x="3435719" y="3281516"/>
            <a:ext cx="2103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/>
              <a:t>Photos ou illustration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84FCDC2-3F65-C9E3-73E5-F8F79BF1EA1D}"/>
              </a:ext>
            </a:extLst>
          </p:cNvPr>
          <p:cNvSpPr txBox="1"/>
          <p:nvPr/>
        </p:nvSpPr>
        <p:spPr>
          <a:xfrm>
            <a:off x="8382000" y="27220"/>
            <a:ext cx="2910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/>
              <a:t>Référence 2/3</a:t>
            </a:r>
          </a:p>
        </p:txBody>
      </p:sp>
    </p:spTree>
    <p:extLst>
      <p:ext uri="{BB962C8B-B14F-4D97-AF65-F5344CB8AC3E}">
        <p14:creationId xmlns:p14="http://schemas.microsoft.com/office/powerpoint/2010/main" val="77863160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C355BA8-CC03-4D60-65ED-F3C592B1769E}"/>
              </a:ext>
            </a:extLst>
          </p:cNvPr>
          <p:cNvSpPr txBox="1"/>
          <p:nvPr/>
        </p:nvSpPr>
        <p:spPr>
          <a:xfrm>
            <a:off x="207324" y="423771"/>
            <a:ext cx="3702824" cy="800219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Co-traitants n°5</a:t>
            </a:r>
          </a:p>
          <a:p>
            <a:pPr lvl="0" algn="ctr"/>
            <a:r>
              <a:rPr lang="fr-FR" sz="2400">
                <a:solidFill>
                  <a:schemeClr val="bg1"/>
                </a:solidFill>
                <a:latin typeface="Univers Condensed Light" panose="020B0306020202040204" pitchFamily="34" charset="0"/>
              </a:rPr>
              <a:t>Noms</a:t>
            </a:r>
            <a:endParaRPr lang="fr-FR" sz="2200" b="1">
              <a:solidFill>
                <a:schemeClr val="bg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3" name="Rectangle : coins arrondis 7">
            <a:extLst>
              <a:ext uri="{FF2B5EF4-FFF2-40B4-BE49-F238E27FC236}">
                <a16:creationId xmlns:a16="http://schemas.microsoft.com/office/drawing/2014/main" id="{0638173D-3C38-D01C-77D0-534DFBD003F0}"/>
              </a:ext>
            </a:extLst>
          </p:cNvPr>
          <p:cNvSpPr/>
          <p:nvPr/>
        </p:nvSpPr>
        <p:spPr>
          <a:xfrm>
            <a:off x="7482348" y="423771"/>
            <a:ext cx="4709652" cy="6291661"/>
          </a:xfrm>
          <a:prstGeom prst="roundRect">
            <a:avLst/>
          </a:prstGeom>
          <a:solidFill>
            <a:srgbClr val="66C3A1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100" b="1" i="0" u="none" strike="noStrike">
                <a:solidFill>
                  <a:srgbClr val="000000"/>
                </a:solidFill>
                <a:effectLst/>
                <a:latin typeface="Univers Condensed Light" panose="020B0306020202040204" pitchFamily="34" charset="0"/>
              </a:rPr>
              <a:t>Intitulé de l’opération </a:t>
            </a: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Maître d’ouvrage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Nature de l’opération / Surface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Livraison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Coût des travaux  (k €HT)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Equipe de maîtrise d’œuvre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Contenu de la mission de MOE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Démarche environnementale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Autres spécificités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8685CB1-FDFF-6095-C102-4FB3529090E5}"/>
              </a:ext>
            </a:extLst>
          </p:cNvPr>
          <p:cNvSpPr txBox="1"/>
          <p:nvPr/>
        </p:nvSpPr>
        <p:spPr>
          <a:xfrm>
            <a:off x="3435719" y="3281516"/>
            <a:ext cx="2103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/>
              <a:t>Photos ou illustration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84FCDC2-3F65-C9E3-73E5-F8F79BF1EA1D}"/>
              </a:ext>
            </a:extLst>
          </p:cNvPr>
          <p:cNvSpPr txBox="1"/>
          <p:nvPr/>
        </p:nvSpPr>
        <p:spPr>
          <a:xfrm>
            <a:off x="8382000" y="27220"/>
            <a:ext cx="2910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/>
              <a:t>Référence 3/3</a:t>
            </a:r>
          </a:p>
        </p:txBody>
      </p:sp>
    </p:spTree>
    <p:extLst>
      <p:ext uri="{BB962C8B-B14F-4D97-AF65-F5344CB8AC3E}">
        <p14:creationId xmlns:p14="http://schemas.microsoft.com/office/powerpoint/2010/main" val="296790931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D97FEBE-798B-4062-7DA9-FBD12BB48431}"/>
              </a:ext>
            </a:extLst>
          </p:cNvPr>
          <p:cNvSpPr txBox="1"/>
          <p:nvPr/>
        </p:nvSpPr>
        <p:spPr>
          <a:xfrm>
            <a:off x="3369269" y="325019"/>
            <a:ext cx="5453461" cy="769441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 n°6</a:t>
            </a:r>
          </a:p>
          <a:p>
            <a:pPr algn="ctr"/>
            <a:r>
              <a:rPr lang="fr-FR" sz="2200" b="1">
                <a:solidFill>
                  <a:schemeClr val="bg1"/>
                </a:solidFill>
                <a:latin typeface="Univers Condensed Light" panose="020B0306020202040204" pitchFamily="34" charset="0"/>
              </a:rPr>
              <a:t>Noms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AB8DEE4-FCFE-7EB5-CE4C-8141127D5B9A}"/>
              </a:ext>
            </a:extLst>
          </p:cNvPr>
          <p:cNvSpPr txBox="1"/>
          <p:nvPr/>
        </p:nvSpPr>
        <p:spPr>
          <a:xfrm>
            <a:off x="766916" y="1997839"/>
            <a:ext cx="53290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Nom / raison social :</a:t>
            </a:r>
          </a:p>
          <a:p>
            <a:pPr marL="285750" indent="-285750">
              <a:buClr>
                <a:srgbClr val="F2593A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Adresse : </a:t>
            </a:r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Représentant :</a:t>
            </a:r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Effectifs :</a:t>
            </a:r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CA (en €) des 3 dernières années :</a:t>
            </a:r>
          </a:p>
          <a:p>
            <a:pPr marL="285750" indent="-285750">
              <a:buClr>
                <a:srgbClr val="F2593A"/>
              </a:buClr>
              <a:buFont typeface="Wingdings" panose="05000000000000000000" pitchFamily="2" charset="2"/>
              <a:buChar char="§"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702304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C355BA8-CC03-4D60-65ED-F3C592B1769E}"/>
              </a:ext>
            </a:extLst>
          </p:cNvPr>
          <p:cNvSpPr txBox="1"/>
          <p:nvPr/>
        </p:nvSpPr>
        <p:spPr>
          <a:xfrm>
            <a:off x="207324" y="423771"/>
            <a:ext cx="3702824" cy="800219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Co-traitants n°6</a:t>
            </a:r>
          </a:p>
          <a:p>
            <a:pPr lvl="0" algn="ctr"/>
            <a:r>
              <a:rPr lang="fr-FR" sz="2400">
                <a:solidFill>
                  <a:schemeClr val="bg1"/>
                </a:solidFill>
                <a:latin typeface="Univers Condensed Light" panose="020B0306020202040204" pitchFamily="34" charset="0"/>
              </a:rPr>
              <a:t>Noms</a:t>
            </a:r>
            <a:endParaRPr lang="fr-FR" sz="2200" b="1">
              <a:solidFill>
                <a:schemeClr val="bg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3" name="Rectangle : coins arrondis 7">
            <a:extLst>
              <a:ext uri="{FF2B5EF4-FFF2-40B4-BE49-F238E27FC236}">
                <a16:creationId xmlns:a16="http://schemas.microsoft.com/office/drawing/2014/main" id="{0638173D-3C38-D01C-77D0-534DFBD003F0}"/>
              </a:ext>
            </a:extLst>
          </p:cNvPr>
          <p:cNvSpPr/>
          <p:nvPr/>
        </p:nvSpPr>
        <p:spPr>
          <a:xfrm>
            <a:off x="7482348" y="423771"/>
            <a:ext cx="4709652" cy="6291661"/>
          </a:xfrm>
          <a:prstGeom prst="roundRect">
            <a:avLst/>
          </a:prstGeom>
          <a:solidFill>
            <a:srgbClr val="66C3A1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100" b="1" i="0" u="none" strike="noStrike">
                <a:solidFill>
                  <a:srgbClr val="000000"/>
                </a:solidFill>
                <a:effectLst/>
                <a:latin typeface="Univers Condensed Light" panose="020B0306020202040204" pitchFamily="34" charset="0"/>
              </a:rPr>
              <a:t>Intitulé de l’opération </a:t>
            </a: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Maître d’ouvrage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Nature de l’opération / Surface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Livraison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Coût des travaux  (k €HT)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Equipe de maîtrise d’œuvre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Contenu de la mission de MOE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Démarche environnementale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Autres spécificités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8685CB1-FDFF-6095-C102-4FB3529090E5}"/>
              </a:ext>
            </a:extLst>
          </p:cNvPr>
          <p:cNvSpPr txBox="1"/>
          <p:nvPr/>
        </p:nvSpPr>
        <p:spPr>
          <a:xfrm>
            <a:off x="3435719" y="3281516"/>
            <a:ext cx="2103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/>
              <a:t>Photos ou illustration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84FCDC2-3F65-C9E3-73E5-F8F79BF1EA1D}"/>
              </a:ext>
            </a:extLst>
          </p:cNvPr>
          <p:cNvSpPr txBox="1"/>
          <p:nvPr/>
        </p:nvSpPr>
        <p:spPr>
          <a:xfrm>
            <a:off x="8382000" y="27220"/>
            <a:ext cx="2910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/>
              <a:t>Référence 1/3</a:t>
            </a:r>
          </a:p>
        </p:txBody>
      </p:sp>
    </p:spTree>
    <p:extLst>
      <p:ext uri="{BB962C8B-B14F-4D97-AF65-F5344CB8AC3E}">
        <p14:creationId xmlns:p14="http://schemas.microsoft.com/office/powerpoint/2010/main" val="315003977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C355BA8-CC03-4D60-65ED-F3C592B1769E}"/>
              </a:ext>
            </a:extLst>
          </p:cNvPr>
          <p:cNvSpPr txBox="1"/>
          <p:nvPr/>
        </p:nvSpPr>
        <p:spPr>
          <a:xfrm>
            <a:off x="207324" y="423771"/>
            <a:ext cx="3702824" cy="800219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Co-traitants n°6</a:t>
            </a:r>
          </a:p>
          <a:p>
            <a:pPr lvl="0" algn="ctr"/>
            <a:r>
              <a:rPr lang="fr-FR" sz="2400">
                <a:solidFill>
                  <a:schemeClr val="bg1"/>
                </a:solidFill>
                <a:latin typeface="Univers Condensed Light" panose="020B0306020202040204" pitchFamily="34" charset="0"/>
              </a:rPr>
              <a:t>Noms</a:t>
            </a:r>
            <a:endParaRPr lang="fr-FR" sz="2200" b="1">
              <a:solidFill>
                <a:schemeClr val="bg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3" name="Rectangle : coins arrondis 7">
            <a:extLst>
              <a:ext uri="{FF2B5EF4-FFF2-40B4-BE49-F238E27FC236}">
                <a16:creationId xmlns:a16="http://schemas.microsoft.com/office/drawing/2014/main" id="{0638173D-3C38-D01C-77D0-534DFBD003F0}"/>
              </a:ext>
            </a:extLst>
          </p:cNvPr>
          <p:cNvSpPr/>
          <p:nvPr/>
        </p:nvSpPr>
        <p:spPr>
          <a:xfrm>
            <a:off x="7482348" y="423771"/>
            <a:ext cx="4709652" cy="6291661"/>
          </a:xfrm>
          <a:prstGeom prst="roundRect">
            <a:avLst/>
          </a:prstGeom>
          <a:solidFill>
            <a:srgbClr val="66C3A1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100" b="1" i="0" u="none" strike="noStrike">
                <a:solidFill>
                  <a:srgbClr val="000000"/>
                </a:solidFill>
                <a:effectLst/>
                <a:latin typeface="Univers Condensed Light" panose="020B0306020202040204" pitchFamily="34" charset="0"/>
              </a:rPr>
              <a:t>Intitulé de l’opération </a:t>
            </a: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Maître d’ouvrage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Nature de l’opération / Surface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Livraison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Coût des travaux  (k €HT)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Equipe de maîtrise d’œuvre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Contenu de la mission de MOE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Démarche environnementale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Autres spécificités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8685CB1-FDFF-6095-C102-4FB3529090E5}"/>
              </a:ext>
            </a:extLst>
          </p:cNvPr>
          <p:cNvSpPr txBox="1"/>
          <p:nvPr/>
        </p:nvSpPr>
        <p:spPr>
          <a:xfrm>
            <a:off x="3435719" y="3281516"/>
            <a:ext cx="2103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/>
              <a:t>Photos ou illustration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84FCDC2-3F65-C9E3-73E5-F8F79BF1EA1D}"/>
              </a:ext>
            </a:extLst>
          </p:cNvPr>
          <p:cNvSpPr txBox="1"/>
          <p:nvPr/>
        </p:nvSpPr>
        <p:spPr>
          <a:xfrm>
            <a:off x="8382000" y="27220"/>
            <a:ext cx="2910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/>
              <a:t>Référence 2/3</a:t>
            </a:r>
          </a:p>
        </p:txBody>
      </p:sp>
    </p:spTree>
    <p:extLst>
      <p:ext uri="{BB962C8B-B14F-4D97-AF65-F5344CB8AC3E}">
        <p14:creationId xmlns:p14="http://schemas.microsoft.com/office/powerpoint/2010/main" val="96134036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C355BA8-CC03-4D60-65ED-F3C592B1769E}"/>
              </a:ext>
            </a:extLst>
          </p:cNvPr>
          <p:cNvSpPr txBox="1"/>
          <p:nvPr/>
        </p:nvSpPr>
        <p:spPr>
          <a:xfrm>
            <a:off x="207324" y="423771"/>
            <a:ext cx="3702824" cy="800219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Co-traitants n°6</a:t>
            </a:r>
          </a:p>
          <a:p>
            <a:pPr lvl="0" algn="ctr"/>
            <a:r>
              <a:rPr lang="fr-FR" sz="2400">
                <a:solidFill>
                  <a:schemeClr val="bg1"/>
                </a:solidFill>
                <a:latin typeface="Univers Condensed Light" panose="020B0306020202040204" pitchFamily="34" charset="0"/>
              </a:rPr>
              <a:t>Noms</a:t>
            </a:r>
            <a:endParaRPr lang="fr-FR" sz="2200" b="1">
              <a:solidFill>
                <a:schemeClr val="bg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3" name="Rectangle : coins arrondis 7">
            <a:extLst>
              <a:ext uri="{FF2B5EF4-FFF2-40B4-BE49-F238E27FC236}">
                <a16:creationId xmlns:a16="http://schemas.microsoft.com/office/drawing/2014/main" id="{0638173D-3C38-D01C-77D0-534DFBD003F0}"/>
              </a:ext>
            </a:extLst>
          </p:cNvPr>
          <p:cNvSpPr/>
          <p:nvPr/>
        </p:nvSpPr>
        <p:spPr>
          <a:xfrm>
            <a:off x="7482348" y="423771"/>
            <a:ext cx="4709652" cy="6291661"/>
          </a:xfrm>
          <a:prstGeom prst="roundRect">
            <a:avLst/>
          </a:prstGeom>
          <a:solidFill>
            <a:srgbClr val="66C3A1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100" b="1" i="0" u="none" strike="noStrike">
                <a:solidFill>
                  <a:srgbClr val="000000"/>
                </a:solidFill>
                <a:effectLst/>
                <a:latin typeface="Univers Condensed Light" panose="020B0306020202040204" pitchFamily="34" charset="0"/>
              </a:rPr>
              <a:t>Intitulé de l’opération </a:t>
            </a: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Maître d’ouvrage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Nature de l’opération / Surface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Livraison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Coût des travaux  (k €HT)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Equipe de maîtrise d’œuvre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Contenu de la mission de MOE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Démarche environnementale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Autres spécificités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8685CB1-FDFF-6095-C102-4FB3529090E5}"/>
              </a:ext>
            </a:extLst>
          </p:cNvPr>
          <p:cNvSpPr txBox="1"/>
          <p:nvPr/>
        </p:nvSpPr>
        <p:spPr>
          <a:xfrm>
            <a:off x="3435719" y="3281516"/>
            <a:ext cx="2103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/>
              <a:t>Photos ou illustration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84FCDC2-3F65-C9E3-73E5-F8F79BF1EA1D}"/>
              </a:ext>
            </a:extLst>
          </p:cNvPr>
          <p:cNvSpPr txBox="1"/>
          <p:nvPr/>
        </p:nvSpPr>
        <p:spPr>
          <a:xfrm>
            <a:off x="8382000" y="27220"/>
            <a:ext cx="2910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/>
              <a:t>Référence 3/3</a:t>
            </a:r>
          </a:p>
        </p:txBody>
      </p:sp>
    </p:spTree>
    <p:extLst>
      <p:ext uri="{BB962C8B-B14F-4D97-AF65-F5344CB8AC3E}">
        <p14:creationId xmlns:p14="http://schemas.microsoft.com/office/powerpoint/2010/main" val="1711964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C355BA8-CC03-4D60-65ED-F3C592B1769E}"/>
              </a:ext>
            </a:extLst>
          </p:cNvPr>
          <p:cNvSpPr txBox="1"/>
          <p:nvPr/>
        </p:nvSpPr>
        <p:spPr>
          <a:xfrm>
            <a:off x="207324" y="423771"/>
            <a:ext cx="3702824" cy="800219"/>
          </a:xfrm>
          <a:prstGeom prst="rect">
            <a:avLst/>
          </a:prstGeom>
          <a:solidFill>
            <a:srgbClr val="F2593A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>
                <a:solidFill>
                  <a:schemeClr val="bg1"/>
                </a:solidFill>
                <a:latin typeface="Univers Condensed Light" panose="020B0306020202040204" pitchFamily="34" charset="0"/>
              </a:rPr>
              <a:t>Architecte</a:t>
            </a:r>
          </a:p>
          <a:p>
            <a:pPr lvl="0" algn="ctr"/>
            <a:r>
              <a:rPr lang="fr-FR" sz="2400">
                <a:solidFill>
                  <a:schemeClr val="bg1"/>
                </a:solidFill>
                <a:latin typeface="Univers Condensed Light" panose="020B0306020202040204" pitchFamily="34" charset="0"/>
              </a:rPr>
              <a:t>Noms</a:t>
            </a:r>
            <a:endParaRPr lang="fr-FR" sz="2200" b="1">
              <a:solidFill>
                <a:schemeClr val="bg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3" name="Rectangle : coins arrondis 7">
            <a:extLst>
              <a:ext uri="{FF2B5EF4-FFF2-40B4-BE49-F238E27FC236}">
                <a16:creationId xmlns:a16="http://schemas.microsoft.com/office/drawing/2014/main" id="{0638173D-3C38-D01C-77D0-534DFBD003F0}"/>
              </a:ext>
            </a:extLst>
          </p:cNvPr>
          <p:cNvSpPr/>
          <p:nvPr/>
        </p:nvSpPr>
        <p:spPr>
          <a:xfrm>
            <a:off x="7482348" y="423771"/>
            <a:ext cx="4709652" cy="6291661"/>
          </a:xfrm>
          <a:prstGeom prst="roundRect">
            <a:avLst/>
          </a:prstGeom>
          <a:solidFill>
            <a:srgbClr val="F2593A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100" b="1" i="0" u="none" strike="noStrike">
                <a:solidFill>
                  <a:srgbClr val="000000"/>
                </a:solidFill>
                <a:effectLst/>
                <a:latin typeface="Univers Condensed Light" panose="020B0306020202040204" pitchFamily="34" charset="0"/>
              </a:rPr>
              <a:t>Intitulé de l’opération </a:t>
            </a: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Maître d’ouvrage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Nature de l’opération / Surface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Livraison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Coût des travaux  (k €HT)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Equipe de maîtrise d’œuvre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Contenu de la mission de MOE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Démarche environnementale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Autres spécificités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8685CB1-FDFF-6095-C102-4FB3529090E5}"/>
              </a:ext>
            </a:extLst>
          </p:cNvPr>
          <p:cNvSpPr txBox="1"/>
          <p:nvPr/>
        </p:nvSpPr>
        <p:spPr>
          <a:xfrm>
            <a:off x="3435719" y="3281516"/>
            <a:ext cx="2103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/>
              <a:t>Photos ou illustration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84FCDC2-3F65-C9E3-73E5-F8F79BF1EA1D}"/>
              </a:ext>
            </a:extLst>
          </p:cNvPr>
          <p:cNvSpPr txBox="1"/>
          <p:nvPr/>
        </p:nvSpPr>
        <p:spPr>
          <a:xfrm>
            <a:off x="8382000" y="27220"/>
            <a:ext cx="2910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Référence 3/3</a:t>
            </a:r>
          </a:p>
        </p:txBody>
      </p:sp>
    </p:spTree>
    <p:extLst>
      <p:ext uri="{BB962C8B-B14F-4D97-AF65-F5344CB8AC3E}">
        <p14:creationId xmlns:p14="http://schemas.microsoft.com/office/powerpoint/2010/main" val="130980792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D97FEBE-798B-4062-7DA9-FBD12BB48431}"/>
              </a:ext>
            </a:extLst>
          </p:cNvPr>
          <p:cNvSpPr txBox="1"/>
          <p:nvPr/>
        </p:nvSpPr>
        <p:spPr>
          <a:xfrm>
            <a:off x="3369269" y="325019"/>
            <a:ext cx="5453461" cy="769441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 n°7</a:t>
            </a:r>
          </a:p>
          <a:p>
            <a:pPr algn="ctr"/>
            <a:r>
              <a:rPr lang="fr-FR" sz="2200" b="1">
                <a:solidFill>
                  <a:schemeClr val="bg1"/>
                </a:solidFill>
                <a:latin typeface="Univers Condensed Light" panose="020B0306020202040204" pitchFamily="34" charset="0"/>
              </a:rPr>
              <a:t>Noms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AB8DEE4-FCFE-7EB5-CE4C-8141127D5B9A}"/>
              </a:ext>
            </a:extLst>
          </p:cNvPr>
          <p:cNvSpPr txBox="1"/>
          <p:nvPr/>
        </p:nvSpPr>
        <p:spPr>
          <a:xfrm>
            <a:off x="766916" y="1997839"/>
            <a:ext cx="53290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Nom / raison social :</a:t>
            </a:r>
          </a:p>
          <a:p>
            <a:pPr marL="285750" indent="-285750">
              <a:buClr>
                <a:srgbClr val="F2593A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Adresse : </a:t>
            </a:r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Représentant :</a:t>
            </a:r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Effectifs :</a:t>
            </a:r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CA (en €) des 3 dernières années :</a:t>
            </a:r>
          </a:p>
          <a:p>
            <a:pPr marL="285750" indent="-285750">
              <a:buClr>
                <a:srgbClr val="F2593A"/>
              </a:buClr>
              <a:buFont typeface="Wingdings" panose="05000000000000000000" pitchFamily="2" charset="2"/>
              <a:buChar char="§"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29488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C355BA8-CC03-4D60-65ED-F3C592B1769E}"/>
              </a:ext>
            </a:extLst>
          </p:cNvPr>
          <p:cNvSpPr txBox="1"/>
          <p:nvPr/>
        </p:nvSpPr>
        <p:spPr>
          <a:xfrm>
            <a:off x="207324" y="423771"/>
            <a:ext cx="3702824" cy="800219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Co-traitants n°7</a:t>
            </a:r>
          </a:p>
          <a:p>
            <a:pPr lvl="0" algn="ctr"/>
            <a:r>
              <a:rPr lang="fr-FR" sz="2400">
                <a:solidFill>
                  <a:schemeClr val="bg1"/>
                </a:solidFill>
                <a:latin typeface="Univers Condensed Light" panose="020B0306020202040204" pitchFamily="34" charset="0"/>
              </a:rPr>
              <a:t>Noms</a:t>
            </a:r>
            <a:endParaRPr lang="fr-FR" sz="2200" b="1">
              <a:solidFill>
                <a:schemeClr val="bg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3" name="Rectangle : coins arrondis 7">
            <a:extLst>
              <a:ext uri="{FF2B5EF4-FFF2-40B4-BE49-F238E27FC236}">
                <a16:creationId xmlns:a16="http://schemas.microsoft.com/office/drawing/2014/main" id="{0638173D-3C38-D01C-77D0-534DFBD003F0}"/>
              </a:ext>
            </a:extLst>
          </p:cNvPr>
          <p:cNvSpPr/>
          <p:nvPr/>
        </p:nvSpPr>
        <p:spPr>
          <a:xfrm>
            <a:off x="7482348" y="423771"/>
            <a:ext cx="4709652" cy="6291661"/>
          </a:xfrm>
          <a:prstGeom prst="roundRect">
            <a:avLst/>
          </a:prstGeom>
          <a:solidFill>
            <a:srgbClr val="66C3A1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100" b="1" i="0" u="none" strike="noStrike">
                <a:solidFill>
                  <a:srgbClr val="000000"/>
                </a:solidFill>
                <a:effectLst/>
                <a:latin typeface="Univers Condensed Light" panose="020B0306020202040204" pitchFamily="34" charset="0"/>
              </a:rPr>
              <a:t>Intitulé de l’opération </a:t>
            </a: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Maître d’ouvrage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Nature de l’opération / Surface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Livraison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Coût des travaux  (k €HT)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Equipe de maîtrise d’œuvre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Contenu de la mission de MOE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Démarche environnementale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Autres spécificités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8685CB1-FDFF-6095-C102-4FB3529090E5}"/>
              </a:ext>
            </a:extLst>
          </p:cNvPr>
          <p:cNvSpPr txBox="1"/>
          <p:nvPr/>
        </p:nvSpPr>
        <p:spPr>
          <a:xfrm>
            <a:off x="3435719" y="3281516"/>
            <a:ext cx="2103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/>
              <a:t>Photos ou illustration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84FCDC2-3F65-C9E3-73E5-F8F79BF1EA1D}"/>
              </a:ext>
            </a:extLst>
          </p:cNvPr>
          <p:cNvSpPr txBox="1"/>
          <p:nvPr/>
        </p:nvSpPr>
        <p:spPr>
          <a:xfrm>
            <a:off x="8382000" y="27220"/>
            <a:ext cx="2910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/>
              <a:t>Référence 1/3</a:t>
            </a:r>
          </a:p>
        </p:txBody>
      </p:sp>
    </p:spTree>
    <p:extLst>
      <p:ext uri="{BB962C8B-B14F-4D97-AF65-F5344CB8AC3E}">
        <p14:creationId xmlns:p14="http://schemas.microsoft.com/office/powerpoint/2010/main" val="329573911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C355BA8-CC03-4D60-65ED-F3C592B1769E}"/>
              </a:ext>
            </a:extLst>
          </p:cNvPr>
          <p:cNvSpPr txBox="1"/>
          <p:nvPr/>
        </p:nvSpPr>
        <p:spPr>
          <a:xfrm>
            <a:off x="207324" y="423771"/>
            <a:ext cx="3702824" cy="800219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Co-traitants n°7</a:t>
            </a:r>
          </a:p>
          <a:p>
            <a:pPr lvl="0" algn="ctr"/>
            <a:r>
              <a:rPr lang="fr-FR" sz="2400">
                <a:solidFill>
                  <a:schemeClr val="bg1"/>
                </a:solidFill>
                <a:latin typeface="Univers Condensed Light" panose="020B0306020202040204" pitchFamily="34" charset="0"/>
              </a:rPr>
              <a:t>Noms</a:t>
            </a:r>
            <a:endParaRPr lang="fr-FR" sz="2200" b="1">
              <a:solidFill>
                <a:schemeClr val="bg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3" name="Rectangle : coins arrondis 7">
            <a:extLst>
              <a:ext uri="{FF2B5EF4-FFF2-40B4-BE49-F238E27FC236}">
                <a16:creationId xmlns:a16="http://schemas.microsoft.com/office/drawing/2014/main" id="{0638173D-3C38-D01C-77D0-534DFBD003F0}"/>
              </a:ext>
            </a:extLst>
          </p:cNvPr>
          <p:cNvSpPr/>
          <p:nvPr/>
        </p:nvSpPr>
        <p:spPr>
          <a:xfrm>
            <a:off x="7482348" y="423771"/>
            <a:ext cx="4709652" cy="6291661"/>
          </a:xfrm>
          <a:prstGeom prst="roundRect">
            <a:avLst/>
          </a:prstGeom>
          <a:solidFill>
            <a:srgbClr val="66C3A1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100" b="1" i="0" u="none" strike="noStrike">
                <a:solidFill>
                  <a:srgbClr val="000000"/>
                </a:solidFill>
                <a:effectLst/>
                <a:latin typeface="Univers Condensed Light" panose="020B0306020202040204" pitchFamily="34" charset="0"/>
              </a:rPr>
              <a:t>Intitulé de l’opération </a:t>
            </a: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Maître d’ouvrage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Nature de l’opération / Surface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Livraison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Coût des travaux  (k €HT)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Equipe de maîtrise d’œuvre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Contenu de la mission de MOE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Démarche environnementale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Autres spécificités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8685CB1-FDFF-6095-C102-4FB3529090E5}"/>
              </a:ext>
            </a:extLst>
          </p:cNvPr>
          <p:cNvSpPr txBox="1"/>
          <p:nvPr/>
        </p:nvSpPr>
        <p:spPr>
          <a:xfrm>
            <a:off x="3435719" y="3281516"/>
            <a:ext cx="2103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/>
              <a:t>Photos ou illustration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84FCDC2-3F65-C9E3-73E5-F8F79BF1EA1D}"/>
              </a:ext>
            </a:extLst>
          </p:cNvPr>
          <p:cNvSpPr txBox="1"/>
          <p:nvPr/>
        </p:nvSpPr>
        <p:spPr>
          <a:xfrm>
            <a:off x="8382000" y="27220"/>
            <a:ext cx="2910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/>
              <a:t>Référence 2/3</a:t>
            </a:r>
          </a:p>
        </p:txBody>
      </p:sp>
    </p:spTree>
    <p:extLst>
      <p:ext uri="{BB962C8B-B14F-4D97-AF65-F5344CB8AC3E}">
        <p14:creationId xmlns:p14="http://schemas.microsoft.com/office/powerpoint/2010/main" val="418820325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C355BA8-CC03-4D60-65ED-F3C592B1769E}"/>
              </a:ext>
            </a:extLst>
          </p:cNvPr>
          <p:cNvSpPr txBox="1"/>
          <p:nvPr/>
        </p:nvSpPr>
        <p:spPr>
          <a:xfrm>
            <a:off x="207324" y="423771"/>
            <a:ext cx="3702824" cy="800219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Co-traitants n°7</a:t>
            </a:r>
          </a:p>
          <a:p>
            <a:pPr lvl="0" algn="ctr"/>
            <a:r>
              <a:rPr lang="fr-FR" sz="2400">
                <a:solidFill>
                  <a:schemeClr val="bg1"/>
                </a:solidFill>
                <a:latin typeface="Univers Condensed Light" panose="020B0306020202040204" pitchFamily="34" charset="0"/>
              </a:rPr>
              <a:t>Noms</a:t>
            </a:r>
            <a:endParaRPr lang="fr-FR" sz="2200" b="1">
              <a:solidFill>
                <a:schemeClr val="bg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3" name="Rectangle : coins arrondis 7">
            <a:extLst>
              <a:ext uri="{FF2B5EF4-FFF2-40B4-BE49-F238E27FC236}">
                <a16:creationId xmlns:a16="http://schemas.microsoft.com/office/drawing/2014/main" id="{0638173D-3C38-D01C-77D0-534DFBD003F0}"/>
              </a:ext>
            </a:extLst>
          </p:cNvPr>
          <p:cNvSpPr/>
          <p:nvPr/>
        </p:nvSpPr>
        <p:spPr>
          <a:xfrm>
            <a:off x="7482348" y="423771"/>
            <a:ext cx="4709652" cy="6291661"/>
          </a:xfrm>
          <a:prstGeom prst="roundRect">
            <a:avLst/>
          </a:prstGeom>
          <a:solidFill>
            <a:srgbClr val="66C3A1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100" b="1" i="0" u="none" strike="noStrike">
                <a:solidFill>
                  <a:srgbClr val="000000"/>
                </a:solidFill>
                <a:effectLst/>
                <a:latin typeface="Univers Condensed Light" panose="020B0306020202040204" pitchFamily="34" charset="0"/>
              </a:rPr>
              <a:t>Intitulé de l’opération </a:t>
            </a: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Maître d’ouvrage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Nature de l’opération / Surface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Livraison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Coût des travaux  (k €HT)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Equipe de maîtrise d’œuvre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Contenu de la mission de MOE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Démarche environnementale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Autres spécificités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8685CB1-FDFF-6095-C102-4FB3529090E5}"/>
              </a:ext>
            </a:extLst>
          </p:cNvPr>
          <p:cNvSpPr txBox="1"/>
          <p:nvPr/>
        </p:nvSpPr>
        <p:spPr>
          <a:xfrm>
            <a:off x="3435719" y="3281516"/>
            <a:ext cx="2103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/>
              <a:t>Photos ou illustration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84FCDC2-3F65-C9E3-73E5-F8F79BF1EA1D}"/>
              </a:ext>
            </a:extLst>
          </p:cNvPr>
          <p:cNvSpPr txBox="1"/>
          <p:nvPr/>
        </p:nvSpPr>
        <p:spPr>
          <a:xfrm>
            <a:off x="8382000" y="27220"/>
            <a:ext cx="2910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/>
              <a:t>Référence 3/3</a:t>
            </a:r>
          </a:p>
        </p:txBody>
      </p:sp>
    </p:spTree>
    <p:extLst>
      <p:ext uri="{BB962C8B-B14F-4D97-AF65-F5344CB8AC3E}">
        <p14:creationId xmlns:p14="http://schemas.microsoft.com/office/powerpoint/2010/main" val="100489482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D97FEBE-798B-4062-7DA9-FBD12BB48431}"/>
              </a:ext>
            </a:extLst>
          </p:cNvPr>
          <p:cNvSpPr txBox="1"/>
          <p:nvPr/>
        </p:nvSpPr>
        <p:spPr>
          <a:xfrm>
            <a:off x="3369269" y="325019"/>
            <a:ext cx="5453461" cy="769441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 n°8</a:t>
            </a:r>
          </a:p>
          <a:p>
            <a:pPr algn="ctr"/>
            <a:r>
              <a:rPr lang="fr-FR" sz="2200" b="1">
                <a:solidFill>
                  <a:schemeClr val="bg1"/>
                </a:solidFill>
                <a:latin typeface="Univers Condensed Light" panose="020B0306020202040204" pitchFamily="34" charset="0"/>
              </a:rPr>
              <a:t>Noms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AB8DEE4-FCFE-7EB5-CE4C-8141127D5B9A}"/>
              </a:ext>
            </a:extLst>
          </p:cNvPr>
          <p:cNvSpPr txBox="1"/>
          <p:nvPr/>
        </p:nvSpPr>
        <p:spPr>
          <a:xfrm>
            <a:off x="766916" y="1997839"/>
            <a:ext cx="53290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Nom / raison social :</a:t>
            </a:r>
          </a:p>
          <a:p>
            <a:pPr marL="285750" indent="-285750">
              <a:buClr>
                <a:srgbClr val="F2593A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Adresse : </a:t>
            </a:r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Représentant :</a:t>
            </a:r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Effectifs :</a:t>
            </a:r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CA (en €) des 3 dernières années :</a:t>
            </a:r>
          </a:p>
          <a:p>
            <a:pPr marL="285750" indent="-285750">
              <a:buClr>
                <a:srgbClr val="F2593A"/>
              </a:buClr>
              <a:buFont typeface="Wingdings" panose="05000000000000000000" pitchFamily="2" charset="2"/>
              <a:buChar char="§"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93072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C355BA8-CC03-4D60-65ED-F3C592B1769E}"/>
              </a:ext>
            </a:extLst>
          </p:cNvPr>
          <p:cNvSpPr txBox="1"/>
          <p:nvPr/>
        </p:nvSpPr>
        <p:spPr>
          <a:xfrm>
            <a:off x="207324" y="423771"/>
            <a:ext cx="3702824" cy="800219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Co-traitants n°8</a:t>
            </a:r>
          </a:p>
          <a:p>
            <a:pPr lvl="0" algn="ctr"/>
            <a:r>
              <a:rPr lang="fr-FR" sz="2400">
                <a:solidFill>
                  <a:schemeClr val="bg1"/>
                </a:solidFill>
                <a:latin typeface="Univers Condensed Light" panose="020B0306020202040204" pitchFamily="34" charset="0"/>
              </a:rPr>
              <a:t>Noms</a:t>
            </a:r>
            <a:endParaRPr lang="fr-FR" sz="2200" b="1">
              <a:solidFill>
                <a:schemeClr val="bg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3" name="Rectangle : coins arrondis 7">
            <a:extLst>
              <a:ext uri="{FF2B5EF4-FFF2-40B4-BE49-F238E27FC236}">
                <a16:creationId xmlns:a16="http://schemas.microsoft.com/office/drawing/2014/main" id="{0638173D-3C38-D01C-77D0-534DFBD003F0}"/>
              </a:ext>
            </a:extLst>
          </p:cNvPr>
          <p:cNvSpPr/>
          <p:nvPr/>
        </p:nvSpPr>
        <p:spPr>
          <a:xfrm>
            <a:off x="7482348" y="423771"/>
            <a:ext cx="4709652" cy="6291661"/>
          </a:xfrm>
          <a:prstGeom prst="roundRect">
            <a:avLst/>
          </a:prstGeom>
          <a:solidFill>
            <a:srgbClr val="66C3A1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100" b="1" i="0" u="none" strike="noStrike">
                <a:solidFill>
                  <a:srgbClr val="000000"/>
                </a:solidFill>
                <a:effectLst/>
                <a:latin typeface="Univers Condensed Light" panose="020B0306020202040204" pitchFamily="34" charset="0"/>
              </a:rPr>
              <a:t>Intitulé de l’opération </a:t>
            </a: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Maître d’ouvrage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Nature de l’opération / Surface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Livraison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Coût des travaux  (k €HT)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Equipe de maîtrise d’œuvre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Contenu de la mission de MOE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Démarche environnementale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Autres spécificités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8685CB1-FDFF-6095-C102-4FB3529090E5}"/>
              </a:ext>
            </a:extLst>
          </p:cNvPr>
          <p:cNvSpPr txBox="1"/>
          <p:nvPr/>
        </p:nvSpPr>
        <p:spPr>
          <a:xfrm>
            <a:off x="3435719" y="3281516"/>
            <a:ext cx="2103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/>
              <a:t>Photos ou illustration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84FCDC2-3F65-C9E3-73E5-F8F79BF1EA1D}"/>
              </a:ext>
            </a:extLst>
          </p:cNvPr>
          <p:cNvSpPr txBox="1"/>
          <p:nvPr/>
        </p:nvSpPr>
        <p:spPr>
          <a:xfrm>
            <a:off x="8382000" y="27220"/>
            <a:ext cx="2910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/>
              <a:t>Référence 1/3</a:t>
            </a:r>
          </a:p>
        </p:txBody>
      </p:sp>
    </p:spTree>
    <p:extLst>
      <p:ext uri="{BB962C8B-B14F-4D97-AF65-F5344CB8AC3E}">
        <p14:creationId xmlns:p14="http://schemas.microsoft.com/office/powerpoint/2010/main" val="151490201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C355BA8-CC03-4D60-65ED-F3C592B1769E}"/>
              </a:ext>
            </a:extLst>
          </p:cNvPr>
          <p:cNvSpPr txBox="1"/>
          <p:nvPr/>
        </p:nvSpPr>
        <p:spPr>
          <a:xfrm>
            <a:off x="207324" y="423771"/>
            <a:ext cx="3702824" cy="800219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Co-traitants n°8</a:t>
            </a:r>
          </a:p>
          <a:p>
            <a:pPr lvl="0" algn="ctr"/>
            <a:r>
              <a:rPr lang="fr-FR" sz="2400">
                <a:solidFill>
                  <a:schemeClr val="bg1"/>
                </a:solidFill>
                <a:latin typeface="Univers Condensed Light" panose="020B0306020202040204" pitchFamily="34" charset="0"/>
              </a:rPr>
              <a:t>Noms</a:t>
            </a:r>
            <a:endParaRPr lang="fr-FR" sz="2200" b="1">
              <a:solidFill>
                <a:schemeClr val="bg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3" name="Rectangle : coins arrondis 7">
            <a:extLst>
              <a:ext uri="{FF2B5EF4-FFF2-40B4-BE49-F238E27FC236}">
                <a16:creationId xmlns:a16="http://schemas.microsoft.com/office/drawing/2014/main" id="{0638173D-3C38-D01C-77D0-534DFBD003F0}"/>
              </a:ext>
            </a:extLst>
          </p:cNvPr>
          <p:cNvSpPr/>
          <p:nvPr/>
        </p:nvSpPr>
        <p:spPr>
          <a:xfrm>
            <a:off x="7482348" y="423771"/>
            <a:ext cx="4709652" cy="6291661"/>
          </a:xfrm>
          <a:prstGeom prst="roundRect">
            <a:avLst/>
          </a:prstGeom>
          <a:solidFill>
            <a:srgbClr val="66C3A1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100" b="1" i="0" u="none" strike="noStrike">
                <a:solidFill>
                  <a:srgbClr val="000000"/>
                </a:solidFill>
                <a:effectLst/>
                <a:latin typeface="Univers Condensed Light" panose="020B0306020202040204" pitchFamily="34" charset="0"/>
              </a:rPr>
              <a:t>Intitulé de l’opération </a:t>
            </a: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Maître d’ouvrage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Nature de l’opération / Surface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Livraison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Coût des travaux  (k €HT)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Equipe de maîtrise d’œuvre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Contenu de la mission de MOE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Démarche environnementale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Autres spécificités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8685CB1-FDFF-6095-C102-4FB3529090E5}"/>
              </a:ext>
            </a:extLst>
          </p:cNvPr>
          <p:cNvSpPr txBox="1"/>
          <p:nvPr/>
        </p:nvSpPr>
        <p:spPr>
          <a:xfrm>
            <a:off x="3435719" y="3281516"/>
            <a:ext cx="2103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/>
              <a:t>Photos ou illustration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84FCDC2-3F65-C9E3-73E5-F8F79BF1EA1D}"/>
              </a:ext>
            </a:extLst>
          </p:cNvPr>
          <p:cNvSpPr txBox="1"/>
          <p:nvPr/>
        </p:nvSpPr>
        <p:spPr>
          <a:xfrm>
            <a:off x="8382000" y="27220"/>
            <a:ext cx="2910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/>
              <a:t>Référence 2/3</a:t>
            </a:r>
          </a:p>
        </p:txBody>
      </p:sp>
    </p:spTree>
    <p:extLst>
      <p:ext uri="{BB962C8B-B14F-4D97-AF65-F5344CB8AC3E}">
        <p14:creationId xmlns:p14="http://schemas.microsoft.com/office/powerpoint/2010/main" val="40968614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C355BA8-CC03-4D60-65ED-F3C592B1769E}"/>
              </a:ext>
            </a:extLst>
          </p:cNvPr>
          <p:cNvSpPr txBox="1"/>
          <p:nvPr/>
        </p:nvSpPr>
        <p:spPr>
          <a:xfrm>
            <a:off x="207324" y="423771"/>
            <a:ext cx="3702824" cy="800219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Co-traitants n°8</a:t>
            </a:r>
          </a:p>
          <a:p>
            <a:pPr lvl="0" algn="ctr"/>
            <a:r>
              <a:rPr lang="fr-FR" sz="2400">
                <a:solidFill>
                  <a:schemeClr val="bg1"/>
                </a:solidFill>
                <a:latin typeface="Univers Condensed Light" panose="020B0306020202040204" pitchFamily="34" charset="0"/>
              </a:rPr>
              <a:t>Noms</a:t>
            </a:r>
            <a:endParaRPr lang="fr-FR" sz="2200" b="1">
              <a:solidFill>
                <a:schemeClr val="bg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3" name="Rectangle : coins arrondis 7">
            <a:extLst>
              <a:ext uri="{FF2B5EF4-FFF2-40B4-BE49-F238E27FC236}">
                <a16:creationId xmlns:a16="http://schemas.microsoft.com/office/drawing/2014/main" id="{0638173D-3C38-D01C-77D0-534DFBD003F0}"/>
              </a:ext>
            </a:extLst>
          </p:cNvPr>
          <p:cNvSpPr/>
          <p:nvPr/>
        </p:nvSpPr>
        <p:spPr>
          <a:xfrm>
            <a:off x="7482348" y="423771"/>
            <a:ext cx="4709652" cy="6291661"/>
          </a:xfrm>
          <a:prstGeom prst="roundRect">
            <a:avLst/>
          </a:prstGeom>
          <a:solidFill>
            <a:srgbClr val="66C3A1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100" b="1" i="0" u="none" strike="noStrike">
                <a:solidFill>
                  <a:srgbClr val="000000"/>
                </a:solidFill>
                <a:effectLst/>
                <a:latin typeface="Univers Condensed Light" panose="020B0306020202040204" pitchFamily="34" charset="0"/>
              </a:rPr>
              <a:t>Intitulé de l’opération </a:t>
            </a: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Maître d’ouvrage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Nature de l’opération / Surface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Livraison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Coût des travaux  (k €HT)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Equipe de maîtrise d’œuvre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Contenu de la mission de MOE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Démarche environnementale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Autres spécificités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8685CB1-FDFF-6095-C102-4FB3529090E5}"/>
              </a:ext>
            </a:extLst>
          </p:cNvPr>
          <p:cNvSpPr txBox="1"/>
          <p:nvPr/>
        </p:nvSpPr>
        <p:spPr>
          <a:xfrm>
            <a:off x="3435719" y="3281516"/>
            <a:ext cx="2103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/>
              <a:t>Photos ou illustration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84FCDC2-3F65-C9E3-73E5-F8F79BF1EA1D}"/>
              </a:ext>
            </a:extLst>
          </p:cNvPr>
          <p:cNvSpPr txBox="1"/>
          <p:nvPr/>
        </p:nvSpPr>
        <p:spPr>
          <a:xfrm>
            <a:off x="8382000" y="27220"/>
            <a:ext cx="2910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/>
              <a:t>Référence 3/3</a:t>
            </a:r>
          </a:p>
        </p:txBody>
      </p:sp>
    </p:spTree>
    <p:extLst>
      <p:ext uri="{BB962C8B-B14F-4D97-AF65-F5344CB8AC3E}">
        <p14:creationId xmlns:p14="http://schemas.microsoft.com/office/powerpoint/2010/main" val="39478606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D97FEBE-798B-4062-7DA9-FBD12BB48431}"/>
              </a:ext>
            </a:extLst>
          </p:cNvPr>
          <p:cNvSpPr txBox="1"/>
          <p:nvPr/>
        </p:nvSpPr>
        <p:spPr>
          <a:xfrm>
            <a:off x="3369269" y="325019"/>
            <a:ext cx="5453461" cy="769441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 n°2.1</a:t>
            </a:r>
          </a:p>
          <a:p>
            <a:pPr algn="ctr"/>
            <a:r>
              <a:rPr lang="fr-FR" sz="2200" b="1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Noms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AB8DEE4-FCFE-7EB5-CE4C-8141127D5B9A}"/>
              </a:ext>
            </a:extLst>
          </p:cNvPr>
          <p:cNvSpPr txBox="1"/>
          <p:nvPr/>
        </p:nvSpPr>
        <p:spPr>
          <a:xfrm>
            <a:off x="766916" y="1997839"/>
            <a:ext cx="53290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Nom / raison social :</a:t>
            </a:r>
          </a:p>
          <a:p>
            <a:pPr marL="285750" indent="-285750">
              <a:buClr>
                <a:srgbClr val="F2593A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Adresse : </a:t>
            </a:r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Représentant :</a:t>
            </a:r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Effectifs :</a:t>
            </a:r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endParaRPr lang="fr-FR"/>
          </a:p>
          <a:p>
            <a:pPr marL="285750" indent="-285750">
              <a:buClr>
                <a:srgbClr val="66C3A1"/>
              </a:buClr>
              <a:buFont typeface="Wingdings" panose="05000000000000000000" pitchFamily="2" charset="2"/>
              <a:buChar char="§"/>
            </a:pPr>
            <a:r>
              <a:rPr lang="fr-FR"/>
              <a:t>CA (en €) des 3 dernières années :</a:t>
            </a:r>
          </a:p>
          <a:p>
            <a:pPr marL="285750" indent="-285750">
              <a:buClr>
                <a:srgbClr val="F2593A"/>
              </a:buClr>
              <a:buFont typeface="Wingdings" panose="05000000000000000000" pitchFamily="2" charset="2"/>
              <a:buChar char="§"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50529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C355BA8-CC03-4D60-65ED-F3C592B1769E}"/>
              </a:ext>
            </a:extLst>
          </p:cNvPr>
          <p:cNvSpPr txBox="1"/>
          <p:nvPr/>
        </p:nvSpPr>
        <p:spPr>
          <a:xfrm>
            <a:off x="207324" y="423771"/>
            <a:ext cx="3702824" cy="800219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Co-traitants n°2.1</a:t>
            </a:r>
          </a:p>
          <a:p>
            <a:pPr lvl="0" algn="ctr"/>
            <a:r>
              <a:rPr lang="fr-FR" sz="2400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Noms</a:t>
            </a:r>
            <a:endParaRPr lang="fr-FR" sz="2200" b="1" dirty="0">
              <a:solidFill>
                <a:schemeClr val="bg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3" name="Rectangle : coins arrondis 7">
            <a:extLst>
              <a:ext uri="{FF2B5EF4-FFF2-40B4-BE49-F238E27FC236}">
                <a16:creationId xmlns:a16="http://schemas.microsoft.com/office/drawing/2014/main" id="{0638173D-3C38-D01C-77D0-534DFBD003F0}"/>
              </a:ext>
            </a:extLst>
          </p:cNvPr>
          <p:cNvSpPr/>
          <p:nvPr/>
        </p:nvSpPr>
        <p:spPr>
          <a:xfrm>
            <a:off x="7482348" y="423771"/>
            <a:ext cx="4709652" cy="6291661"/>
          </a:xfrm>
          <a:prstGeom prst="roundRect">
            <a:avLst/>
          </a:prstGeom>
          <a:solidFill>
            <a:srgbClr val="66C3A1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100" b="1" i="0" u="none" strike="noStrike">
                <a:solidFill>
                  <a:srgbClr val="000000"/>
                </a:solidFill>
                <a:effectLst/>
                <a:latin typeface="Univers Condensed Light" panose="020B0306020202040204" pitchFamily="34" charset="0"/>
              </a:rPr>
              <a:t>Intitulé de l’opération </a:t>
            </a: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Maître d’ouvrage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Nature de l’opération / Surface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Livraison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Coût des travaux  (k €HT)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Equipe de maîtrise d’œuvre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Contenu de la mission de MOE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Démarche environnementale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Autres spécificités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8685CB1-FDFF-6095-C102-4FB3529090E5}"/>
              </a:ext>
            </a:extLst>
          </p:cNvPr>
          <p:cNvSpPr txBox="1"/>
          <p:nvPr/>
        </p:nvSpPr>
        <p:spPr>
          <a:xfrm>
            <a:off x="3435719" y="3281516"/>
            <a:ext cx="2103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/>
              <a:t>Photos ou illustration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84FCDC2-3F65-C9E3-73E5-F8F79BF1EA1D}"/>
              </a:ext>
            </a:extLst>
          </p:cNvPr>
          <p:cNvSpPr txBox="1"/>
          <p:nvPr/>
        </p:nvSpPr>
        <p:spPr>
          <a:xfrm>
            <a:off x="8382000" y="27220"/>
            <a:ext cx="2910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/>
              <a:t>Référence 1/3</a:t>
            </a:r>
          </a:p>
        </p:txBody>
      </p:sp>
    </p:spTree>
    <p:extLst>
      <p:ext uri="{BB962C8B-B14F-4D97-AF65-F5344CB8AC3E}">
        <p14:creationId xmlns:p14="http://schemas.microsoft.com/office/powerpoint/2010/main" val="5916774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C355BA8-CC03-4D60-65ED-F3C592B1769E}"/>
              </a:ext>
            </a:extLst>
          </p:cNvPr>
          <p:cNvSpPr txBox="1"/>
          <p:nvPr/>
        </p:nvSpPr>
        <p:spPr>
          <a:xfrm>
            <a:off x="207324" y="423771"/>
            <a:ext cx="3702824" cy="800219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Co-traitants n°2.1</a:t>
            </a:r>
          </a:p>
          <a:p>
            <a:pPr lvl="0" algn="ctr"/>
            <a:r>
              <a:rPr lang="fr-FR" sz="2400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Noms</a:t>
            </a:r>
            <a:endParaRPr lang="fr-FR" sz="2200" b="1" dirty="0">
              <a:solidFill>
                <a:schemeClr val="bg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3" name="Rectangle : coins arrondis 7">
            <a:extLst>
              <a:ext uri="{FF2B5EF4-FFF2-40B4-BE49-F238E27FC236}">
                <a16:creationId xmlns:a16="http://schemas.microsoft.com/office/drawing/2014/main" id="{0638173D-3C38-D01C-77D0-534DFBD003F0}"/>
              </a:ext>
            </a:extLst>
          </p:cNvPr>
          <p:cNvSpPr/>
          <p:nvPr/>
        </p:nvSpPr>
        <p:spPr>
          <a:xfrm>
            <a:off x="7482348" y="423771"/>
            <a:ext cx="4709652" cy="6291661"/>
          </a:xfrm>
          <a:prstGeom prst="roundRect">
            <a:avLst/>
          </a:prstGeom>
          <a:solidFill>
            <a:srgbClr val="66C3A1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100" b="1" i="0" u="none" strike="noStrike">
                <a:solidFill>
                  <a:srgbClr val="000000"/>
                </a:solidFill>
                <a:effectLst/>
                <a:latin typeface="Univers Condensed Light" panose="020B0306020202040204" pitchFamily="34" charset="0"/>
              </a:rPr>
              <a:t>Intitulé de l’opération </a:t>
            </a: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Maître d’ouvrage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Nature de l’opération / Surface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Livraison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Coût des travaux  (k €HT)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Equipe de maîtrise d’œuvre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Contenu de la mission de MOE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Démarche environnementale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Autres spécificités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8685CB1-FDFF-6095-C102-4FB3529090E5}"/>
              </a:ext>
            </a:extLst>
          </p:cNvPr>
          <p:cNvSpPr txBox="1"/>
          <p:nvPr/>
        </p:nvSpPr>
        <p:spPr>
          <a:xfrm>
            <a:off x="3435719" y="3281516"/>
            <a:ext cx="2103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/>
              <a:t>Photos ou illustration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84FCDC2-3F65-C9E3-73E5-F8F79BF1EA1D}"/>
              </a:ext>
            </a:extLst>
          </p:cNvPr>
          <p:cNvSpPr txBox="1"/>
          <p:nvPr/>
        </p:nvSpPr>
        <p:spPr>
          <a:xfrm>
            <a:off x="8382000" y="27220"/>
            <a:ext cx="2910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/>
              <a:t>Référence 2/3</a:t>
            </a:r>
          </a:p>
        </p:txBody>
      </p:sp>
    </p:spTree>
    <p:extLst>
      <p:ext uri="{BB962C8B-B14F-4D97-AF65-F5344CB8AC3E}">
        <p14:creationId xmlns:p14="http://schemas.microsoft.com/office/powerpoint/2010/main" val="25303616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C355BA8-CC03-4D60-65ED-F3C592B1769E}"/>
              </a:ext>
            </a:extLst>
          </p:cNvPr>
          <p:cNvSpPr txBox="1"/>
          <p:nvPr/>
        </p:nvSpPr>
        <p:spPr>
          <a:xfrm>
            <a:off x="207324" y="423771"/>
            <a:ext cx="3702824" cy="800219"/>
          </a:xfrm>
          <a:prstGeom prst="rect">
            <a:avLst/>
          </a:prstGeom>
          <a:solidFill>
            <a:srgbClr val="66C3A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Co-traitants n°2.1</a:t>
            </a:r>
          </a:p>
          <a:p>
            <a:pPr lvl="0" algn="ctr"/>
            <a:r>
              <a:rPr lang="fr-FR" sz="2400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Noms</a:t>
            </a:r>
            <a:endParaRPr lang="fr-FR" sz="2200" b="1" dirty="0">
              <a:solidFill>
                <a:schemeClr val="bg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3" name="Rectangle : coins arrondis 7">
            <a:extLst>
              <a:ext uri="{FF2B5EF4-FFF2-40B4-BE49-F238E27FC236}">
                <a16:creationId xmlns:a16="http://schemas.microsoft.com/office/drawing/2014/main" id="{0638173D-3C38-D01C-77D0-534DFBD003F0}"/>
              </a:ext>
            </a:extLst>
          </p:cNvPr>
          <p:cNvSpPr/>
          <p:nvPr/>
        </p:nvSpPr>
        <p:spPr>
          <a:xfrm>
            <a:off x="7482348" y="423771"/>
            <a:ext cx="4709652" cy="6291661"/>
          </a:xfrm>
          <a:prstGeom prst="roundRect">
            <a:avLst/>
          </a:prstGeom>
          <a:solidFill>
            <a:srgbClr val="66C3A1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100" b="1" i="0" u="none" strike="noStrike">
                <a:solidFill>
                  <a:srgbClr val="000000"/>
                </a:solidFill>
                <a:effectLst/>
                <a:latin typeface="Univers Condensed Light" panose="020B0306020202040204" pitchFamily="34" charset="0"/>
              </a:rPr>
              <a:t>Intitulé de l’opération </a:t>
            </a: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endParaRPr lang="fr-FR" sz="850" b="1" i="0" u="none" strike="noStrike">
              <a:solidFill>
                <a:srgbClr val="000000"/>
              </a:solidFill>
              <a:effectLst/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Maître d’ouvrage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Nature de l’opération / Surface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Livraison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Coût des travaux  (k €HT)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Equipe de maîtrise d’œuvre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Contenu de la mission de MOE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Démarche environnementale 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algn="ctr"/>
            <a:r>
              <a:rPr lang="fr-FR" sz="1100" b="1">
                <a:solidFill>
                  <a:srgbClr val="000000"/>
                </a:solidFill>
                <a:latin typeface="Univers Condensed Light" panose="020B0306020202040204" pitchFamily="34" charset="0"/>
              </a:rPr>
              <a:t>Autres spécificités</a:t>
            </a: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850">
              <a:solidFill>
                <a:schemeClr val="tx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8685CB1-FDFF-6095-C102-4FB3529090E5}"/>
              </a:ext>
            </a:extLst>
          </p:cNvPr>
          <p:cNvSpPr txBox="1"/>
          <p:nvPr/>
        </p:nvSpPr>
        <p:spPr>
          <a:xfrm>
            <a:off x="3435719" y="3281516"/>
            <a:ext cx="2103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/>
              <a:t>Photos ou illustration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84FCDC2-3F65-C9E3-73E5-F8F79BF1EA1D}"/>
              </a:ext>
            </a:extLst>
          </p:cNvPr>
          <p:cNvSpPr txBox="1"/>
          <p:nvPr/>
        </p:nvSpPr>
        <p:spPr>
          <a:xfrm>
            <a:off x="8382000" y="27220"/>
            <a:ext cx="2910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/>
              <a:t>Référence 3/3</a:t>
            </a:r>
          </a:p>
        </p:txBody>
      </p:sp>
    </p:spTree>
    <p:extLst>
      <p:ext uri="{BB962C8B-B14F-4D97-AF65-F5344CB8AC3E}">
        <p14:creationId xmlns:p14="http://schemas.microsoft.com/office/powerpoint/2010/main" val="236538100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f31c69a-e257-4015-a991-420436a4dd04">
      <Terms xmlns="http://schemas.microsoft.com/office/infopath/2007/PartnerControls"/>
    </lcf76f155ced4ddcb4097134ff3c332f>
    <Lot xmlns="4f31c69a-e257-4015-a991-420436a4dd04">
      <Value>TOUS</Value>
    </Lot>
    <a788c96a898a439696e0ba394219c2f6 xmlns="4f31c69a-e257-4015-a991-420436a4dd04">
      <Terms xmlns="http://schemas.microsoft.com/office/infopath/2007/PartnerControls">
        <TermInfo xmlns="http://schemas.microsoft.com/office/infopath/2007/PartnerControls">
          <TermName xmlns="http://schemas.microsoft.com/office/infopath/2007/PartnerControls">Présentation</TermName>
          <TermId xmlns="http://schemas.microsoft.com/office/infopath/2007/PartnerControls">e710ec98-f546-4f51-9237-45a80680c7cb</TermId>
        </TermInfo>
      </Terms>
    </a788c96a898a439696e0ba394219c2f6>
    <Commentairelibre xmlns="4f31c69a-e257-4015-a991-420436a4dd04" xsi:nil="true"/>
    <nce20c550b354b399f5e0987a2460fd3 xmlns="4f31c69a-e257-4015-a991-420436a4dd04">
      <Terms xmlns="http://schemas.microsoft.com/office/infopath/2007/PartnerControls">
        <TermInfo xmlns="http://schemas.microsoft.com/office/infopath/2007/PartnerControls">
          <TermName xmlns="http://schemas.microsoft.com/office/infopath/2007/PartnerControls">CONCOURS</TermName>
          <TermId xmlns="http://schemas.microsoft.com/office/infopath/2007/PartnerControls">51f9e23d-652c-496b-ac1a-bd39994e4367</TermId>
        </TermInfo>
      </Terms>
    </nce20c550b354b399f5e0987a2460fd3>
    <TaxCatchAll xmlns="cbcfff24-23be-4229-a797-5e58e69d1714">
      <Value>15</Value>
      <Value>4</Value>
      <Value>29</Value>
    </TaxCatchAll>
    <p341e925272c4197807741c8eae7f5f0 xmlns="4f31c69a-e257-4015-a991-420436a4dd04">
      <Terms xmlns="http://schemas.microsoft.com/office/infopath/2007/PartnerControls">
        <TermInfo xmlns="http://schemas.microsoft.com/office/infopath/2007/PartnerControls">
          <TermName xmlns="http://schemas.microsoft.com/office/infopath/2007/PartnerControls">AMO</TermName>
          <TermId xmlns="http://schemas.microsoft.com/office/infopath/2007/PartnerControls">2098e8fb-008f-4d88-88aa-adbf381030a4</TermId>
        </TermInfo>
      </Terms>
    </p341e925272c4197807741c8eae7f5f0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3E9D14218D88C40BFFE80F1B7509134" ma:contentTypeVersion="18" ma:contentTypeDescription="Crée un document." ma:contentTypeScope="" ma:versionID="25ecbf03c7489f484c7086afb6b011dc">
  <xsd:schema xmlns:xsd="http://www.w3.org/2001/XMLSchema" xmlns:xs="http://www.w3.org/2001/XMLSchema" xmlns:p="http://schemas.microsoft.com/office/2006/metadata/properties" xmlns:ns2="4f31c69a-e257-4015-a991-420436a4dd04" xmlns:ns3="cbcfff24-23be-4229-a797-5e58e69d1714" targetNamespace="http://schemas.microsoft.com/office/2006/metadata/properties" ma:root="true" ma:fieldsID="4a2f4691d1a12ee5bb505d28082b7ef6" ns2:_="" ns3:_="">
    <xsd:import namespace="4f31c69a-e257-4015-a991-420436a4dd04"/>
    <xsd:import namespace="cbcfff24-23be-4229-a797-5e58e69d1714"/>
    <xsd:element name="properties">
      <xsd:complexType>
        <xsd:sequence>
          <xsd:element name="documentManagement">
            <xsd:complexType>
              <xsd:all>
                <xsd:element ref="ns2:p341e925272c4197807741c8eae7f5f0" minOccurs="0"/>
                <xsd:element ref="ns3:TaxCatchAll" minOccurs="0"/>
                <xsd:element ref="ns2:Lot" minOccurs="0"/>
                <xsd:element ref="ns2:nce20c550b354b399f5e0987a2460fd3" minOccurs="0"/>
                <xsd:element ref="ns2:a788c96a898a439696e0ba394219c2f6" minOccurs="0"/>
                <xsd:element ref="ns2:Commentairelibre" minOccurs="0"/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31c69a-e257-4015-a991-420436a4dd04" elementFormDefault="qualified">
    <xsd:import namespace="http://schemas.microsoft.com/office/2006/documentManagement/types"/>
    <xsd:import namespace="http://schemas.microsoft.com/office/infopath/2007/PartnerControls"/>
    <xsd:element name="p341e925272c4197807741c8eae7f5f0" ma:index="9" ma:taxonomy="true" ma:internalName="p341e925272c4197807741c8eae7f5f0" ma:taxonomyFieldName="Intervenant" ma:displayName="Intervenant" ma:default="" ma:fieldId="{9341e925-272c-4197-8077-41c8eae7f5f0}" ma:taxonomyMulti="true" ma:sspId="7b29b363-616b-4037-b2b6-a12fe2af4291" ma:termSetId="1286b1cc-2aff-4b6f-84d7-0c988672451b" ma:anchorId="b31d4551-9274-4fe1-9f5d-764b74355c49" ma:open="false" ma:isKeyword="false">
      <xsd:complexType>
        <xsd:sequence>
          <xsd:element ref="pc:Terms" minOccurs="0" maxOccurs="1"/>
        </xsd:sequence>
      </xsd:complexType>
    </xsd:element>
    <xsd:element name="Lot" ma:index="11" nillable="true" ma:displayName="Lot" ma:format="Dropdown" ma:internalName="Lot" ma:requiredMultiChoice="tru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LOT 01 - Démolition"/>
                    <xsd:enumeration value="LOT 02 - Fondation - Gros Oeuvre"/>
                    <xsd:enumeration value="LOT 03 - Etanchéité"/>
                    <xsd:enumeration value="LOT 04 - Menuiseries exterieures / occultations"/>
                    <xsd:enumeration value="LOT 05 - Traitement de façade"/>
                    <xsd:enumeration value="LOT 06 - Cloisons Doublages Faux Plafonds"/>
                    <xsd:enumeration value="LOT 07 - Menuiserie Intérieures - Serrurerie"/>
                    <xsd:enumeration value="LOT 08 - Peinture"/>
                    <xsd:enumeration value="LOT 09 - Chapes"/>
                    <xsd:enumeration value="LOT 10 - Sols souples - Revêtements stratifiés"/>
                    <xsd:enumeration value="LOT 11 - Carrelage Faïence"/>
                    <xsd:enumeration value="LOT 12 - Plomberie Chauffage Ventilation"/>
                    <xsd:enumeration value="LOT 13 - Electricité"/>
                    <xsd:enumeration value="LOT 14 - Ascenseur"/>
                    <xsd:enumeration value="LOT 15 - VRD"/>
                    <xsd:enumeration value="LOT 16 - Espaces verts"/>
                    <xsd:enumeration value="TOUS"/>
                  </xsd:restriction>
                </xsd:simpleType>
              </xsd:element>
            </xsd:sequence>
          </xsd:extension>
        </xsd:complexContent>
      </xsd:complexType>
    </xsd:element>
    <xsd:element name="nce20c550b354b399f5e0987a2460fd3" ma:index="13" ma:taxonomy="true" ma:internalName="nce20c550b354b399f5e0987a2460fd3" ma:taxonomyFieldName="Phases" ma:displayName="Phases" ma:default="" ma:fieldId="{7ce20c55-0b35-4b39-9f5e-0987a2460fd3}" ma:taxonomyMulti="true" ma:sspId="7b29b363-616b-4037-b2b6-a12fe2af4291" ma:termSetId="1286b1cc-2aff-4b6f-84d7-0c988672451b" ma:anchorId="dcb49b06-f3fb-4418-b3c6-3d2faf092157" ma:open="false" ma:isKeyword="false">
      <xsd:complexType>
        <xsd:sequence>
          <xsd:element ref="pc:Terms" minOccurs="0" maxOccurs="1"/>
        </xsd:sequence>
      </xsd:complexType>
    </xsd:element>
    <xsd:element name="a788c96a898a439696e0ba394219c2f6" ma:index="15" ma:taxonomy="true" ma:internalName="a788c96a898a439696e0ba394219c2f6" ma:taxonomyFieldName="Type_x0020_de_x0020_Documents" ma:displayName="Type de Documents" ma:default="" ma:fieldId="{a788c96a-898a-4396-96e0-ba394219c2f6}" ma:sspId="7b29b363-616b-4037-b2b6-a12fe2af4291" ma:termSetId="08562936-ed3c-4ddb-bb79-595dcfa25d15" ma:anchorId="ab8a6329-1a4c-4a2f-ae32-2ffac9cac40b" ma:open="false" ma:isKeyword="false">
      <xsd:complexType>
        <xsd:sequence>
          <xsd:element ref="pc:Terms" minOccurs="0" maxOccurs="1"/>
        </xsd:sequence>
      </xsd:complexType>
    </xsd:element>
    <xsd:element name="Commentairelibre" ma:index="16" nillable="true" ma:displayName="Commentaire libre" ma:format="Dropdown" ma:internalName="Commentairelibre">
      <xsd:simpleType>
        <xsd:restriction base="dms:Text">
          <xsd:maxLength value="255"/>
        </xsd:restriction>
      </xsd:simpleType>
    </xsd:element>
    <xsd:element name="MediaServiceMetadata" ma:index="17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8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Balises d’images" ma:readOnly="false" ma:fieldId="{5cf76f15-5ced-4ddc-b409-7134ff3c332f}" ma:taxonomyMulti="true" ma:sspId="7b29b363-616b-4037-b2b6-a12fe2af429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cfff24-23be-4229-a797-5e58e69d1714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f43bffce-695d-4c2c-97cf-c491f91c9d71}" ma:internalName="TaxCatchAll" ma:showField="CatchAllData" ma:web="13b2c6b7-3ab3-4bf3-89e0-04d2d05f00f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6A55868-B9AE-4C54-A1C1-3F8B0F45C323}">
  <ds:schemaRefs>
    <ds:schemaRef ds:uri="4f31c69a-e257-4015-a991-420436a4dd04"/>
    <ds:schemaRef ds:uri="cbcfff24-23be-4229-a797-5e58e69d1714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A1B06F5-5651-4B8F-85B3-3B008ACE4E6C}">
  <ds:schemaRefs>
    <ds:schemaRef ds:uri="4f31c69a-e257-4015-a991-420436a4dd04"/>
    <ds:schemaRef ds:uri="cbcfff24-23be-4229-a797-5e58e69d171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583BCFFB-35AF-4D9F-BA00-CBB809F4EE9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2181</Words>
  <Application>Microsoft Office PowerPoint</Application>
  <PresentationFormat>Grand écran</PresentationFormat>
  <Paragraphs>2760</Paragraphs>
  <Slides>57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57</vt:i4>
      </vt:variant>
    </vt:vector>
  </HeadingPairs>
  <TitlesOfParts>
    <vt:vector size="63" baseType="lpstr">
      <vt:lpstr>Aptos</vt:lpstr>
      <vt:lpstr>Aptos Display</vt:lpstr>
      <vt:lpstr>Arial</vt:lpstr>
      <vt:lpstr>Univers Condensed Light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Lucile CHAIZE</dc:creator>
  <cp:lastModifiedBy>LOUISET Pierre</cp:lastModifiedBy>
  <cp:revision>3</cp:revision>
  <dcterms:created xsi:type="dcterms:W3CDTF">2024-07-17T07:49:44Z</dcterms:created>
  <dcterms:modified xsi:type="dcterms:W3CDTF">2024-10-03T09:59:57Z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ype de Documents">
    <vt:lpwstr>15;#Présentation|e710ec98-f546-4f51-9237-45a80680c7cb</vt:lpwstr>
  </property>
  <property fmtid="{D5CDD505-2E9C-101B-9397-08002B2CF9AE}" pid="3" name="MediaServiceImageTags">
    <vt:lpwstr/>
  </property>
  <property fmtid="{D5CDD505-2E9C-101B-9397-08002B2CF9AE}" pid="4" name="Phases">
    <vt:lpwstr>29;#CONCOURS|51f9e23d-652c-496b-ac1a-bd39994e4367</vt:lpwstr>
  </property>
  <property fmtid="{D5CDD505-2E9C-101B-9397-08002B2CF9AE}" pid="5" name="ContentTypeId">
    <vt:lpwstr>0x010100C3E9D14218D88C40BFFE80F1B7509134</vt:lpwstr>
  </property>
  <property fmtid="{D5CDD505-2E9C-101B-9397-08002B2CF9AE}" pid="6" name="Intervenant">
    <vt:lpwstr>4;#AMO|2098e8fb-008f-4d88-88aa-adbf381030a4</vt:lpwstr>
  </property>
  <property fmtid="{D5CDD505-2E9C-101B-9397-08002B2CF9AE}" pid="7" name="Type_x0020_de_x0020_Documents">
    <vt:lpwstr/>
  </property>
</Properties>
</file>