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ppt/slides/slide25.xml" ContentType="application/vnd.openxmlformats-officedocument.presentationml.slide+xml"/>
  <Override PartName="/ppt/slides/slide16.xml" ContentType="application/vnd.openxmlformats-officedocument.presentationml.slide+xml"/>
  <Override PartName="/ppt/slides/slide15.xml" ContentType="application/vnd.openxmlformats-officedocument.presentationml.slide+xml"/>
  <Override PartName="/ppt/slides/slide29.xml" ContentType="application/vnd.openxmlformats-officedocument.presentationml.slide+xml"/>
  <Override PartName="/ppt/slides/slide14.xml" ContentType="application/vnd.openxmlformats-officedocument.presentationml.slide+xml"/>
  <Override PartName="/ppt/slides/slide13.xml" ContentType="application/vnd.openxmlformats-officedocument.presentationml.slide+xml"/>
  <Override PartName="/ppt/slides/slide30.xml" ContentType="application/vnd.openxmlformats-officedocument.presentationml.slide+xml"/>
  <Override PartName="/ppt/slides/slide12.xml" ContentType="application/vnd.openxmlformats-officedocument.presentationml.slide+xml"/>
  <Override PartName="/ppt/slides/slide24.xml" ContentType="application/vnd.openxmlformats-officedocument.presentationml.slide+xml"/>
  <Override PartName="/ppt/slides/slide31.xml" ContentType="application/vnd.openxmlformats-officedocument.presentationml.slide+xml"/>
  <Override PartName="/ppt/slides/slide28.xml" ContentType="application/vnd.openxmlformats-officedocument.presentationml.slide+xml"/>
  <Override PartName="/ppt/slides/slide17.xml" ContentType="application/vnd.openxmlformats-officedocument.presentationml.slide+xml"/>
  <Override PartName="/ppt/slides/slide37.xml" ContentType="application/vnd.openxmlformats-officedocument.presentationml.slide+xml"/>
  <Override PartName="/ppt/slides/slide23.xml" ContentType="application/vnd.openxmlformats-officedocument.presentationml.slide+xml"/>
  <Override PartName="/ppt/slides/slide22.xml" ContentType="application/vnd.openxmlformats-officedocument.presentationml.slide+xml"/>
  <Override PartName="/ppt/slides/slide26.xml" ContentType="application/vnd.openxmlformats-officedocument.presentationml.slide+xml"/>
  <Override PartName="/ppt/slides/slide21.xml" ContentType="application/vnd.openxmlformats-officedocument.presentationml.slide+xml"/>
  <Override PartName="/ppt/slides/slide20.xml" ContentType="application/vnd.openxmlformats-officedocument.presentationml.slide+xml"/>
  <Override PartName="/ppt/slides/slide27.xml" ContentType="application/vnd.openxmlformats-officedocument.presentationml.slide+xml"/>
  <Override PartName="/ppt/slides/slide19.xml" ContentType="application/vnd.openxmlformats-officedocument.presentationml.slide+xml"/>
  <Override PartName="/ppt/slides/slide18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9.xml" ContentType="application/vnd.openxmlformats-officedocument.presentationml.slide+xml"/>
  <Override PartName="/ppt/slides/slide34.xml" ContentType="application/vnd.openxmlformats-officedocument.presentationml.slide+xml"/>
  <Override PartName="/ppt/slides/slide4.xml" ContentType="application/vnd.openxmlformats-officedocument.presentationml.slide+xml"/>
  <Override PartName="/ppt/slides/slide41.xml" ContentType="application/vnd.openxmlformats-officedocument.presentationml.slide+xml"/>
  <Override PartName="/ppt/slides/slide3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2.xml" ContentType="application/vnd.openxmlformats-officedocument.presentationml.slide+xml"/>
  <Override PartName="/ppt/slides/slide38.xml" ContentType="application/vnd.openxmlformats-officedocument.presentationml.slide+xml"/>
  <Override PartName="/ppt/slides/slide40.xml" ContentType="application/vnd.openxmlformats-officedocument.presentationml.slide+xml"/>
  <Override PartName="/ppt/slides/slide5.xml" ContentType="application/vnd.openxmlformats-officedocument.presentationml.slide+xml"/>
  <Override PartName="/ppt/slides/slide39.xml" ContentType="application/vnd.openxmlformats-officedocument.presentationml.slide+xml"/>
  <Override PartName="/ppt/slides/slide32.xml" ContentType="application/vnd.openxmlformats-officedocument.presentationml.slide+xml"/>
  <Override PartName="/ppt/slides/slide8.xml" ContentType="application/vnd.openxmlformats-officedocument.presentationml.slide+xml"/>
  <Override PartName="/ppt/slides/slide1.xml" ContentType="application/vnd.openxmlformats-officedocument.presentationml.slide+xml"/>
  <Override PartName="/ppt/slides/slide7.xml" ContentType="application/vnd.openxmlformats-officedocument.presentationml.slide+xml"/>
  <Override PartName="/ppt/slides/slide6.xml" ContentType="application/vnd.openxmlformats-officedocument.presentationml.slide+xml"/>
  <Override PartName="/ppt/slides/slide33.xml" ContentType="application/vnd.openxmlformats-officedocument.presentationml.slide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Layouts/slideLayout3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4.xml" ContentType="application/vnd.openxmlformats-officedocument.presentationml.notesSlide+xml"/>
  <Override PartName="/ppt/slideLayouts/slideLayout2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3.xml" ContentType="application/vnd.openxmlformats-officedocument.presentationml.slideLayout+xml"/>
  <Override PartName="/ppt/notesSlides/notesSlide1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16.xml" ContentType="application/vnd.openxmlformats-officedocument.presentationml.notes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heme/theme1.xml" ContentType="application/vnd.openxmlformats-officedocument.theme+xml"/>
  <Override PartName="/ppt/theme/themeOverride1.xml" ContentType="application/vnd.openxmlformats-officedocument.themeOverride+xml"/>
  <Override PartName="/ppt/theme/theme2.xml" ContentType="application/vnd.openxmlformats-officedocument.theme+xml"/>
  <Override PartName="/ppt/theme/theme4.xml" ContentType="application/vnd.openxmlformats-officedocument.theme+xml"/>
  <Override PartName="/ppt/theme/theme3.xml" ContentType="application/vnd.openxmlformats-officedocument.theme+xml"/>
  <Override PartName="/ppt/theme/theme5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2.xml" ContentType="application/vnd.openxmlformats-officedocument.presentationml.tags+xml"/>
  <Override PartName="/docProps/custom.xml" ContentType="application/vnd.openxmlformats-officedocument.custom-properties+xml"/>
  <Override PartName="/docProps/app.xml" ContentType="application/vnd.openxmlformats-officedocument.extended-properties+xml"/>
  <Override PartName="/ppt/tags/tag1.xml" ContentType="application/vnd.openxmlformats-officedocument.presentationml.tag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  <p:sldMasterId id="2147483650" r:id="rId2"/>
    <p:sldMasterId id="2147483651" r:id="rId3"/>
  </p:sldMasterIdLst>
  <p:notesMasterIdLst>
    <p:notesMasterId r:id="rId45"/>
  </p:notesMasterIdLst>
  <p:handoutMasterIdLst>
    <p:handoutMasterId r:id="rId46"/>
  </p:handoutMasterIdLst>
  <p:sldIdLst>
    <p:sldId id="277" r:id="rId4"/>
    <p:sldId id="278" r:id="rId5"/>
    <p:sldId id="279" r:id="rId6"/>
    <p:sldId id="306" r:id="rId7"/>
    <p:sldId id="337" r:id="rId8"/>
    <p:sldId id="338" r:id="rId9"/>
    <p:sldId id="339" r:id="rId10"/>
    <p:sldId id="340" r:id="rId11"/>
    <p:sldId id="341" r:id="rId12"/>
    <p:sldId id="342" r:id="rId13"/>
    <p:sldId id="343" r:id="rId14"/>
    <p:sldId id="344" r:id="rId15"/>
    <p:sldId id="345" r:id="rId16"/>
    <p:sldId id="349" r:id="rId17"/>
    <p:sldId id="350" r:id="rId18"/>
    <p:sldId id="351" r:id="rId19"/>
    <p:sldId id="352" r:id="rId20"/>
    <p:sldId id="346" r:id="rId21"/>
    <p:sldId id="353" r:id="rId22"/>
    <p:sldId id="354" r:id="rId23"/>
    <p:sldId id="359" r:id="rId24"/>
    <p:sldId id="355" r:id="rId25"/>
    <p:sldId id="360" r:id="rId26"/>
    <p:sldId id="356" r:id="rId27"/>
    <p:sldId id="361" r:id="rId28"/>
    <p:sldId id="357" r:id="rId29"/>
    <p:sldId id="358" r:id="rId30"/>
    <p:sldId id="362" r:id="rId31"/>
    <p:sldId id="363" r:id="rId32"/>
    <p:sldId id="347" r:id="rId33"/>
    <p:sldId id="364" r:id="rId34"/>
    <p:sldId id="365" r:id="rId35"/>
    <p:sldId id="366" r:id="rId36"/>
    <p:sldId id="348" r:id="rId37"/>
    <p:sldId id="367" r:id="rId38"/>
    <p:sldId id="370" r:id="rId39"/>
    <p:sldId id="368" r:id="rId40"/>
    <p:sldId id="372" r:id="rId41"/>
    <p:sldId id="373" r:id="rId42"/>
    <p:sldId id="374" r:id="rId43"/>
    <p:sldId id="262" r:id="rId44"/>
  </p:sldIdLst>
  <p:sldSz cx="9904413" cy="6858000"/>
  <p:notesSz cx="6797675" cy="9926638"/>
  <p:defaultTextStyle>
    <a:defPPr>
      <a:defRPr lang="fr-FR"/>
    </a:defPPr>
    <a:lvl1pPr algn="ctr" rtl="0" eaLnBrk="0" fontAlgn="base" hangingPunct="0">
      <a:lnSpc>
        <a:spcPct val="85000"/>
      </a:lnSpc>
      <a:spcBef>
        <a:spcPct val="0"/>
      </a:spcBef>
      <a:spcAft>
        <a:spcPct val="0"/>
      </a:spcAft>
      <a:defRPr sz="2000" b="1" kern="1200">
        <a:solidFill>
          <a:schemeClr val="bg1"/>
        </a:solidFill>
        <a:latin typeface="Arial" charset="0"/>
        <a:ea typeface="+mn-ea"/>
        <a:cs typeface="Arial" charset="0"/>
      </a:defRPr>
    </a:lvl1pPr>
    <a:lvl2pPr marL="457200" algn="ctr" rtl="0" eaLnBrk="0" fontAlgn="base" hangingPunct="0">
      <a:lnSpc>
        <a:spcPct val="85000"/>
      </a:lnSpc>
      <a:spcBef>
        <a:spcPct val="0"/>
      </a:spcBef>
      <a:spcAft>
        <a:spcPct val="0"/>
      </a:spcAft>
      <a:defRPr sz="2000" b="1" kern="1200">
        <a:solidFill>
          <a:schemeClr val="bg1"/>
        </a:solidFill>
        <a:latin typeface="Arial" charset="0"/>
        <a:ea typeface="+mn-ea"/>
        <a:cs typeface="Arial" charset="0"/>
      </a:defRPr>
    </a:lvl2pPr>
    <a:lvl3pPr marL="914400" algn="ctr" rtl="0" eaLnBrk="0" fontAlgn="base" hangingPunct="0">
      <a:lnSpc>
        <a:spcPct val="85000"/>
      </a:lnSpc>
      <a:spcBef>
        <a:spcPct val="0"/>
      </a:spcBef>
      <a:spcAft>
        <a:spcPct val="0"/>
      </a:spcAft>
      <a:defRPr sz="2000" b="1" kern="1200">
        <a:solidFill>
          <a:schemeClr val="bg1"/>
        </a:solidFill>
        <a:latin typeface="Arial" charset="0"/>
        <a:ea typeface="+mn-ea"/>
        <a:cs typeface="Arial" charset="0"/>
      </a:defRPr>
    </a:lvl3pPr>
    <a:lvl4pPr marL="1371600" algn="ctr" rtl="0" eaLnBrk="0" fontAlgn="base" hangingPunct="0">
      <a:lnSpc>
        <a:spcPct val="85000"/>
      </a:lnSpc>
      <a:spcBef>
        <a:spcPct val="0"/>
      </a:spcBef>
      <a:spcAft>
        <a:spcPct val="0"/>
      </a:spcAft>
      <a:defRPr sz="2000" b="1" kern="1200">
        <a:solidFill>
          <a:schemeClr val="bg1"/>
        </a:solidFill>
        <a:latin typeface="Arial" charset="0"/>
        <a:ea typeface="+mn-ea"/>
        <a:cs typeface="Arial" charset="0"/>
      </a:defRPr>
    </a:lvl4pPr>
    <a:lvl5pPr marL="1828800" algn="ctr" rtl="0" eaLnBrk="0" fontAlgn="base" hangingPunct="0">
      <a:lnSpc>
        <a:spcPct val="85000"/>
      </a:lnSpc>
      <a:spcBef>
        <a:spcPct val="0"/>
      </a:spcBef>
      <a:spcAft>
        <a:spcPct val="0"/>
      </a:spcAft>
      <a:defRPr sz="2000" b="1" kern="1200">
        <a:solidFill>
          <a:schemeClr val="bg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2000" b="1" kern="1200">
        <a:solidFill>
          <a:schemeClr val="bg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sz="2000" b="1" kern="1200">
        <a:solidFill>
          <a:schemeClr val="bg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sz="2000" b="1" kern="1200">
        <a:solidFill>
          <a:schemeClr val="bg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sz="2000" b="1" kern="1200">
        <a:solidFill>
          <a:schemeClr val="bg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3126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8C7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69C7853C-536D-4A76-A0AE-DD22124D55A5}" styleName="Style à thème 1 - Accentuation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1FECB4D8-DB02-4DC6-A0A2-4F2EBAE1DC90}" styleName="Style moyen 1 - Accentuation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Style moyen 2 - Accentuation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1E4AEA4-8DFA-4A89-87EB-49C32662AFE0}" styleName="Style moyen 2 - Accentuation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926" autoAdjust="0"/>
    <p:restoredTop sz="94624" autoAdjust="0"/>
  </p:normalViewPr>
  <p:slideViewPr>
    <p:cSldViewPr snapToGrid="0">
      <p:cViewPr>
        <p:scale>
          <a:sx n="70" d="100"/>
          <a:sy n="70" d="100"/>
        </p:scale>
        <p:origin x="-1350" y="6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51" d="100"/>
          <a:sy n="51" d="100"/>
        </p:scale>
        <p:origin x="-3006" y="-96"/>
      </p:cViewPr>
      <p:guideLst>
        <p:guide orient="horz" pos="3126"/>
        <p:guide pos="2141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slide" Target="slides/slide36.xml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42" Type="http://schemas.openxmlformats.org/officeDocument/2006/relationships/slide" Target="slides/slide39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9" Type="http://schemas.openxmlformats.org/officeDocument/2006/relationships/slide" Target="slides/slide26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slide" Target="slides/slide34.xml"/><Relationship Id="rId40" Type="http://schemas.openxmlformats.org/officeDocument/2006/relationships/slide" Target="slides/slide37.xml"/><Relationship Id="rId45" Type="http://schemas.openxmlformats.org/officeDocument/2006/relationships/notesMaster" Target="notesMasters/notesMaster1.xml"/><Relationship Id="rId53" Type="http://schemas.openxmlformats.org/officeDocument/2006/relationships/customXml" Target="../customXml/item3.xml"/><Relationship Id="rId5" Type="http://schemas.openxmlformats.org/officeDocument/2006/relationships/slide" Target="slides/slide2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4" Type="http://schemas.openxmlformats.org/officeDocument/2006/relationships/slide" Target="slides/slide41.xml"/><Relationship Id="rId52" Type="http://schemas.openxmlformats.org/officeDocument/2006/relationships/customXml" Target="../customXml/item2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slide" Target="slides/slide32.xml"/><Relationship Id="rId43" Type="http://schemas.openxmlformats.org/officeDocument/2006/relationships/slide" Target="slides/slide40.xml"/><Relationship Id="rId48" Type="http://schemas.openxmlformats.org/officeDocument/2006/relationships/viewProps" Target="viewProps.xml"/><Relationship Id="rId8" Type="http://schemas.openxmlformats.org/officeDocument/2006/relationships/slide" Target="slides/slide5.xml"/><Relationship Id="rId51" Type="http://schemas.openxmlformats.org/officeDocument/2006/relationships/customXml" Target="../customXml/item1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slide" Target="slides/slide35.xml"/><Relationship Id="rId46" Type="http://schemas.openxmlformats.org/officeDocument/2006/relationships/handoutMaster" Target="handoutMasters/handoutMaster1.xml"/><Relationship Id="rId20" Type="http://schemas.openxmlformats.org/officeDocument/2006/relationships/slide" Target="slides/slide17.xml"/><Relationship Id="rId41" Type="http://schemas.openxmlformats.org/officeDocument/2006/relationships/slide" Target="slides/slide3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slide" Target="slides/slide33.xml"/><Relationship Id="rId49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481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68" tIns="45784" rIns="91568" bIns="45784" numCol="1" anchor="t" anchorCtr="0" compatLnSpc="1">
            <a:prstTxWarp prst="textNoShape">
              <a:avLst/>
            </a:prstTxWarp>
          </a:bodyPr>
          <a:lstStyle>
            <a:lvl1pPr algn="l" defTabSz="915988" eaLnBrk="1" hangingPunct="1">
              <a:lnSpc>
                <a:spcPct val="100000"/>
              </a:lnSpc>
              <a:defRPr sz="1200" b="0">
                <a:solidFill>
                  <a:schemeClr val="tx1"/>
                </a:solidFill>
              </a:defRPr>
            </a:lvl1pPr>
          </a:lstStyle>
          <a:p>
            <a:endParaRPr lang="fr-FR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1275" y="0"/>
            <a:ext cx="294481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68" tIns="45784" rIns="91568" bIns="45784" numCol="1" anchor="t" anchorCtr="0" compatLnSpc="1">
            <a:prstTxWarp prst="textNoShape">
              <a:avLst/>
            </a:prstTxWarp>
          </a:bodyPr>
          <a:lstStyle>
            <a:lvl1pPr algn="r" defTabSz="915988" eaLnBrk="1" hangingPunct="1">
              <a:lnSpc>
                <a:spcPct val="100000"/>
              </a:lnSpc>
              <a:defRPr sz="1200" b="0">
                <a:solidFill>
                  <a:schemeClr val="tx1"/>
                </a:solidFill>
              </a:defRPr>
            </a:lvl1pPr>
          </a:lstStyle>
          <a:p>
            <a:fld id="{0B640298-5BBF-4025-B88A-256EF8E0A91F}" type="datetime1">
              <a:rPr lang="fr-FR"/>
              <a:pPr/>
              <a:t>17/02/2017</a:t>
            </a:fld>
            <a:endParaRPr lang="fr-FR"/>
          </a:p>
        </p:txBody>
      </p:sp>
      <p:sp>
        <p:nvSpPr>
          <p:cNvPr id="1024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9750"/>
            <a:ext cx="294481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68" tIns="45784" rIns="91568" bIns="45784" numCol="1" anchor="b" anchorCtr="0" compatLnSpc="1">
            <a:prstTxWarp prst="textNoShape">
              <a:avLst/>
            </a:prstTxWarp>
          </a:bodyPr>
          <a:lstStyle>
            <a:lvl1pPr algn="l" defTabSz="915988" eaLnBrk="1" hangingPunct="1">
              <a:lnSpc>
                <a:spcPct val="100000"/>
              </a:lnSpc>
              <a:defRPr sz="1200" b="0">
                <a:solidFill>
                  <a:schemeClr val="tx1"/>
                </a:solidFill>
              </a:defRPr>
            </a:lvl1pPr>
          </a:lstStyle>
          <a:p>
            <a:r>
              <a:rPr lang="fr-FR"/>
              <a:t>© 2010 Capgemini. Tous droits réservés</a:t>
            </a:r>
          </a:p>
        </p:txBody>
      </p:sp>
      <p:sp>
        <p:nvSpPr>
          <p:cNvPr id="1024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1275" y="9429750"/>
            <a:ext cx="294481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68" tIns="45784" rIns="91568" bIns="45784" numCol="1" anchor="b" anchorCtr="0" compatLnSpc="1">
            <a:prstTxWarp prst="textNoShape">
              <a:avLst/>
            </a:prstTxWarp>
          </a:bodyPr>
          <a:lstStyle>
            <a:lvl1pPr algn="r" defTabSz="915988" eaLnBrk="1" hangingPunct="1">
              <a:lnSpc>
                <a:spcPct val="100000"/>
              </a:lnSpc>
              <a:defRPr sz="1200" b="0">
                <a:solidFill>
                  <a:schemeClr val="tx1"/>
                </a:solidFill>
              </a:defRPr>
            </a:lvl1pPr>
          </a:lstStyle>
          <a:p>
            <a:fld id="{1CFE6DA9-095D-4891-A59E-1658ACC26784}" type="slidenum">
              <a:rPr lang="fr-FR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101490339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3852863" y="0"/>
            <a:ext cx="2944812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68" tIns="45784" rIns="91568" bIns="45784" numCol="1" anchor="t" anchorCtr="0" compatLnSpc="1">
            <a:prstTxWarp prst="textNoShape">
              <a:avLst/>
            </a:prstTxWarp>
          </a:bodyPr>
          <a:lstStyle>
            <a:lvl1pPr algn="l" defTabSz="915988" eaLnBrk="1" hangingPunct="1">
              <a:lnSpc>
                <a:spcPct val="100000"/>
              </a:lnSpc>
              <a:defRPr sz="1200">
                <a:solidFill>
                  <a:schemeClr val="tx1"/>
                </a:solidFill>
              </a:defRPr>
            </a:lvl1pPr>
          </a:lstStyle>
          <a:p>
            <a:endParaRPr lang="fr-FR"/>
          </a:p>
        </p:txBody>
      </p:sp>
      <p:sp>
        <p:nvSpPr>
          <p:cNvPr id="2253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712788" y="744538"/>
            <a:ext cx="5373687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253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225425" y="4714875"/>
            <a:ext cx="6346825" cy="446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68" tIns="45784" rIns="91568" bIns="4578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</p:txBody>
      </p:sp>
      <p:sp>
        <p:nvSpPr>
          <p:cNvPr id="2253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677400"/>
            <a:ext cx="2944813" cy="24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68" tIns="45784" rIns="91568" bIns="45784" numCol="1" anchor="b" anchorCtr="0" compatLnSpc="1">
            <a:prstTxWarp prst="textNoShape">
              <a:avLst/>
            </a:prstTxWarp>
          </a:bodyPr>
          <a:lstStyle>
            <a:lvl1pPr algn="l" defTabSz="915988" eaLnBrk="1" hangingPunct="1">
              <a:lnSpc>
                <a:spcPct val="100000"/>
              </a:lnSpc>
              <a:defRPr sz="900" b="0">
                <a:solidFill>
                  <a:schemeClr val="tx1"/>
                </a:solidFill>
              </a:defRPr>
            </a:lvl1pPr>
          </a:lstStyle>
          <a:p>
            <a:r>
              <a:rPr lang="fr-FR"/>
              <a:t>© 2010 Capgemini. Tous droits réservés</a:t>
            </a:r>
          </a:p>
        </p:txBody>
      </p:sp>
      <p:sp>
        <p:nvSpPr>
          <p:cNvPr id="2253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1275" y="9677400"/>
            <a:ext cx="2944813" cy="24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68" tIns="45784" rIns="91568" bIns="45784" numCol="1" anchor="b" anchorCtr="0" compatLnSpc="1">
            <a:prstTxWarp prst="textNoShape">
              <a:avLst/>
            </a:prstTxWarp>
          </a:bodyPr>
          <a:lstStyle>
            <a:lvl1pPr algn="r" defTabSz="915988" eaLnBrk="1" hangingPunct="1">
              <a:lnSpc>
                <a:spcPct val="100000"/>
              </a:lnSpc>
              <a:defRPr sz="900" b="0">
                <a:solidFill>
                  <a:schemeClr val="tx1"/>
                </a:solidFill>
              </a:defRPr>
            </a:lvl1pPr>
          </a:lstStyle>
          <a:p>
            <a:fld id="{2A7A9301-32B8-4AE5-A2FB-B00A6D3C2FD2}" type="slidenum">
              <a:rPr lang="fr-FR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8518778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algn="l" rtl="0" fontAlgn="base">
      <a:spcBef>
        <a:spcPct val="30000"/>
      </a:spcBef>
      <a:spcAft>
        <a:spcPct val="0"/>
      </a:spcAft>
      <a:defRPr sz="10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266700" indent="-87313" algn="l" rtl="0" fontAlgn="base">
      <a:spcBef>
        <a:spcPct val="30000"/>
      </a:spcBef>
      <a:spcAft>
        <a:spcPct val="0"/>
      </a:spcAft>
      <a:buChar char="•"/>
      <a:defRPr sz="10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542925" indent="-96838" algn="l" rtl="0" fontAlgn="base">
      <a:spcBef>
        <a:spcPct val="30000"/>
      </a:spcBef>
      <a:spcAft>
        <a:spcPct val="0"/>
      </a:spcAft>
      <a:buChar char="•"/>
      <a:defRPr sz="10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30000"/>
      </a:spcBef>
      <a:spcAft>
        <a:spcPct val="0"/>
      </a:spcAft>
      <a:defRPr sz="10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30000"/>
      </a:spcBef>
      <a:spcAft>
        <a:spcPct val="0"/>
      </a:spcAft>
      <a:defRPr sz="10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fr-FR"/>
              <a:t>© 2010 Capgemini. Tous droits réservés</a:t>
            </a: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78FA174-FA39-4F1C-B375-745C6B62ABDD}" type="slidenum">
              <a:rPr lang="fr-FR"/>
              <a:pPr/>
              <a:t>1</a:t>
            </a:fld>
            <a:endParaRPr lang="fr-FR"/>
          </a:p>
        </p:txBody>
      </p:sp>
      <p:sp>
        <p:nvSpPr>
          <p:cNvPr id="1822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12788" y="744538"/>
            <a:ext cx="5373687" cy="3722687"/>
          </a:xfrm>
          <a:ln/>
        </p:spPr>
      </p:sp>
      <p:sp>
        <p:nvSpPr>
          <p:cNvPr id="1822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73517457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fr-FR"/>
              <a:t>© 2010 Capgemini. Tous droits réservés</a:t>
            </a: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A4D5FA8-9F52-45DA-A6FD-F567A185DE52}" type="slidenum">
              <a:rPr lang="fr-FR"/>
              <a:pPr/>
              <a:t>10</a:t>
            </a:fld>
            <a:endParaRPr lang="fr-FR"/>
          </a:p>
        </p:txBody>
      </p:sp>
      <p:sp>
        <p:nvSpPr>
          <p:cNvPr id="1863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12788" y="744538"/>
            <a:ext cx="5373687" cy="3722687"/>
          </a:xfrm>
          <a:ln/>
        </p:spPr>
      </p:sp>
      <p:sp>
        <p:nvSpPr>
          <p:cNvPr id="1863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8344378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fr-FR"/>
              <a:t>© 2010 Capgemini. Tous droits réservés</a:t>
            </a: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A4D5FA8-9F52-45DA-A6FD-F567A185DE52}" type="slidenum">
              <a:rPr lang="fr-FR"/>
              <a:pPr/>
              <a:t>11</a:t>
            </a:fld>
            <a:endParaRPr lang="fr-FR"/>
          </a:p>
        </p:txBody>
      </p:sp>
      <p:sp>
        <p:nvSpPr>
          <p:cNvPr id="1863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12788" y="744538"/>
            <a:ext cx="5373687" cy="3722687"/>
          </a:xfrm>
          <a:ln/>
        </p:spPr>
      </p:sp>
      <p:sp>
        <p:nvSpPr>
          <p:cNvPr id="1863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2112295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fr-FR"/>
              <a:t>© 2010 Capgemini. Tous droits réservés</a:t>
            </a: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A4D5FA8-9F52-45DA-A6FD-F567A185DE52}" type="slidenum">
              <a:rPr lang="fr-FR"/>
              <a:pPr/>
              <a:t>12</a:t>
            </a:fld>
            <a:endParaRPr lang="fr-FR"/>
          </a:p>
        </p:txBody>
      </p:sp>
      <p:sp>
        <p:nvSpPr>
          <p:cNvPr id="1863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12788" y="744538"/>
            <a:ext cx="5373687" cy="3722687"/>
          </a:xfrm>
          <a:ln/>
        </p:spPr>
      </p:sp>
      <p:sp>
        <p:nvSpPr>
          <p:cNvPr id="1863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01870990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fr-FR"/>
              <a:t>© 2010 Capgemini. Tous droits réservés</a:t>
            </a: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29A4E56-5BEF-49D5-ABA7-53CD5C50B8F7}" type="slidenum">
              <a:rPr lang="fr-FR"/>
              <a:pPr/>
              <a:t>13</a:t>
            </a:fld>
            <a:endParaRPr lang="fr-FR"/>
          </a:p>
        </p:txBody>
      </p:sp>
      <p:sp>
        <p:nvSpPr>
          <p:cNvPr id="1843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12788" y="744538"/>
            <a:ext cx="5373687" cy="3722687"/>
          </a:xfrm>
          <a:ln/>
        </p:spPr>
      </p:sp>
      <p:sp>
        <p:nvSpPr>
          <p:cNvPr id="1843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05672669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fr-FR"/>
              <a:t>© 2010 Capgemini. Tous droits réservés</a:t>
            </a: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A4D5FA8-9F52-45DA-A6FD-F567A185DE52}" type="slidenum">
              <a:rPr lang="fr-FR"/>
              <a:pPr/>
              <a:t>14</a:t>
            </a:fld>
            <a:endParaRPr lang="fr-FR"/>
          </a:p>
        </p:txBody>
      </p:sp>
      <p:sp>
        <p:nvSpPr>
          <p:cNvPr id="1863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12788" y="744538"/>
            <a:ext cx="5373687" cy="3722687"/>
          </a:xfrm>
          <a:ln/>
        </p:spPr>
      </p:sp>
      <p:sp>
        <p:nvSpPr>
          <p:cNvPr id="1863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83440687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fr-FR"/>
              <a:t>© 2010 Capgemini. Tous droits réservés</a:t>
            </a: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A4D5FA8-9F52-45DA-A6FD-F567A185DE52}" type="slidenum">
              <a:rPr lang="fr-FR"/>
              <a:pPr/>
              <a:t>15</a:t>
            </a:fld>
            <a:endParaRPr lang="fr-FR"/>
          </a:p>
        </p:txBody>
      </p:sp>
      <p:sp>
        <p:nvSpPr>
          <p:cNvPr id="1863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12788" y="744538"/>
            <a:ext cx="5373687" cy="3722687"/>
          </a:xfrm>
          <a:ln/>
        </p:spPr>
      </p:sp>
      <p:sp>
        <p:nvSpPr>
          <p:cNvPr id="1863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11289240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fr-FR"/>
              <a:t>© 2010 Capgemini. Tous droits réservés</a:t>
            </a: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A4D5FA8-9F52-45DA-A6FD-F567A185DE52}" type="slidenum">
              <a:rPr lang="fr-FR"/>
              <a:pPr/>
              <a:t>16</a:t>
            </a:fld>
            <a:endParaRPr lang="fr-FR"/>
          </a:p>
        </p:txBody>
      </p:sp>
      <p:sp>
        <p:nvSpPr>
          <p:cNvPr id="1863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12788" y="744538"/>
            <a:ext cx="5373687" cy="3722687"/>
          </a:xfrm>
          <a:ln/>
        </p:spPr>
      </p:sp>
      <p:sp>
        <p:nvSpPr>
          <p:cNvPr id="1863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64891091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fr-FR"/>
              <a:t>© 2010 Capgemini. Tous droits réservés</a:t>
            </a: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A4D5FA8-9F52-45DA-A6FD-F567A185DE52}" type="slidenum">
              <a:rPr lang="fr-FR"/>
              <a:pPr/>
              <a:t>17</a:t>
            </a:fld>
            <a:endParaRPr lang="fr-FR"/>
          </a:p>
        </p:txBody>
      </p:sp>
      <p:sp>
        <p:nvSpPr>
          <p:cNvPr id="1863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12788" y="744538"/>
            <a:ext cx="5373687" cy="3722687"/>
          </a:xfrm>
          <a:ln/>
        </p:spPr>
      </p:sp>
      <p:sp>
        <p:nvSpPr>
          <p:cNvPr id="1863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8382517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fr-FR"/>
              <a:t>© 2010 Capgemini. Tous droits réservés</a:t>
            </a: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29A4E56-5BEF-49D5-ABA7-53CD5C50B8F7}" type="slidenum">
              <a:rPr lang="fr-FR"/>
              <a:pPr/>
              <a:t>18</a:t>
            </a:fld>
            <a:endParaRPr lang="fr-FR"/>
          </a:p>
        </p:txBody>
      </p:sp>
      <p:sp>
        <p:nvSpPr>
          <p:cNvPr id="1843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12788" y="744538"/>
            <a:ext cx="5373687" cy="3722687"/>
          </a:xfrm>
          <a:ln/>
        </p:spPr>
      </p:sp>
      <p:sp>
        <p:nvSpPr>
          <p:cNvPr id="1843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49160791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fr-FR"/>
              <a:t>© 2010 Capgemini. Tous droits réservés</a:t>
            </a: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A4D5FA8-9F52-45DA-A6FD-F567A185DE52}" type="slidenum">
              <a:rPr lang="fr-FR"/>
              <a:pPr/>
              <a:t>19</a:t>
            </a:fld>
            <a:endParaRPr lang="fr-FR"/>
          </a:p>
        </p:txBody>
      </p:sp>
      <p:sp>
        <p:nvSpPr>
          <p:cNvPr id="1863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12788" y="744538"/>
            <a:ext cx="5373687" cy="3722687"/>
          </a:xfrm>
          <a:ln/>
        </p:spPr>
      </p:sp>
      <p:sp>
        <p:nvSpPr>
          <p:cNvPr id="1863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97384018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fr-FR"/>
              <a:t>© 2010 Capgemini. Tous droits réservés</a:t>
            </a: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29A4E56-5BEF-49D5-ABA7-53CD5C50B8F7}" type="slidenum">
              <a:rPr lang="fr-FR"/>
              <a:pPr/>
              <a:t>2</a:t>
            </a:fld>
            <a:endParaRPr lang="fr-FR"/>
          </a:p>
        </p:txBody>
      </p:sp>
      <p:sp>
        <p:nvSpPr>
          <p:cNvPr id="1843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12788" y="744538"/>
            <a:ext cx="5373687" cy="3722687"/>
          </a:xfrm>
          <a:ln/>
        </p:spPr>
      </p:sp>
      <p:sp>
        <p:nvSpPr>
          <p:cNvPr id="1843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37063506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fr-FR"/>
              <a:t>© 2010 Capgemini. Tous droits réservés</a:t>
            </a: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A4D5FA8-9F52-45DA-A6FD-F567A185DE52}" type="slidenum">
              <a:rPr lang="fr-FR"/>
              <a:pPr/>
              <a:t>20</a:t>
            </a:fld>
            <a:endParaRPr lang="fr-FR"/>
          </a:p>
        </p:txBody>
      </p:sp>
      <p:sp>
        <p:nvSpPr>
          <p:cNvPr id="1863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12788" y="744538"/>
            <a:ext cx="5373687" cy="3722687"/>
          </a:xfrm>
          <a:ln/>
        </p:spPr>
      </p:sp>
      <p:sp>
        <p:nvSpPr>
          <p:cNvPr id="1863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36478277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fr-FR"/>
              <a:t>© 2010 Capgemini. Tous droits réservés</a:t>
            </a: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A4D5FA8-9F52-45DA-A6FD-F567A185DE52}" type="slidenum">
              <a:rPr lang="fr-FR"/>
              <a:pPr/>
              <a:t>21</a:t>
            </a:fld>
            <a:endParaRPr lang="fr-FR"/>
          </a:p>
        </p:txBody>
      </p:sp>
      <p:sp>
        <p:nvSpPr>
          <p:cNvPr id="1863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12788" y="744538"/>
            <a:ext cx="5373687" cy="3722687"/>
          </a:xfrm>
          <a:ln/>
        </p:spPr>
      </p:sp>
      <p:sp>
        <p:nvSpPr>
          <p:cNvPr id="1863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75037862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fr-FR"/>
              <a:t>© 2010 Capgemini. Tous droits réservés</a:t>
            </a: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A4D5FA8-9F52-45DA-A6FD-F567A185DE52}" type="slidenum">
              <a:rPr lang="fr-FR"/>
              <a:pPr/>
              <a:t>22</a:t>
            </a:fld>
            <a:endParaRPr lang="fr-FR"/>
          </a:p>
        </p:txBody>
      </p:sp>
      <p:sp>
        <p:nvSpPr>
          <p:cNvPr id="1863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12788" y="744538"/>
            <a:ext cx="5373687" cy="3722687"/>
          </a:xfrm>
          <a:ln/>
        </p:spPr>
      </p:sp>
      <p:sp>
        <p:nvSpPr>
          <p:cNvPr id="1863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979508160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fr-FR"/>
              <a:t>© 2010 Capgemini. Tous droits réservés</a:t>
            </a: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A4D5FA8-9F52-45DA-A6FD-F567A185DE52}" type="slidenum">
              <a:rPr lang="fr-FR"/>
              <a:pPr/>
              <a:t>23</a:t>
            </a:fld>
            <a:endParaRPr lang="fr-FR"/>
          </a:p>
        </p:txBody>
      </p:sp>
      <p:sp>
        <p:nvSpPr>
          <p:cNvPr id="1863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12788" y="744538"/>
            <a:ext cx="5373687" cy="3722687"/>
          </a:xfrm>
          <a:ln/>
        </p:spPr>
      </p:sp>
      <p:sp>
        <p:nvSpPr>
          <p:cNvPr id="1863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562422315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fr-FR"/>
              <a:t>© 2010 Capgemini. Tous droits réservés</a:t>
            </a: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A4D5FA8-9F52-45DA-A6FD-F567A185DE52}" type="slidenum">
              <a:rPr lang="fr-FR"/>
              <a:pPr/>
              <a:t>24</a:t>
            </a:fld>
            <a:endParaRPr lang="fr-FR"/>
          </a:p>
        </p:txBody>
      </p:sp>
      <p:sp>
        <p:nvSpPr>
          <p:cNvPr id="1863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12788" y="744538"/>
            <a:ext cx="5373687" cy="3722687"/>
          </a:xfrm>
          <a:ln/>
        </p:spPr>
      </p:sp>
      <p:sp>
        <p:nvSpPr>
          <p:cNvPr id="1863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64764823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fr-FR"/>
              <a:t>© 2010 Capgemini. Tous droits réservés</a:t>
            </a: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A4D5FA8-9F52-45DA-A6FD-F567A185DE52}" type="slidenum">
              <a:rPr lang="fr-FR"/>
              <a:pPr/>
              <a:t>25</a:t>
            </a:fld>
            <a:endParaRPr lang="fr-FR"/>
          </a:p>
        </p:txBody>
      </p:sp>
      <p:sp>
        <p:nvSpPr>
          <p:cNvPr id="1863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12788" y="744538"/>
            <a:ext cx="5373687" cy="3722687"/>
          </a:xfrm>
          <a:ln/>
        </p:spPr>
      </p:sp>
      <p:sp>
        <p:nvSpPr>
          <p:cNvPr id="1863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529521838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fr-FR"/>
              <a:t>© 2010 Capgemini. Tous droits réservés</a:t>
            </a: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A4D5FA8-9F52-45DA-A6FD-F567A185DE52}" type="slidenum">
              <a:rPr lang="fr-FR"/>
              <a:pPr/>
              <a:t>26</a:t>
            </a:fld>
            <a:endParaRPr lang="fr-FR"/>
          </a:p>
        </p:txBody>
      </p:sp>
      <p:sp>
        <p:nvSpPr>
          <p:cNvPr id="1863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12788" y="744538"/>
            <a:ext cx="5373687" cy="3722687"/>
          </a:xfrm>
          <a:ln/>
        </p:spPr>
      </p:sp>
      <p:sp>
        <p:nvSpPr>
          <p:cNvPr id="1863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4063423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fr-FR"/>
              <a:t>© 2010 Capgemini. Tous droits réservés</a:t>
            </a: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A4D5FA8-9F52-45DA-A6FD-F567A185DE52}" type="slidenum">
              <a:rPr lang="fr-FR"/>
              <a:pPr/>
              <a:t>27</a:t>
            </a:fld>
            <a:endParaRPr lang="fr-FR"/>
          </a:p>
        </p:txBody>
      </p:sp>
      <p:sp>
        <p:nvSpPr>
          <p:cNvPr id="1863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12788" y="744538"/>
            <a:ext cx="5373687" cy="3722687"/>
          </a:xfrm>
          <a:ln/>
        </p:spPr>
      </p:sp>
      <p:sp>
        <p:nvSpPr>
          <p:cNvPr id="1863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424453182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fr-FR"/>
              <a:t>© 2010 Capgemini. Tous droits réservés</a:t>
            </a: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A4D5FA8-9F52-45DA-A6FD-F567A185DE52}" type="slidenum">
              <a:rPr lang="fr-FR"/>
              <a:pPr/>
              <a:t>28</a:t>
            </a:fld>
            <a:endParaRPr lang="fr-FR"/>
          </a:p>
        </p:txBody>
      </p:sp>
      <p:sp>
        <p:nvSpPr>
          <p:cNvPr id="1863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12788" y="744538"/>
            <a:ext cx="5373687" cy="3722687"/>
          </a:xfrm>
          <a:ln/>
        </p:spPr>
      </p:sp>
      <p:sp>
        <p:nvSpPr>
          <p:cNvPr id="1863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715576420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fr-FR"/>
              <a:t>© 2010 Capgemini. Tous droits réservés</a:t>
            </a: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A4D5FA8-9F52-45DA-A6FD-F567A185DE52}" type="slidenum">
              <a:rPr lang="fr-FR"/>
              <a:pPr/>
              <a:t>29</a:t>
            </a:fld>
            <a:endParaRPr lang="fr-FR"/>
          </a:p>
        </p:txBody>
      </p:sp>
      <p:sp>
        <p:nvSpPr>
          <p:cNvPr id="1863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12788" y="744538"/>
            <a:ext cx="5373687" cy="3722687"/>
          </a:xfrm>
          <a:ln/>
        </p:spPr>
      </p:sp>
      <p:sp>
        <p:nvSpPr>
          <p:cNvPr id="1863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80370490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fr-FR"/>
              <a:t>© 2010 Capgemini. Tous droits réservés</a:t>
            </a: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A4D5FA8-9F52-45DA-A6FD-F567A185DE52}" type="slidenum">
              <a:rPr lang="fr-FR"/>
              <a:pPr/>
              <a:t>3</a:t>
            </a:fld>
            <a:endParaRPr lang="fr-FR"/>
          </a:p>
        </p:txBody>
      </p:sp>
      <p:sp>
        <p:nvSpPr>
          <p:cNvPr id="1863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12788" y="744538"/>
            <a:ext cx="5373687" cy="3722687"/>
          </a:xfrm>
          <a:ln/>
        </p:spPr>
      </p:sp>
      <p:sp>
        <p:nvSpPr>
          <p:cNvPr id="1863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295282858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fr-FR"/>
              <a:t>© 2010 Capgemini. Tous droits réservés</a:t>
            </a: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29A4E56-5BEF-49D5-ABA7-53CD5C50B8F7}" type="slidenum">
              <a:rPr lang="fr-FR"/>
              <a:pPr/>
              <a:t>30</a:t>
            </a:fld>
            <a:endParaRPr lang="fr-FR"/>
          </a:p>
        </p:txBody>
      </p:sp>
      <p:sp>
        <p:nvSpPr>
          <p:cNvPr id="1843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12788" y="744538"/>
            <a:ext cx="5373687" cy="3722687"/>
          </a:xfrm>
          <a:ln/>
        </p:spPr>
      </p:sp>
      <p:sp>
        <p:nvSpPr>
          <p:cNvPr id="1843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962940279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fr-FR"/>
              <a:t>© 2010 Capgemini. Tous droits réservés</a:t>
            </a: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A4D5FA8-9F52-45DA-A6FD-F567A185DE52}" type="slidenum">
              <a:rPr lang="fr-FR"/>
              <a:pPr/>
              <a:t>31</a:t>
            </a:fld>
            <a:endParaRPr lang="fr-FR"/>
          </a:p>
        </p:txBody>
      </p:sp>
      <p:sp>
        <p:nvSpPr>
          <p:cNvPr id="1863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12788" y="744538"/>
            <a:ext cx="5373687" cy="3722687"/>
          </a:xfrm>
          <a:ln/>
        </p:spPr>
      </p:sp>
      <p:sp>
        <p:nvSpPr>
          <p:cNvPr id="1863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796023784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fr-FR"/>
              <a:t>© 2010 Capgemini. Tous droits réservés</a:t>
            </a: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A4D5FA8-9F52-45DA-A6FD-F567A185DE52}" type="slidenum">
              <a:rPr lang="fr-FR"/>
              <a:pPr/>
              <a:t>32</a:t>
            </a:fld>
            <a:endParaRPr lang="fr-FR"/>
          </a:p>
        </p:txBody>
      </p:sp>
      <p:sp>
        <p:nvSpPr>
          <p:cNvPr id="1863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12788" y="744538"/>
            <a:ext cx="5373687" cy="3722687"/>
          </a:xfrm>
          <a:ln/>
        </p:spPr>
      </p:sp>
      <p:sp>
        <p:nvSpPr>
          <p:cNvPr id="1863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8328713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fr-FR"/>
              <a:t>© 2010 Capgemini. Tous droits réservés</a:t>
            </a: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A4D5FA8-9F52-45DA-A6FD-F567A185DE52}" type="slidenum">
              <a:rPr lang="fr-FR"/>
              <a:pPr/>
              <a:t>33</a:t>
            </a:fld>
            <a:endParaRPr lang="fr-FR"/>
          </a:p>
        </p:txBody>
      </p:sp>
      <p:sp>
        <p:nvSpPr>
          <p:cNvPr id="1863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12788" y="744538"/>
            <a:ext cx="5373687" cy="3722687"/>
          </a:xfrm>
          <a:ln/>
        </p:spPr>
      </p:sp>
      <p:sp>
        <p:nvSpPr>
          <p:cNvPr id="1863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390750765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fr-FR"/>
              <a:t>© 2010 Capgemini. Tous droits réservés</a:t>
            </a: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29A4E56-5BEF-49D5-ABA7-53CD5C50B8F7}" type="slidenum">
              <a:rPr lang="fr-FR"/>
              <a:pPr/>
              <a:t>34</a:t>
            </a:fld>
            <a:endParaRPr lang="fr-FR"/>
          </a:p>
        </p:txBody>
      </p:sp>
      <p:sp>
        <p:nvSpPr>
          <p:cNvPr id="1843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12788" y="744538"/>
            <a:ext cx="5373687" cy="3722687"/>
          </a:xfrm>
          <a:ln/>
        </p:spPr>
      </p:sp>
      <p:sp>
        <p:nvSpPr>
          <p:cNvPr id="1843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637931942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fr-FR"/>
              <a:t>© 2010 Capgemini. Tous droits réservés</a:t>
            </a: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A4D5FA8-9F52-45DA-A6FD-F567A185DE52}" type="slidenum">
              <a:rPr lang="fr-FR"/>
              <a:pPr/>
              <a:t>35</a:t>
            </a:fld>
            <a:endParaRPr lang="fr-FR"/>
          </a:p>
        </p:txBody>
      </p:sp>
      <p:sp>
        <p:nvSpPr>
          <p:cNvPr id="1863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12788" y="744538"/>
            <a:ext cx="5373687" cy="3722687"/>
          </a:xfrm>
          <a:ln/>
        </p:spPr>
      </p:sp>
      <p:sp>
        <p:nvSpPr>
          <p:cNvPr id="1863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812600913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fr-FR"/>
              <a:t>© 2010 Capgemini. Tous droits réservés</a:t>
            </a: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A4D5FA8-9F52-45DA-A6FD-F567A185DE52}" type="slidenum">
              <a:rPr lang="fr-FR"/>
              <a:pPr/>
              <a:t>36</a:t>
            </a:fld>
            <a:endParaRPr lang="fr-FR"/>
          </a:p>
        </p:txBody>
      </p:sp>
      <p:sp>
        <p:nvSpPr>
          <p:cNvPr id="1863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12788" y="744538"/>
            <a:ext cx="5373687" cy="3722687"/>
          </a:xfrm>
          <a:ln/>
        </p:spPr>
      </p:sp>
      <p:sp>
        <p:nvSpPr>
          <p:cNvPr id="1863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204126423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fr-FR"/>
              <a:t>© 2010 Capgemini. Tous droits réservés</a:t>
            </a: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A4D5FA8-9F52-45DA-A6FD-F567A185DE52}" type="slidenum">
              <a:rPr lang="fr-FR"/>
              <a:pPr/>
              <a:t>37</a:t>
            </a:fld>
            <a:endParaRPr lang="fr-FR"/>
          </a:p>
        </p:txBody>
      </p:sp>
      <p:sp>
        <p:nvSpPr>
          <p:cNvPr id="1863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12788" y="744538"/>
            <a:ext cx="5373687" cy="3722687"/>
          </a:xfrm>
          <a:ln/>
        </p:spPr>
      </p:sp>
      <p:sp>
        <p:nvSpPr>
          <p:cNvPr id="1863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126411122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fr-FR"/>
              <a:t>© 2010 Capgemini. Tous droits réservés</a:t>
            </a: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A4D5FA8-9F52-45DA-A6FD-F567A185DE52}" type="slidenum">
              <a:rPr lang="fr-FR"/>
              <a:pPr/>
              <a:t>38</a:t>
            </a:fld>
            <a:endParaRPr lang="fr-FR"/>
          </a:p>
        </p:txBody>
      </p:sp>
      <p:sp>
        <p:nvSpPr>
          <p:cNvPr id="1863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12788" y="744538"/>
            <a:ext cx="5373687" cy="3722687"/>
          </a:xfrm>
          <a:ln/>
        </p:spPr>
      </p:sp>
      <p:sp>
        <p:nvSpPr>
          <p:cNvPr id="1863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640904699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fr-FR"/>
              <a:t>© 2010 Capgemini. Tous droits réservés</a:t>
            </a: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A4D5FA8-9F52-45DA-A6FD-F567A185DE52}" type="slidenum">
              <a:rPr lang="fr-FR"/>
              <a:pPr/>
              <a:t>39</a:t>
            </a:fld>
            <a:endParaRPr lang="fr-FR"/>
          </a:p>
        </p:txBody>
      </p:sp>
      <p:sp>
        <p:nvSpPr>
          <p:cNvPr id="1863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12788" y="744538"/>
            <a:ext cx="5373687" cy="3722687"/>
          </a:xfrm>
          <a:ln/>
        </p:spPr>
      </p:sp>
      <p:sp>
        <p:nvSpPr>
          <p:cNvPr id="1863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84436915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fr-FR"/>
              <a:t>© 2010 Capgemini. Tous droits réservés</a:t>
            </a: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A4D5FA8-9F52-45DA-A6FD-F567A185DE52}" type="slidenum">
              <a:rPr lang="fr-FR"/>
              <a:pPr/>
              <a:t>4</a:t>
            </a:fld>
            <a:endParaRPr lang="fr-FR"/>
          </a:p>
        </p:txBody>
      </p:sp>
      <p:sp>
        <p:nvSpPr>
          <p:cNvPr id="1863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12788" y="744538"/>
            <a:ext cx="5373687" cy="3722687"/>
          </a:xfrm>
          <a:ln/>
        </p:spPr>
      </p:sp>
      <p:sp>
        <p:nvSpPr>
          <p:cNvPr id="1863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609775795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fr-FR"/>
              <a:t>© 2010 Capgemini. Tous droits réservés</a:t>
            </a: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A4D5FA8-9F52-45DA-A6FD-F567A185DE52}" type="slidenum">
              <a:rPr lang="fr-FR"/>
              <a:pPr/>
              <a:t>40</a:t>
            </a:fld>
            <a:endParaRPr lang="fr-FR"/>
          </a:p>
        </p:txBody>
      </p:sp>
      <p:sp>
        <p:nvSpPr>
          <p:cNvPr id="1863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12788" y="744538"/>
            <a:ext cx="5373687" cy="3722687"/>
          </a:xfrm>
          <a:ln/>
        </p:spPr>
      </p:sp>
      <p:sp>
        <p:nvSpPr>
          <p:cNvPr id="1863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619163833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fr-FR"/>
              <a:t>© 2010 Capgemini. Tous droits réservés</a:t>
            </a: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7CC8218-0F5D-4AE6-B611-E8410D91B6C5}" type="slidenum">
              <a:rPr lang="fr-FR"/>
              <a:pPr/>
              <a:t>41</a:t>
            </a:fld>
            <a:endParaRPr lang="fr-FR"/>
          </a:p>
        </p:txBody>
      </p:sp>
      <p:sp>
        <p:nvSpPr>
          <p:cNvPr id="1136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12788" y="744538"/>
            <a:ext cx="5373687" cy="3722687"/>
          </a:xfrm>
          <a:ln/>
        </p:spPr>
      </p:sp>
      <p:sp>
        <p:nvSpPr>
          <p:cNvPr id="1136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11314290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fr-FR"/>
              <a:t>© 2010 Capgemini. Tous droits réservés</a:t>
            </a: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A4D5FA8-9F52-45DA-A6FD-F567A185DE52}" type="slidenum">
              <a:rPr lang="fr-FR"/>
              <a:pPr/>
              <a:t>5</a:t>
            </a:fld>
            <a:endParaRPr lang="fr-FR"/>
          </a:p>
        </p:txBody>
      </p:sp>
      <p:sp>
        <p:nvSpPr>
          <p:cNvPr id="1863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12788" y="744538"/>
            <a:ext cx="5373687" cy="3722687"/>
          </a:xfrm>
          <a:ln/>
        </p:spPr>
      </p:sp>
      <p:sp>
        <p:nvSpPr>
          <p:cNvPr id="1863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53164234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fr-FR"/>
              <a:t>© 2010 Capgemini. Tous droits réservés</a:t>
            </a: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29A4E56-5BEF-49D5-ABA7-53CD5C50B8F7}" type="slidenum">
              <a:rPr lang="fr-FR"/>
              <a:pPr/>
              <a:t>6</a:t>
            </a:fld>
            <a:endParaRPr lang="fr-FR"/>
          </a:p>
        </p:txBody>
      </p:sp>
      <p:sp>
        <p:nvSpPr>
          <p:cNvPr id="1843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12788" y="744538"/>
            <a:ext cx="5373687" cy="3722687"/>
          </a:xfrm>
          <a:ln/>
        </p:spPr>
      </p:sp>
      <p:sp>
        <p:nvSpPr>
          <p:cNvPr id="1843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61691262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fr-FR"/>
              <a:t>© 2010 Capgemini. Tous droits réservés</a:t>
            </a: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A4D5FA8-9F52-45DA-A6FD-F567A185DE52}" type="slidenum">
              <a:rPr lang="fr-FR"/>
              <a:pPr/>
              <a:t>7</a:t>
            </a:fld>
            <a:endParaRPr lang="fr-FR"/>
          </a:p>
        </p:txBody>
      </p:sp>
      <p:sp>
        <p:nvSpPr>
          <p:cNvPr id="1863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12788" y="744538"/>
            <a:ext cx="5373687" cy="3722687"/>
          </a:xfrm>
          <a:ln/>
        </p:spPr>
      </p:sp>
      <p:sp>
        <p:nvSpPr>
          <p:cNvPr id="1863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10672445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fr-FR"/>
              <a:t>© 2010 Capgemini. Tous droits réservés</a:t>
            </a: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A4D5FA8-9F52-45DA-A6FD-F567A185DE52}" type="slidenum">
              <a:rPr lang="fr-FR"/>
              <a:pPr/>
              <a:t>8</a:t>
            </a:fld>
            <a:endParaRPr lang="fr-FR"/>
          </a:p>
        </p:txBody>
      </p:sp>
      <p:sp>
        <p:nvSpPr>
          <p:cNvPr id="1863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12788" y="744538"/>
            <a:ext cx="5373687" cy="3722687"/>
          </a:xfrm>
          <a:ln/>
        </p:spPr>
      </p:sp>
      <p:sp>
        <p:nvSpPr>
          <p:cNvPr id="1863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84004858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fr-FR"/>
              <a:t>© 2010 Capgemini. Tous droits réservés</a:t>
            </a: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29A4E56-5BEF-49D5-ABA7-53CD5C50B8F7}" type="slidenum">
              <a:rPr lang="fr-FR"/>
              <a:pPr/>
              <a:t>9</a:t>
            </a:fld>
            <a:endParaRPr lang="fr-FR"/>
          </a:p>
        </p:txBody>
      </p:sp>
      <p:sp>
        <p:nvSpPr>
          <p:cNvPr id="1843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12788" y="744538"/>
            <a:ext cx="5373687" cy="3722687"/>
          </a:xfrm>
          <a:ln/>
        </p:spPr>
      </p:sp>
      <p:sp>
        <p:nvSpPr>
          <p:cNvPr id="1843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9452721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jpeg"/><Relationship Id="rId3" Type="http://schemas.openxmlformats.org/officeDocument/2006/relationships/tags" Target="../tags/tag3.xml"/><Relationship Id="rId7" Type="http://schemas.openxmlformats.org/officeDocument/2006/relationships/image" Target="../media/image6.jpeg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image" Target="../media/image5.png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4.xml"/><Relationship Id="rId9" Type="http://schemas.openxmlformats.org/officeDocument/2006/relationships/image" Target="../media/image4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Freeform 97"/>
          <p:cNvSpPr>
            <a:spLocks/>
          </p:cNvSpPr>
          <p:nvPr userDrawn="1">
            <p:custDataLst>
              <p:tags r:id="rId1"/>
            </p:custDataLst>
          </p:nvPr>
        </p:nvSpPr>
        <p:spPr bwMode="auto">
          <a:xfrm>
            <a:off x="2" y="1182687"/>
            <a:ext cx="9904414" cy="5675313"/>
          </a:xfrm>
          <a:custGeom>
            <a:avLst/>
            <a:gdLst/>
            <a:ahLst/>
            <a:cxnLst>
              <a:cxn ang="0">
                <a:pos x="0" y="3638"/>
              </a:cxn>
              <a:cxn ang="0">
                <a:pos x="516" y="2658"/>
              </a:cxn>
              <a:cxn ang="0">
                <a:pos x="1352" y="2063"/>
              </a:cxn>
              <a:cxn ang="0">
                <a:pos x="3348" y="1519"/>
              </a:cxn>
              <a:cxn ang="0">
                <a:pos x="4987" y="1078"/>
              </a:cxn>
              <a:cxn ang="0">
                <a:pos x="5762" y="534"/>
              </a:cxn>
              <a:cxn ang="0">
                <a:pos x="5762" y="66"/>
              </a:cxn>
              <a:cxn ang="0">
                <a:pos x="4" y="68"/>
              </a:cxn>
            </a:cxnLst>
            <a:rect l="0" t="0" r="r" b="b"/>
            <a:pathLst>
              <a:path w="5762" h="3638">
                <a:moveTo>
                  <a:pt x="0" y="3638"/>
                </a:moveTo>
                <a:cubicBezTo>
                  <a:pt x="58" y="3452"/>
                  <a:pt x="291" y="2920"/>
                  <a:pt x="516" y="2658"/>
                </a:cubicBezTo>
                <a:cubicBezTo>
                  <a:pt x="794" y="2320"/>
                  <a:pt x="1284" y="2093"/>
                  <a:pt x="1352" y="2063"/>
                </a:cubicBezTo>
                <a:cubicBezTo>
                  <a:pt x="1942" y="1786"/>
                  <a:pt x="2872" y="1624"/>
                  <a:pt x="3348" y="1519"/>
                </a:cubicBezTo>
                <a:cubicBezTo>
                  <a:pt x="3895" y="1390"/>
                  <a:pt x="4592" y="1228"/>
                  <a:pt x="4987" y="1078"/>
                </a:cubicBezTo>
                <a:cubicBezTo>
                  <a:pt x="5384" y="933"/>
                  <a:pt x="5632" y="702"/>
                  <a:pt x="5762" y="534"/>
                </a:cubicBezTo>
                <a:cubicBezTo>
                  <a:pt x="5762" y="0"/>
                  <a:pt x="5762" y="61"/>
                  <a:pt x="5762" y="66"/>
                </a:cubicBezTo>
                <a:cubicBezTo>
                  <a:pt x="4803" y="66"/>
                  <a:pt x="1204" y="68"/>
                  <a:pt x="4" y="68"/>
                </a:cubicBezTo>
              </a:path>
            </a:pathLst>
          </a:custGeom>
          <a:solidFill>
            <a:srgbClr val="DFDFDF"/>
          </a:solidFill>
          <a:ln w="19050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 eaLnBrk="0" hangingPunct="0">
              <a:lnSpc>
                <a:spcPct val="85000"/>
              </a:lnSpc>
              <a:defRPr/>
            </a:pPr>
            <a:endParaRPr lang="fr-FR"/>
          </a:p>
        </p:txBody>
      </p:sp>
      <p:sp>
        <p:nvSpPr>
          <p:cNvPr id="4127" name="Rectangle 31"/>
          <p:cNvSpPr>
            <a:spLocks noChangeArrowheads="1"/>
          </p:cNvSpPr>
          <p:nvPr/>
        </p:nvSpPr>
        <p:spPr bwMode="white">
          <a:xfrm>
            <a:off x="-15475" y="-14288"/>
            <a:ext cx="9904414" cy="1228726"/>
          </a:xfrm>
          <a:prstGeom prst="rect">
            <a:avLst/>
          </a:prstGeom>
          <a:solidFill>
            <a:schemeClr val="bg2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4126" name="Freeform 30"/>
          <p:cNvSpPr>
            <a:spLocks/>
          </p:cNvSpPr>
          <p:nvPr userDrawn="1">
            <p:custDataLst>
              <p:tags r:id="rId2"/>
            </p:custDataLst>
          </p:nvPr>
        </p:nvSpPr>
        <p:spPr bwMode="white">
          <a:xfrm>
            <a:off x="-15476" y="1146177"/>
            <a:ext cx="9919889" cy="5711825"/>
          </a:xfrm>
          <a:custGeom>
            <a:avLst/>
            <a:gdLst/>
            <a:ahLst/>
            <a:cxnLst>
              <a:cxn ang="0">
                <a:pos x="0" y="3638"/>
              </a:cxn>
              <a:cxn ang="0">
                <a:pos x="516" y="2658"/>
              </a:cxn>
              <a:cxn ang="0">
                <a:pos x="1352" y="2063"/>
              </a:cxn>
              <a:cxn ang="0">
                <a:pos x="3348" y="1519"/>
              </a:cxn>
              <a:cxn ang="0">
                <a:pos x="4987" y="1078"/>
              </a:cxn>
              <a:cxn ang="0">
                <a:pos x="5762" y="534"/>
              </a:cxn>
              <a:cxn ang="0">
                <a:pos x="5762" y="66"/>
              </a:cxn>
              <a:cxn ang="0">
                <a:pos x="4" y="68"/>
              </a:cxn>
            </a:cxnLst>
            <a:rect l="0" t="0" r="r" b="b"/>
            <a:pathLst>
              <a:path w="5762" h="3638">
                <a:moveTo>
                  <a:pt x="0" y="3638"/>
                </a:moveTo>
                <a:cubicBezTo>
                  <a:pt x="58" y="3452"/>
                  <a:pt x="291" y="2920"/>
                  <a:pt x="516" y="2658"/>
                </a:cubicBezTo>
                <a:cubicBezTo>
                  <a:pt x="794" y="2320"/>
                  <a:pt x="1284" y="2093"/>
                  <a:pt x="1352" y="2063"/>
                </a:cubicBezTo>
                <a:cubicBezTo>
                  <a:pt x="1942" y="1786"/>
                  <a:pt x="2872" y="1624"/>
                  <a:pt x="3348" y="1519"/>
                </a:cubicBezTo>
                <a:cubicBezTo>
                  <a:pt x="3895" y="1390"/>
                  <a:pt x="4592" y="1228"/>
                  <a:pt x="4987" y="1078"/>
                </a:cubicBezTo>
                <a:cubicBezTo>
                  <a:pt x="5384" y="933"/>
                  <a:pt x="5632" y="702"/>
                  <a:pt x="5762" y="534"/>
                </a:cubicBezTo>
                <a:cubicBezTo>
                  <a:pt x="5762" y="0"/>
                  <a:pt x="5762" y="61"/>
                  <a:pt x="5762" y="66"/>
                </a:cubicBezTo>
                <a:cubicBezTo>
                  <a:pt x="4803" y="66"/>
                  <a:pt x="1204" y="68"/>
                  <a:pt x="4" y="68"/>
                </a:cubicBezTo>
              </a:path>
            </a:pathLst>
          </a:custGeom>
          <a:solidFill>
            <a:schemeClr val="tx2"/>
          </a:solidFill>
          <a:ln w="19050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endParaRPr lang="fr-FR"/>
          </a:p>
        </p:txBody>
      </p:sp>
      <p:pic>
        <p:nvPicPr>
          <p:cNvPr id="4105" name="Picture 9" descr="OK_Capgemini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66258" y="366715"/>
            <a:ext cx="2338542" cy="50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Image 14" descr="test1.jpg"/>
          <p:cNvPicPr>
            <a:picLocks noChangeAspect="1"/>
          </p:cNvPicPr>
          <p:nvPr userDrawn="1"/>
        </p:nvPicPr>
        <p:blipFill>
          <a:blip r:embed="rId7" cstate="print"/>
          <a:srcRect l="240" t="25" r="260" b="533"/>
          <a:stretch>
            <a:fillRect/>
          </a:stretch>
        </p:blipFill>
        <p:spPr>
          <a:xfrm>
            <a:off x="0" y="1197737"/>
            <a:ext cx="9904413" cy="5660265"/>
          </a:xfrm>
          <a:prstGeom prst="rect">
            <a:avLst/>
          </a:prstGeom>
        </p:spPr>
      </p:pic>
      <p:pic>
        <p:nvPicPr>
          <p:cNvPr id="17" name="Image 16" descr="UGAP.jpg"/>
          <p:cNvPicPr>
            <a:picLocks noChangeAspect="1"/>
          </p:cNvPicPr>
          <p:nvPr userDrawn="1"/>
        </p:nvPicPr>
        <p:blipFill>
          <a:blip r:embed="rId8" cstate="print"/>
          <a:stretch>
            <a:fillRect/>
          </a:stretch>
        </p:blipFill>
        <p:spPr>
          <a:xfrm>
            <a:off x="4652083" y="179362"/>
            <a:ext cx="882034" cy="814316"/>
          </a:xfrm>
          <a:prstGeom prst="rect">
            <a:avLst/>
          </a:prstGeom>
        </p:spPr>
      </p:pic>
      <p:sp>
        <p:nvSpPr>
          <p:cNvPr id="18" name="Title 1"/>
          <p:cNvSpPr>
            <a:spLocks noGrp="1"/>
          </p:cNvSpPr>
          <p:nvPr>
            <p:ph type="ctrTitle" hasCustomPrompt="1"/>
            <p:custDataLst>
              <p:tags r:id="rId3"/>
            </p:custDataLst>
          </p:nvPr>
        </p:nvSpPr>
        <p:spPr>
          <a:xfrm>
            <a:off x="1" y="2256613"/>
            <a:ext cx="4918285" cy="2261632"/>
          </a:xfrm>
        </p:spPr>
        <p:txBody>
          <a:bodyPr lIns="231412" tIns="33059" rIns="33059" bIns="33059"/>
          <a:lstStyle>
            <a:lvl1pPr algn="l">
              <a:defRPr sz="3300" b="0">
                <a:solidFill>
                  <a:schemeClr val="tx1"/>
                </a:solidFill>
              </a:defRPr>
            </a:lvl1pPr>
          </a:lstStyle>
          <a:p>
            <a:r>
              <a:rPr lang="fr-FR" dirty="0" smtClean="0"/>
              <a:t>Click to </a:t>
            </a:r>
            <a:r>
              <a:rPr lang="fr-FR" dirty="0" err="1" smtClean="0"/>
              <a:t>edit</a:t>
            </a:r>
            <a:r>
              <a:rPr lang="fr-FR" dirty="0" smtClean="0"/>
              <a:t> Master </a:t>
            </a:r>
            <a:r>
              <a:rPr lang="fr-FR" dirty="0" err="1" smtClean="0"/>
              <a:t>title</a:t>
            </a:r>
            <a:r>
              <a:rPr lang="fr-FR" dirty="0" smtClean="0"/>
              <a:t> style</a:t>
            </a:r>
            <a:endParaRPr lang="en-US" dirty="0"/>
          </a:p>
        </p:txBody>
      </p:sp>
      <p:sp>
        <p:nvSpPr>
          <p:cNvPr id="19" name="Subtitle 2"/>
          <p:cNvSpPr>
            <a:spLocks noGrp="1"/>
          </p:cNvSpPr>
          <p:nvPr>
            <p:ph type="subTitle" idx="1" hasCustomPrompt="1"/>
            <p:custDataLst>
              <p:tags r:id="rId4"/>
            </p:custDataLst>
          </p:nvPr>
        </p:nvSpPr>
        <p:spPr>
          <a:xfrm>
            <a:off x="0" y="4551798"/>
            <a:ext cx="4918878" cy="947750"/>
          </a:xfrm>
        </p:spPr>
        <p:txBody>
          <a:bodyPr lIns="231412" tIns="33059" rIns="33059" bIns="33059"/>
          <a:lstStyle>
            <a:lvl1pPr marL="0" indent="0" algn="l">
              <a:buNone/>
              <a:defRPr sz="2200" b="0">
                <a:solidFill>
                  <a:schemeClr val="tx1"/>
                </a:solidFill>
              </a:defRPr>
            </a:lvl1pPr>
            <a:lvl2pPr marL="4571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4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1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6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85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0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19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36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dirty="0" smtClean="0"/>
              <a:t>Click to </a:t>
            </a:r>
            <a:r>
              <a:rPr lang="fr-FR" dirty="0" err="1" smtClean="0"/>
              <a:t>edit</a:t>
            </a:r>
            <a:r>
              <a:rPr lang="fr-FR" dirty="0" smtClean="0"/>
              <a:t> Master </a:t>
            </a:r>
            <a:r>
              <a:rPr lang="fr-FR" dirty="0" err="1" smtClean="0"/>
              <a:t>text</a:t>
            </a:r>
            <a:r>
              <a:rPr lang="fr-FR" dirty="0" smtClean="0"/>
              <a:t> style</a:t>
            </a:r>
          </a:p>
        </p:txBody>
      </p:sp>
      <p:pic>
        <p:nvPicPr>
          <p:cNvPr id="11" name="Picture 6" descr="http://www.ademe.fr/pcrd/partenaires/ineris.jpg"/>
          <p:cNvPicPr>
            <a:picLocks noChangeAspect="1" noChangeArrowheads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433256" y="211248"/>
            <a:ext cx="2162175" cy="790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>
    <p:wipe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© 2010 Capgemini. Tous droits réservés</a:t>
            </a:r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877FBB5-2D52-4D1B-A650-7471875ABC58}" type="slidenum">
              <a:rPr lang="en-US"/>
              <a:pPr/>
              <a:t>‹N°›</a:t>
            </a:fld>
            <a:endParaRPr lang="en-US"/>
          </a:p>
        </p:txBody>
      </p:sp>
      <p:sp>
        <p:nvSpPr>
          <p:cNvPr id="7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3595508" y="6554790"/>
            <a:ext cx="6250441" cy="130175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Réunion de lancement NEMO – 21/04/2016</a:t>
            </a:r>
            <a:endParaRPr lang="en-US" dirty="0"/>
          </a:p>
        </p:txBody>
      </p:sp>
    </p:spTree>
  </p:cSld>
  <p:clrMapOvr>
    <a:masterClrMapping/>
  </p:clrMapOvr>
  <p:transition spd="med">
    <p:wipe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7428310" y="2"/>
            <a:ext cx="2476103" cy="6232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1" y="2"/>
            <a:ext cx="7263236" cy="6232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© 2010 Capgemini. Tous droits réservés</a:t>
            </a:r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65F6BA1-69E0-42B7-81B3-076360E80934}" type="slidenum">
              <a:rPr lang="en-US"/>
              <a:pPr/>
              <a:t>‹N°›</a:t>
            </a:fld>
            <a:endParaRPr lang="en-US"/>
          </a:p>
        </p:txBody>
      </p:sp>
      <p:sp>
        <p:nvSpPr>
          <p:cNvPr id="7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3595508" y="6554790"/>
            <a:ext cx="6250441" cy="130175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Réunion de lancement NEMO – 21/04/2016</a:t>
            </a:r>
            <a:endParaRPr lang="en-US" dirty="0"/>
          </a:p>
        </p:txBody>
      </p:sp>
    </p:spTree>
  </p:cSld>
  <p:clrMapOvr>
    <a:masterClrMapping/>
  </p:clrMapOvr>
  <p:transition spd="med">
    <p:wipe dir="r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742832" y="2130427"/>
            <a:ext cx="8418751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485662" y="3886200"/>
            <a:ext cx="693309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</p:spTree>
  </p:cSld>
  <p:clrMapOvr>
    <a:masterClrMapping/>
  </p:clrMapOvr>
  <p:transition spd="med">
    <p:wipe dir="r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  <p:transition spd="med">
    <p:wipe dir="r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82381" y="4406902"/>
            <a:ext cx="8418751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82381" y="2906713"/>
            <a:ext cx="8418751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</p:spTree>
  </p:cSld>
  <p:clrMapOvr>
    <a:masterClrMapping/>
  </p:clrMapOvr>
  <p:transition spd="med">
    <p:wipe dir="r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0" y="2674940"/>
            <a:ext cx="4869670" cy="366553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034743" y="2674940"/>
            <a:ext cx="4869670" cy="366553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  <p:transition spd="med">
    <p:wipe dir="r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95222" y="274638"/>
            <a:ext cx="8913971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95221" y="1535113"/>
            <a:ext cx="4376169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95221" y="2174875"/>
            <a:ext cx="4376169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5031305" y="1535113"/>
            <a:ext cx="43778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5031305" y="2174875"/>
            <a:ext cx="43778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  <p:transition spd="med">
    <p:wipe dir="r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</p:spTree>
  </p:cSld>
  <p:clrMapOvr>
    <a:masterClrMapping/>
  </p:clrMapOvr>
  <p:transition spd="med">
    <p:wipe dir="r"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>
    <p:wipe dir="r"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95222" y="273050"/>
            <a:ext cx="32584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872351" y="273052"/>
            <a:ext cx="5536842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95222" y="1435102"/>
            <a:ext cx="32584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</p:spTree>
  </p:cSld>
  <p:clrMapOvr>
    <a:masterClrMapping/>
  </p:clrMapOvr>
  <p:transition spd="med"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© 2010 Capgemini. Tous droits réservés</a:t>
            </a:r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3595508" y="6554790"/>
            <a:ext cx="6250441" cy="130175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err="1" smtClean="0"/>
              <a:t>Réunion</a:t>
            </a:r>
            <a:r>
              <a:rPr lang="en-US" dirty="0" smtClean="0"/>
              <a:t> de </a:t>
            </a:r>
            <a:r>
              <a:rPr lang="en-US" dirty="0" err="1" smtClean="0"/>
              <a:t>lancement</a:t>
            </a:r>
            <a:r>
              <a:rPr lang="en-US" dirty="0" smtClean="0"/>
              <a:t> NEMO – 21/04/2016</a:t>
            </a:r>
            <a:endParaRPr lang="en-US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3C2F986-D815-4A9A-8B8E-059D375B6B48}" type="slidenum">
              <a:rPr lang="en-US"/>
              <a:pPr/>
              <a:t>‹N°›</a:t>
            </a:fld>
            <a:endParaRPr lang="en-US"/>
          </a:p>
        </p:txBody>
      </p:sp>
    </p:spTree>
  </p:cSld>
  <p:clrMapOvr>
    <a:masterClrMapping/>
  </p:clrMapOvr>
  <p:transition spd="med">
    <p:wipe dir="r"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941335" y="4800600"/>
            <a:ext cx="5942648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941335" y="612775"/>
            <a:ext cx="5942648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941335" y="5367338"/>
            <a:ext cx="5942648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</p:spTree>
  </p:cSld>
  <p:clrMapOvr>
    <a:masterClrMapping/>
  </p:clrMapOvr>
  <p:transition spd="med">
    <p:wipe dir="r"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  <p:transition spd="med">
    <p:wipe dir="r"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7428310" y="1123952"/>
            <a:ext cx="2476103" cy="5216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1" y="1123952"/>
            <a:ext cx="7263236" cy="5216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  <p:transition spd="med">
    <p:wipe dir="r"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re et 4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sz="quarter"/>
          </p:nvPr>
        </p:nvSpPr>
        <p:spPr>
          <a:xfrm>
            <a:off x="0" y="1123950"/>
            <a:ext cx="9904413" cy="1143000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"/>
          </p:nvPr>
        </p:nvSpPr>
        <p:spPr>
          <a:xfrm>
            <a:off x="0" y="2674940"/>
            <a:ext cx="4869670" cy="1755775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quarter" idx="2"/>
          </p:nvPr>
        </p:nvSpPr>
        <p:spPr>
          <a:xfrm>
            <a:off x="5034743" y="2674940"/>
            <a:ext cx="4869670" cy="1755775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3"/>
          </p:nvPr>
        </p:nvSpPr>
        <p:spPr>
          <a:xfrm>
            <a:off x="0" y="4583113"/>
            <a:ext cx="4869670" cy="1757362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5034743" y="4583113"/>
            <a:ext cx="4869670" cy="1757362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  <p:transition spd="med">
    <p:wipe dir="r"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742832" y="2130427"/>
            <a:ext cx="8418751" cy="1470025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485662" y="3886200"/>
            <a:ext cx="693309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</p:spTree>
  </p:cSld>
  <p:clrMapOvr>
    <a:masterClrMapping/>
  </p:clrMapOvr>
  <p:transition spd="med">
    <p:wipe dir="r"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95222" y="274638"/>
            <a:ext cx="8913971" cy="1143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95222" y="1600202"/>
            <a:ext cx="8913971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  <p:transition spd="med">
    <p:wipe dir="r"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82381" y="4406902"/>
            <a:ext cx="8418751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82381" y="2906713"/>
            <a:ext cx="8418751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</p:spTree>
  </p:cSld>
  <p:clrMapOvr>
    <a:masterClrMapping/>
  </p:clrMapOvr>
  <p:transition spd="med">
    <p:wipe dir="r"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95222" y="274638"/>
            <a:ext cx="8913971" cy="1143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95222" y="1600202"/>
            <a:ext cx="4374449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034744" y="1600202"/>
            <a:ext cx="4374449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  <p:transition spd="med">
    <p:wipe dir="r"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95222" y="274638"/>
            <a:ext cx="8913971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95221" y="1535113"/>
            <a:ext cx="4376169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95221" y="2174875"/>
            <a:ext cx="4376169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5031305" y="1535113"/>
            <a:ext cx="43778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5031305" y="2174875"/>
            <a:ext cx="43778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  <p:transition spd="med">
    <p:wipe dir="r"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95222" y="274638"/>
            <a:ext cx="8913971" cy="1143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</p:spTree>
  </p:cSld>
  <p:clrMapOvr>
    <a:masterClrMapping/>
  </p:clrMapOvr>
  <p:transition spd="med"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82381" y="4406902"/>
            <a:ext cx="8418751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82381" y="2906713"/>
            <a:ext cx="8418751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© 2010 Capgemini. Tous droits réservés</a:t>
            </a:r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EBDA656-3062-476E-89BB-184906371DBB}" type="slidenum">
              <a:rPr lang="en-US"/>
              <a:pPr/>
              <a:t>‹N°›</a:t>
            </a:fld>
            <a:endParaRPr lang="en-US"/>
          </a:p>
        </p:txBody>
      </p:sp>
      <p:sp>
        <p:nvSpPr>
          <p:cNvPr id="7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3595508" y="6554790"/>
            <a:ext cx="6250441" cy="130175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Réunion de lancement NEMO – 21/04/2016</a:t>
            </a:r>
            <a:endParaRPr lang="en-US" dirty="0"/>
          </a:p>
        </p:txBody>
      </p:sp>
    </p:spTree>
  </p:cSld>
  <p:clrMapOvr>
    <a:masterClrMapping/>
  </p:clrMapOvr>
  <p:transition spd="med">
    <p:wipe dir="r"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>
    <p:wipe dir="r"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95222" y="273050"/>
            <a:ext cx="3258484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872351" y="273052"/>
            <a:ext cx="5536842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95222" y="1435102"/>
            <a:ext cx="3258484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</p:spTree>
  </p:cSld>
  <p:clrMapOvr>
    <a:masterClrMapping/>
  </p:clrMapOvr>
  <p:transition spd="med">
    <p:wipe dir="r"/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941335" y="4800600"/>
            <a:ext cx="5942648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941335" y="612775"/>
            <a:ext cx="5942648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941335" y="5367338"/>
            <a:ext cx="5942648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</p:spTree>
  </p:cSld>
  <p:clrMapOvr>
    <a:masterClrMapping/>
  </p:clrMapOvr>
  <p:transition spd="med">
    <p:wipe dir="r"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95222" y="274638"/>
            <a:ext cx="8913971" cy="1143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95222" y="1600202"/>
            <a:ext cx="8913971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  <p:transition spd="med">
    <p:wipe dir="r"/>
  </p:transition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7180700" y="274640"/>
            <a:ext cx="2228493" cy="5851525"/>
          </a:xfrm>
          <a:prstGeom prst="rect">
            <a:avLst/>
          </a:prstGeo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95220" y="274640"/>
            <a:ext cx="6520406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  <p:transition spd="med"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0" y="1598613"/>
            <a:ext cx="4869670" cy="46339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034743" y="1598613"/>
            <a:ext cx="4869670" cy="46339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© 2010 Capgemini. Tous droits réservés</a:t>
            </a:r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FDD4B2-C949-4182-8161-C3A9B7C424E1}" type="slidenum">
              <a:rPr lang="en-US"/>
              <a:pPr/>
              <a:t>‹N°›</a:t>
            </a:fld>
            <a:endParaRPr lang="en-US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3595508" y="6554790"/>
            <a:ext cx="6250441" cy="130175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Réunion de lancement NEMO – 21/04/2016</a:t>
            </a:r>
            <a:endParaRPr lang="en-US" dirty="0"/>
          </a:p>
        </p:txBody>
      </p:sp>
    </p:spTree>
  </p:cSld>
  <p:clrMapOvr>
    <a:masterClrMapping/>
  </p:clrMapOvr>
  <p:transition spd="med"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95222" y="274638"/>
            <a:ext cx="8913971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95221" y="1535113"/>
            <a:ext cx="4376169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95221" y="2174875"/>
            <a:ext cx="4376169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5031305" y="1535113"/>
            <a:ext cx="43778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5031305" y="2174875"/>
            <a:ext cx="43778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© 2010 Capgemini. Tous droits réservés</a:t>
            </a:r>
            <a:endParaRPr lang="en-US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F5606A1-5A14-4990-B485-6FB13256FC82}" type="slidenum">
              <a:rPr lang="en-US"/>
              <a:pPr/>
              <a:t>‹N°›</a:t>
            </a:fld>
            <a:endParaRPr lang="en-US"/>
          </a:p>
        </p:txBody>
      </p:sp>
      <p:sp>
        <p:nvSpPr>
          <p:cNvPr id="10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3595508" y="6554790"/>
            <a:ext cx="6250441" cy="130175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Réunion de lancement NEMO – 21/04/2016</a:t>
            </a:r>
            <a:endParaRPr lang="en-US" dirty="0"/>
          </a:p>
        </p:txBody>
      </p:sp>
    </p:spTree>
  </p:cSld>
  <p:clrMapOvr>
    <a:masterClrMapping/>
  </p:clrMapOvr>
  <p:transition spd="med"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© 2010 Capgemini. Tous droits réservés</a:t>
            </a:r>
            <a:endParaRPr lang="en-US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DC502B-C794-412A-A6E5-BFBB2EA88F10}" type="slidenum">
              <a:rPr lang="en-US"/>
              <a:pPr/>
              <a:t>‹N°›</a:t>
            </a:fld>
            <a:endParaRPr lang="en-US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3595508" y="6554790"/>
            <a:ext cx="6250441" cy="130175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Réunion de lancement NEMO – 21/04/2016</a:t>
            </a:r>
            <a:endParaRPr lang="en-US" dirty="0"/>
          </a:p>
        </p:txBody>
      </p:sp>
    </p:spTree>
  </p:cSld>
  <p:clrMapOvr>
    <a:masterClrMapping/>
  </p:clrMapOvr>
  <p:transition spd="med">
    <p:wipe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© 2010 Capgemini. Tous droits réservés</a:t>
            </a:r>
            <a:endParaRPr lang="en-US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A5247B-2932-4B75-A253-6AEEBD730E12}" type="slidenum">
              <a:rPr lang="en-US"/>
              <a:pPr/>
              <a:t>‹N°›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3595508" y="6554790"/>
            <a:ext cx="6250441" cy="130175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Réunion de lancement NEMO – 21/04/2016</a:t>
            </a:r>
            <a:endParaRPr lang="en-US" dirty="0"/>
          </a:p>
        </p:txBody>
      </p:sp>
    </p:spTree>
  </p:cSld>
  <p:clrMapOvr>
    <a:masterClrMapping/>
  </p:clrMapOvr>
  <p:transition spd="med">
    <p:wipe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95222" y="273050"/>
            <a:ext cx="32584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872351" y="273052"/>
            <a:ext cx="5536842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95222" y="1435102"/>
            <a:ext cx="32584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© 2010 Capgemini. Tous droits réservés</a:t>
            </a:r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89F871B-26E1-45F1-A92D-1B33705334F1}" type="slidenum">
              <a:rPr lang="en-US"/>
              <a:pPr/>
              <a:t>‹N°›</a:t>
            </a:fld>
            <a:endParaRPr lang="en-US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3595508" y="6554790"/>
            <a:ext cx="6250441" cy="130175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Réunion de lancement NEMO – 21/04/2016</a:t>
            </a:r>
            <a:endParaRPr lang="en-US" dirty="0"/>
          </a:p>
        </p:txBody>
      </p:sp>
    </p:spTree>
  </p:cSld>
  <p:clrMapOvr>
    <a:masterClrMapping/>
  </p:clrMapOvr>
  <p:transition spd="med">
    <p:wipe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941335" y="4800600"/>
            <a:ext cx="5942648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941335" y="612775"/>
            <a:ext cx="5942648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Cliquez sur l'icône pour ajouter une image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941335" y="5367338"/>
            <a:ext cx="5942648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© 2010 Capgemini. Tous droits réservés</a:t>
            </a:r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14A56B9-EAD7-48E1-874F-F9A39604D8F6}" type="slidenum">
              <a:rPr lang="en-US"/>
              <a:pPr/>
              <a:t>‹N°›</a:t>
            </a:fld>
            <a:endParaRPr lang="en-US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3595508" y="6554790"/>
            <a:ext cx="6250441" cy="130175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Réunion de lancement NEMO – 21/04/2016</a:t>
            </a:r>
            <a:endParaRPr lang="en-US" dirty="0"/>
          </a:p>
        </p:txBody>
      </p:sp>
    </p:spTree>
  </p:cSld>
  <p:clrMapOvr>
    <a:masterClrMapping/>
  </p:clrMapOvr>
  <p:transition spd="med"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13" Type="http://schemas.openxmlformats.org/officeDocument/2006/relationships/image" Target="../media/image7.png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Relationship Id="rId14" Type="http://schemas.openxmlformats.org/officeDocument/2006/relationships/image" Target="../media/image8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black">
          <a:xfrm>
            <a:off x="0" y="2"/>
            <a:ext cx="9904413" cy="1343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72000" tIns="252000" rIns="72000" bIns="360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 style du titre</a:t>
            </a:r>
          </a:p>
        </p:txBody>
      </p:sp>
      <p:sp>
        <p:nvSpPr>
          <p:cNvPr id="1048" name="Rectangle 24"/>
          <p:cNvSpPr>
            <a:spLocks noChangeArrowheads="1"/>
          </p:cNvSpPr>
          <p:nvPr/>
        </p:nvSpPr>
        <p:spPr bwMode="white">
          <a:xfrm>
            <a:off x="0" y="6278565"/>
            <a:ext cx="9904413" cy="579437"/>
          </a:xfrm>
          <a:prstGeom prst="rect">
            <a:avLst/>
          </a:prstGeom>
          <a:solidFill>
            <a:schemeClr val="bg2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0" y="1598613"/>
            <a:ext cx="9904413" cy="4633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61200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3602387" y="6307140"/>
            <a:ext cx="6310624" cy="274637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/>
        </p:spPr>
        <p:txBody>
          <a:bodyPr lIns="36000" rIns="72000">
            <a:spAutoFit/>
          </a:bodyPr>
          <a:lstStyle/>
          <a:p>
            <a:pPr algn="r">
              <a:lnSpc>
                <a:spcPct val="100000"/>
              </a:lnSpc>
              <a:spcBef>
                <a:spcPct val="10000"/>
              </a:spcBef>
            </a:pPr>
            <a:r>
              <a:rPr lang="en-GB" altLang="en-US" sz="1200" dirty="0" err="1">
                <a:solidFill>
                  <a:srgbClr val="000000"/>
                </a:solidFill>
              </a:rPr>
              <a:t>Capgemini</a:t>
            </a:r>
            <a:r>
              <a:rPr lang="en-GB" altLang="en-US" sz="1200" dirty="0">
                <a:solidFill>
                  <a:srgbClr val="000000"/>
                </a:solidFill>
              </a:rPr>
              <a:t> France TS | </a:t>
            </a:r>
            <a:r>
              <a:rPr lang="en-US" altLang="en-US" sz="1200" dirty="0" smtClean="0">
                <a:solidFill>
                  <a:srgbClr val="000000"/>
                </a:solidFill>
              </a:rPr>
              <a:t>CSD</a:t>
            </a:r>
            <a:endParaRPr lang="en-GB" altLang="en-US" sz="1200" dirty="0">
              <a:solidFill>
                <a:srgbClr val="000000"/>
              </a:solidFill>
            </a:endParaRPr>
          </a:p>
        </p:txBody>
      </p:sp>
      <p:pic>
        <p:nvPicPr>
          <p:cNvPr id="1036" name="Picture 12" descr="OK_Capgemini"/>
          <p:cNvPicPr>
            <a:picLocks noChangeAspect="1" noChangeArrowheads="1"/>
          </p:cNvPicPr>
          <p:nvPr/>
        </p:nvPicPr>
        <p:blipFill>
          <a:blip r:embed="rId1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20098" y="6381752"/>
            <a:ext cx="1559602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41" name="Rectangle 1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820220" y="6719161"/>
            <a:ext cx="1883011" cy="104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36000" tIns="0" rIns="0" bIns="0" numCol="1" anchor="ctr" anchorCtr="0" compatLnSpc="1">
            <a:prstTxWarp prst="textNoShape">
              <a:avLst/>
            </a:prstTxWarp>
            <a:spAutoFit/>
          </a:bodyPr>
          <a:lstStyle>
            <a:lvl1pPr algn="r">
              <a:defRPr sz="800" b="0">
                <a:solidFill>
                  <a:srgbClr val="000000"/>
                </a:solidFill>
              </a:defRPr>
            </a:lvl1pPr>
          </a:lstStyle>
          <a:p>
            <a:r>
              <a:rPr lang="fr-FR" smtClean="0"/>
              <a:t>© 2010 Capgemini. Tous droits réservés</a:t>
            </a:r>
            <a:endParaRPr lang="en-US" dirty="0"/>
          </a:p>
        </p:txBody>
      </p:sp>
      <p:sp>
        <p:nvSpPr>
          <p:cNvPr id="1042" name="Rectangle 1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95508" y="6554790"/>
            <a:ext cx="6250441" cy="130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6000" tIns="0" rIns="36000" bIns="0" numCol="1" anchor="ctr" anchorCtr="0" compatLnSpc="1">
            <a:prstTxWarp prst="textNoShape">
              <a:avLst/>
            </a:prstTxWarp>
            <a:spAutoFit/>
          </a:bodyPr>
          <a:lstStyle>
            <a:lvl1pPr algn="r">
              <a:defRPr sz="1000" b="0">
                <a:solidFill>
                  <a:srgbClr val="000000"/>
                </a:solidFill>
              </a:defRPr>
            </a:lvl1pPr>
          </a:lstStyle>
          <a:p>
            <a:r>
              <a:rPr lang="en-US" dirty="0" err="1" smtClean="0"/>
              <a:t>Réunion</a:t>
            </a:r>
            <a:r>
              <a:rPr lang="en-US" dirty="0" smtClean="0"/>
              <a:t> de </a:t>
            </a:r>
            <a:r>
              <a:rPr lang="en-US" dirty="0" err="1" smtClean="0"/>
              <a:t>lancement</a:t>
            </a:r>
            <a:r>
              <a:rPr lang="en-US" dirty="0" smtClean="0"/>
              <a:t>  – 13/05/2016</a:t>
            </a:r>
            <a:endParaRPr lang="en-US" dirty="0"/>
          </a:p>
        </p:txBody>
      </p:sp>
      <p:sp>
        <p:nvSpPr>
          <p:cNvPr id="1043" name="Rectangle 1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9648969" y="6719161"/>
            <a:ext cx="255445" cy="104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36000" tIns="0" rIns="36000" bIns="0" numCol="1" anchor="ctr" anchorCtr="0" compatLnSpc="1">
            <a:prstTxWarp prst="textNoShape">
              <a:avLst/>
            </a:prstTxWarp>
            <a:spAutoFit/>
          </a:bodyPr>
          <a:lstStyle>
            <a:lvl1pPr algn="r">
              <a:defRPr sz="800">
                <a:solidFill>
                  <a:srgbClr val="000000"/>
                </a:solidFill>
              </a:defRPr>
            </a:lvl1pPr>
          </a:lstStyle>
          <a:p>
            <a:fld id="{013E1554-03D6-45B1-9BC3-E60EA0928852}" type="slidenum">
              <a:rPr lang="en-US"/>
              <a:pPr/>
              <a:t>‹N°›</a:t>
            </a:fld>
            <a:endParaRPr lang="en-US"/>
          </a:p>
        </p:txBody>
      </p:sp>
      <p:grpSp>
        <p:nvGrpSpPr>
          <p:cNvPr id="1052" name="Group 28"/>
          <p:cNvGrpSpPr>
            <a:grpSpLocks/>
          </p:cNvGrpSpPr>
          <p:nvPr/>
        </p:nvGrpSpPr>
        <p:grpSpPr bwMode="auto">
          <a:xfrm>
            <a:off x="-15476" y="-14288"/>
            <a:ext cx="9956000" cy="6318251"/>
            <a:chOff x="-9" y="-9"/>
            <a:chExt cx="5790" cy="3980"/>
          </a:xfrm>
        </p:grpSpPr>
        <p:grpSp>
          <p:nvGrpSpPr>
            <p:cNvPr id="1051" name="Group 27"/>
            <p:cNvGrpSpPr>
              <a:grpSpLocks/>
            </p:cNvGrpSpPr>
            <p:nvPr userDrawn="1"/>
          </p:nvGrpSpPr>
          <p:grpSpPr bwMode="auto">
            <a:xfrm>
              <a:off x="-9" y="-9"/>
              <a:ext cx="2010" cy="778"/>
              <a:chOff x="-9" y="-9"/>
              <a:chExt cx="2010" cy="778"/>
            </a:xfrm>
          </p:grpSpPr>
          <p:sp>
            <p:nvSpPr>
              <p:cNvPr id="1047" name="Freeform 23"/>
              <p:cNvSpPr>
                <a:spLocks/>
              </p:cNvSpPr>
              <p:nvPr userDrawn="1"/>
            </p:nvSpPr>
            <p:spPr bwMode="auto">
              <a:xfrm>
                <a:off x="-9" y="-9"/>
                <a:ext cx="2010" cy="77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" y="405"/>
                  </a:cxn>
                  <a:cxn ang="0">
                    <a:pos x="1048" y="0"/>
                  </a:cxn>
                  <a:cxn ang="0">
                    <a:pos x="0" y="0"/>
                  </a:cxn>
                </a:cxnLst>
                <a:rect l="0" t="0" r="r" b="b"/>
                <a:pathLst>
                  <a:path w="1048" h="405">
                    <a:moveTo>
                      <a:pt x="0" y="0"/>
                    </a:moveTo>
                    <a:cubicBezTo>
                      <a:pt x="1" y="405"/>
                      <a:pt x="1" y="405"/>
                      <a:pt x="1" y="405"/>
                    </a:cubicBezTo>
                    <a:cubicBezTo>
                      <a:pt x="32" y="191"/>
                      <a:pt x="804" y="1"/>
                      <a:pt x="1048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pic>
            <p:nvPicPr>
              <p:cNvPr id="1049" name="Picture 25" descr="CBE_Label_RGB"/>
              <p:cNvPicPr>
                <a:picLocks noChangeAspect="1" noChangeArrowheads="1"/>
              </p:cNvPicPr>
              <p:nvPr userDrawn="1"/>
            </p:nvPicPr>
            <p:blipFill>
              <a:blip r:embed="rId14" cstate="print"/>
              <a:srcRect/>
              <a:stretch>
                <a:fillRect/>
              </a:stretch>
            </p:blipFill>
            <p:spPr bwMode="auto">
              <a:xfrm>
                <a:off x="58" y="76"/>
                <a:ext cx="326" cy="3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sp>
          <p:nvSpPr>
            <p:cNvPr id="1050" name="Rectangle 26"/>
            <p:cNvSpPr>
              <a:spLocks noChangeArrowheads="1"/>
            </p:cNvSpPr>
            <p:nvPr userDrawn="1"/>
          </p:nvSpPr>
          <p:spPr bwMode="auto">
            <a:xfrm>
              <a:off x="0" y="3960"/>
              <a:ext cx="5781" cy="11"/>
            </a:xfrm>
            <a:prstGeom prst="rect">
              <a:avLst/>
            </a:prstGeom>
            <a:gradFill rotWithShape="1">
              <a:gsLst>
                <a:gs pos="0">
                  <a:schemeClr val="tx2">
                    <a:gamma/>
                    <a:tint val="22353"/>
                    <a:invGamma/>
                  </a:schemeClr>
                </a:gs>
                <a:gs pos="100000">
                  <a:schemeClr val="tx2"/>
                </a:gs>
              </a:gsLst>
              <a:lin ang="0" scaled="1"/>
            </a:gradFill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</p:grpSp>
      <p:pic>
        <p:nvPicPr>
          <p:cNvPr id="16" name="Image 15" descr="UGAP.jpg"/>
          <p:cNvPicPr>
            <a:picLocks noChangeAspect="1"/>
          </p:cNvPicPr>
          <p:nvPr userDrawn="1"/>
        </p:nvPicPr>
        <p:blipFill>
          <a:blip r:embed="rId15" cstate="print"/>
          <a:stretch>
            <a:fillRect/>
          </a:stretch>
        </p:blipFill>
        <p:spPr>
          <a:xfrm>
            <a:off x="3427413" y="6340676"/>
            <a:ext cx="438504" cy="404838"/>
          </a:xfrm>
          <a:prstGeom prst="rect">
            <a:avLst/>
          </a:prstGeom>
        </p:spPr>
      </p:pic>
      <p:pic>
        <p:nvPicPr>
          <p:cNvPr id="18" name="Picture 6" descr="http://www.ademe.fr/pcrd/partenaires/ineris.jpg"/>
          <p:cNvPicPr>
            <a:picLocks noChangeAspect="1" noChangeArrowheads="1"/>
          </p:cNvPicPr>
          <p:nvPr userDrawn="1"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554639" y="6380083"/>
            <a:ext cx="1051932" cy="3846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</p:sldLayoutIdLst>
  <p:transition spd="med">
    <p:wipe dir="r"/>
  </p:transition>
  <p:hf hdr="0"/>
  <p:txStyles>
    <p:titleStyle>
      <a:lvl1pPr marL="1255713" algn="ctr" rtl="0" eaLnBrk="1" fontAlgn="base" hangingPunct="1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+mj-lt"/>
          <a:ea typeface="+mj-ea"/>
          <a:cs typeface="+mj-cs"/>
        </a:defRPr>
      </a:lvl1pPr>
      <a:lvl2pPr marL="1255713" algn="ctr" rtl="0" eaLnBrk="1" fontAlgn="base" hangingPunct="1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charset="0"/>
          <a:cs typeface="Arial" charset="0"/>
        </a:defRPr>
      </a:lvl2pPr>
      <a:lvl3pPr marL="1255713" algn="ctr" rtl="0" eaLnBrk="1" fontAlgn="base" hangingPunct="1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charset="0"/>
          <a:cs typeface="Arial" charset="0"/>
        </a:defRPr>
      </a:lvl3pPr>
      <a:lvl4pPr marL="1255713" algn="ctr" rtl="0" eaLnBrk="1" fontAlgn="base" hangingPunct="1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charset="0"/>
          <a:cs typeface="Arial" charset="0"/>
        </a:defRPr>
      </a:lvl4pPr>
      <a:lvl5pPr marL="1255713" algn="ctr" rtl="0" eaLnBrk="1" fontAlgn="base" hangingPunct="1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charset="0"/>
          <a:cs typeface="Arial" charset="0"/>
        </a:defRPr>
      </a:lvl5pPr>
      <a:lvl6pPr marL="1712913" algn="ctr" rtl="0" eaLnBrk="1" fontAlgn="base" hangingPunct="1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charset="0"/>
          <a:cs typeface="Arial" charset="0"/>
        </a:defRPr>
      </a:lvl6pPr>
      <a:lvl7pPr marL="2170113" algn="ctr" rtl="0" eaLnBrk="1" fontAlgn="base" hangingPunct="1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charset="0"/>
          <a:cs typeface="Arial" charset="0"/>
        </a:defRPr>
      </a:lvl7pPr>
      <a:lvl8pPr marL="2627313" algn="ctr" rtl="0" eaLnBrk="1" fontAlgn="base" hangingPunct="1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charset="0"/>
          <a:cs typeface="Arial" charset="0"/>
        </a:defRPr>
      </a:lvl8pPr>
      <a:lvl9pPr marL="3084513" algn="ctr" rtl="0" eaLnBrk="1" fontAlgn="base" hangingPunct="1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273050" indent="-273050" algn="l" defTabSz="714375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Font typeface="Wingdings" pitchFamily="2" charset="2"/>
        <a:buChar char="§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38188" indent="-285750" algn="l" defTabSz="714375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Char char="•"/>
        <a:defRPr sz="2000">
          <a:solidFill>
            <a:schemeClr val="tx1"/>
          </a:solidFill>
          <a:latin typeface="+mn-lt"/>
          <a:cs typeface="+mn-cs"/>
        </a:defRPr>
      </a:lvl2pPr>
      <a:lvl3pPr marL="1146175" indent="-228600" algn="l" defTabSz="714375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>
          <a:solidFill>
            <a:schemeClr val="tx1"/>
          </a:solidFill>
          <a:latin typeface="+mn-lt"/>
          <a:cs typeface="+mn-cs"/>
        </a:defRPr>
      </a:lvl3pPr>
      <a:lvl4pPr marL="1554163" indent="-228600" algn="l" defTabSz="714375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Ø"/>
        <a:defRPr>
          <a:solidFill>
            <a:schemeClr val="bg2"/>
          </a:solidFill>
          <a:latin typeface="+mn-lt"/>
          <a:cs typeface="+mn-cs"/>
        </a:defRPr>
      </a:lvl4pPr>
      <a:lvl5pPr marL="2230438" indent="-228600" algn="l" defTabSz="714375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cs typeface="+mn-cs"/>
        </a:defRPr>
      </a:lvl5pPr>
      <a:lvl6pPr marL="2687638" indent="-228600" algn="l" defTabSz="714375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cs typeface="+mn-cs"/>
        </a:defRPr>
      </a:lvl6pPr>
      <a:lvl7pPr marL="3144838" indent="-228600" algn="l" defTabSz="714375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cs typeface="+mn-cs"/>
        </a:defRPr>
      </a:lvl7pPr>
      <a:lvl8pPr marL="3602038" indent="-228600" algn="l" defTabSz="714375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cs typeface="+mn-cs"/>
        </a:defRPr>
      </a:lvl8pPr>
      <a:lvl9pPr marL="4059238" indent="-228600" algn="l" defTabSz="714375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1123950"/>
            <a:ext cx="9904413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36000" rIns="91440" bIns="360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Cliquez pour modifier le style du titre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0" y="2674940"/>
            <a:ext cx="9904413" cy="3665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36000" rIns="91440" bIns="360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Quatrième niveau</a:t>
            </a:r>
          </a:p>
        </p:txBody>
      </p:sp>
      <p:grpSp>
        <p:nvGrpSpPr>
          <p:cNvPr id="6159" name="Group 15"/>
          <p:cNvGrpSpPr>
            <a:grpSpLocks/>
          </p:cNvGrpSpPr>
          <p:nvPr/>
        </p:nvGrpSpPr>
        <p:grpSpPr bwMode="auto">
          <a:xfrm>
            <a:off x="-15476" y="-14288"/>
            <a:ext cx="3456228" cy="1235076"/>
            <a:chOff x="-9" y="-9"/>
            <a:chExt cx="2010" cy="778"/>
          </a:xfrm>
        </p:grpSpPr>
        <p:sp>
          <p:nvSpPr>
            <p:cNvPr id="6156" name="Freeform 12"/>
            <p:cNvSpPr>
              <a:spLocks/>
            </p:cNvSpPr>
            <p:nvPr userDrawn="1"/>
          </p:nvSpPr>
          <p:spPr bwMode="auto">
            <a:xfrm>
              <a:off x="-9" y="-9"/>
              <a:ext cx="2010" cy="77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" y="405"/>
                </a:cxn>
                <a:cxn ang="0">
                  <a:pos x="1048" y="0"/>
                </a:cxn>
                <a:cxn ang="0">
                  <a:pos x="0" y="0"/>
                </a:cxn>
              </a:cxnLst>
              <a:rect l="0" t="0" r="r" b="b"/>
              <a:pathLst>
                <a:path w="1048" h="405">
                  <a:moveTo>
                    <a:pt x="0" y="0"/>
                  </a:moveTo>
                  <a:cubicBezTo>
                    <a:pt x="1" y="405"/>
                    <a:pt x="1" y="405"/>
                    <a:pt x="1" y="405"/>
                  </a:cubicBezTo>
                  <a:cubicBezTo>
                    <a:pt x="32" y="191"/>
                    <a:pt x="804" y="1"/>
                    <a:pt x="1048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pic>
          <p:nvPicPr>
            <p:cNvPr id="6158" name="Picture 14" descr="CBE_Label_RGB"/>
            <p:cNvPicPr>
              <a:picLocks noChangeAspect="1" noChangeArrowheads="1"/>
            </p:cNvPicPr>
            <p:nvPr userDrawn="1"/>
          </p:nvPicPr>
          <p:blipFill>
            <a:blip r:embed="rId14" cstate="print"/>
            <a:srcRect/>
            <a:stretch>
              <a:fillRect/>
            </a:stretch>
          </p:blipFill>
          <p:spPr bwMode="auto">
            <a:xfrm>
              <a:off x="58" y="76"/>
              <a:ext cx="326" cy="3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84" r:id="rId12"/>
  </p:sldLayoutIdLst>
  <p:transition spd="med">
    <p:wipe dir="r"/>
  </p:transition>
  <p:hf hdr="0"/>
  <p:txStyles>
    <p:titleStyle>
      <a:lvl1pPr marL="536575"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+mj-lt"/>
          <a:ea typeface="+mj-ea"/>
          <a:cs typeface="+mj-cs"/>
        </a:defRPr>
      </a:lvl1pPr>
      <a:lvl2pPr marL="536575"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 Narrow" pitchFamily="34" charset="0"/>
          <a:cs typeface="Arial" charset="0"/>
        </a:defRPr>
      </a:lvl2pPr>
      <a:lvl3pPr marL="536575"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 Narrow" pitchFamily="34" charset="0"/>
          <a:cs typeface="Arial" charset="0"/>
        </a:defRPr>
      </a:lvl3pPr>
      <a:lvl4pPr marL="536575"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 Narrow" pitchFamily="34" charset="0"/>
          <a:cs typeface="Arial" charset="0"/>
        </a:defRPr>
      </a:lvl4pPr>
      <a:lvl5pPr marL="536575"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 Narrow" pitchFamily="34" charset="0"/>
          <a:cs typeface="Arial" charset="0"/>
        </a:defRPr>
      </a:lvl5pPr>
      <a:lvl6pPr marL="993775"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 Narrow" pitchFamily="34" charset="0"/>
          <a:cs typeface="Arial" charset="0"/>
        </a:defRPr>
      </a:lvl6pPr>
      <a:lvl7pPr marL="1450975"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 Narrow" pitchFamily="34" charset="0"/>
          <a:cs typeface="Arial" charset="0"/>
        </a:defRPr>
      </a:lvl7pPr>
      <a:lvl8pPr marL="1908175"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 Narrow" pitchFamily="34" charset="0"/>
          <a:cs typeface="Arial" charset="0"/>
        </a:defRPr>
      </a:lvl8pPr>
      <a:lvl9pPr marL="2365375"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 Narrow" pitchFamily="34" charset="0"/>
          <a:cs typeface="Arial" charset="0"/>
        </a:defRPr>
      </a:lvl9pPr>
    </p:titleStyle>
    <p:bodyStyle>
      <a:lvl1pPr marL="533400" indent="-342900" algn="l" rtl="0" fontAlgn="base">
        <a:spcBef>
          <a:spcPct val="40000"/>
        </a:spcBef>
        <a:spcAft>
          <a:spcPct val="0"/>
        </a:spcAft>
        <a:buClr>
          <a:schemeClr val="tx2"/>
        </a:buClr>
        <a:buFont typeface="Wingdings" pitchFamily="2" charset="2"/>
        <a:buChar char="§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1066800" indent="-285750" algn="l" rtl="0" fontAlgn="base">
        <a:spcBef>
          <a:spcPct val="4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  <a:cs typeface="+mn-cs"/>
        </a:defRPr>
      </a:lvl2pPr>
      <a:lvl3pPr marL="1530350" indent="-228600" algn="l" rtl="0" fontAlgn="base">
        <a:spcBef>
          <a:spcPct val="40000"/>
        </a:spcBef>
        <a:spcAft>
          <a:spcPct val="0"/>
        </a:spcAft>
        <a:buClr>
          <a:schemeClr val="hlink"/>
        </a:buClr>
        <a:buFont typeface="Arial" charset="0"/>
        <a:buChar char="–"/>
        <a:defRPr sz="2400">
          <a:solidFill>
            <a:schemeClr val="tx1"/>
          </a:solidFill>
          <a:latin typeface="+mn-lt"/>
          <a:cs typeface="+mn-cs"/>
        </a:defRPr>
      </a:lvl3pPr>
      <a:lvl4pPr marL="1979613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bg2"/>
          </a:solidFill>
          <a:latin typeface="+mn-lt"/>
          <a:cs typeface="+mn-cs"/>
        </a:defRPr>
      </a:lvl4pPr>
      <a:lvl5pPr marL="2414588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2"/>
          </a:solidFill>
          <a:latin typeface="+mn-lt"/>
          <a:cs typeface="+mn-cs"/>
        </a:defRPr>
      </a:lvl5pPr>
      <a:lvl6pPr marL="2871788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2"/>
          </a:solidFill>
          <a:latin typeface="+mn-lt"/>
          <a:cs typeface="+mn-cs"/>
        </a:defRPr>
      </a:lvl6pPr>
      <a:lvl7pPr marL="3328988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2"/>
          </a:solidFill>
          <a:latin typeface="+mn-lt"/>
          <a:cs typeface="+mn-cs"/>
        </a:defRPr>
      </a:lvl7pPr>
      <a:lvl8pPr marL="3786188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2"/>
          </a:solidFill>
          <a:latin typeface="+mn-lt"/>
          <a:cs typeface="+mn-cs"/>
        </a:defRPr>
      </a:lvl8pPr>
      <a:lvl9pPr marL="4243388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2"/>
          </a:solidFill>
          <a:latin typeface="+mn-lt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7" name="Freeform 7"/>
          <p:cNvSpPr>
            <a:spLocks/>
          </p:cNvSpPr>
          <p:nvPr/>
        </p:nvSpPr>
        <p:spPr bwMode="auto">
          <a:xfrm>
            <a:off x="-15476" y="-28575"/>
            <a:ext cx="9928488" cy="6896100"/>
          </a:xfrm>
          <a:custGeom>
            <a:avLst/>
            <a:gdLst/>
            <a:ahLst/>
            <a:cxnLst>
              <a:cxn ang="0">
                <a:pos x="0" y="3797"/>
              </a:cxn>
              <a:cxn ang="0">
                <a:pos x="0" y="3252"/>
              </a:cxn>
              <a:cxn ang="0">
                <a:pos x="0" y="2159"/>
              </a:cxn>
              <a:cxn ang="0">
                <a:pos x="0" y="1611"/>
              </a:cxn>
              <a:cxn ang="0">
                <a:pos x="0" y="523"/>
              </a:cxn>
              <a:cxn ang="0">
                <a:pos x="0" y="387"/>
              </a:cxn>
              <a:cxn ang="0">
                <a:pos x="5760" y="9"/>
              </a:cxn>
              <a:cxn ang="0">
                <a:pos x="5760" y="312"/>
              </a:cxn>
              <a:cxn ang="0">
                <a:pos x="5760" y="377"/>
              </a:cxn>
              <a:cxn ang="0">
                <a:pos x="5760" y="786"/>
              </a:cxn>
              <a:cxn ang="0">
                <a:pos x="5760" y="1060"/>
              </a:cxn>
              <a:cxn ang="0">
                <a:pos x="5760" y="1262"/>
              </a:cxn>
              <a:cxn ang="0">
                <a:pos x="5758" y="1283"/>
              </a:cxn>
              <a:cxn ang="0">
                <a:pos x="5747" y="1301"/>
              </a:cxn>
              <a:cxn ang="0">
                <a:pos x="5719" y="1339"/>
              </a:cxn>
              <a:cxn ang="0">
                <a:pos x="5650" y="1406"/>
              </a:cxn>
              <a:cxn ang="0">
                <a:pos x="5597" y="1445"/>
              </a:cxn>
              <a:cxn ang="0">
                <a:pos x="5480" y="1515"/>
              </a:cxn>
              <a:cxn ang="0">
                <a:pos x="5295" y="1608"/>
              </a:cxn>
              <a:cxn ang="0">
                <a:pos x="5161" y="1663"/>
              </a:cxn>
              <a:cxn ang="0">
                <a:pos x="4893" y="1759"/>
              </a:cxn>
              <a:cxn ang="0">
                <a:pos x="4615" y="1845"/>
              </a:cxn>
              <a:cxn ang="0">
                <a:pos x="4188" y="1958"/>
              </a:cxn>
              <a:cxn ang="0">
                <a:pos x="3902" y="2027"/>
              </a:cxn>
              <a:cxn ang="0">
                <a:pos x="3614" y="2089"/>
              </a:cxn>
              <a:cxn ang="0">
                <a:pos x="2993" y="2192"/>
              </a:cxn>
              <a:cxn ang="0">
                <a:pos x="2444" y="2281"/>
              </a:cxn>
              <a:cxn ang="0">
                <a:pos x="2160" y="2348"/>
              </a:cxn>
              <a:cxn ang="0">
                <a:pos x="1880" y="2427"/>
              </a:cxn>
              <a:cxn ang="0">
                <a:pos x="1609" y="2517"/>
              </a:cxn>
              <a:cxn ang="0">
                <a:pos x="1410" y="2596"/>
              </a:cxn>
              <a:cxn ang="0">
                <a:pos x="1284" y="2655"/>
              </a:cxn>
              <a:cxn ang="0">
                <a:pos x="1102" y="2749"/>
              </a:cxn>
              <a:cxn ang="0">
                <a:pos x="931" y="2859"/>
              </a:cxn>
              <a:cxn ang="0">
                <a:pos x="822" y="2938"/>
              </a:cxn>
              <a:cxn ang="0">
                <a:pos x="672" y="3069"/>
              </a:cxn>
              <a:cxn ang="0">
                <a:pos x="531" y="3207"/>
              </a:cxn>
              <a:cxn ang="0">
                <a:pos x="447" y="3308"/>
              </a:cxn>
              <a:cxn ang="0">
                <a:pos x="329" y="3468"/>
              </a:cxn>
              <a:cxn ang="0">
                <a:pos x="227" y="3636"/>
              </a:cxn>
              <a:cxn ang="0">
                <a:pos x="167" y="3755"/>
              </a:cxn>
              <a:cxn ang="0">
                <a:pos x="92" y="3940"/>
              </a:cxn>
              <a:cxn ang="0">
                <a:pos x="35" y="4130"/>
              </a:cxn>
              <a:cxn ang="0">
                <a:pos x="7" y="4268"/>
              </a:cxn>
            </a:cxnLst>
            <a:rect l="0" t="0" r="r" b="b"/>
            <a:pathLst>
              <a:path w="5760" h="4339">
                <a:moveTo>
                  <a:pt x="0" y="4339"/>
                </a:moveTo>
                <a:lnTo>
                  <a:pt x="0" y="4339"/>
                </a:lnTo>
                <a:lnTo>
                  <a:pt x="0" y="3797"/>
                </a:lnTo>
                <a:lnTo>
                  <a:pt x="0" y="3797"/>
                </a:lnTo>
                <a:lnTo>
                  <a:pt x="0" y="3252"/>
                </a:lnTo>
                <a:lnTo>
                  <a:pt x="0" y="3252"/>
                </a:lnTo>
                <a:lnTo>
                  <a:pt x="0" y="2705"/>
                </a:lnTo>
                <a:lnTo>
                  <a:pt x="0" y="2705"/>
                </a:lnTo>
                <a:lnTo>
                  <a:pt x="0" y="2159"/>
                </a:lnTo>
                <a:lnTo>
                  <a:pt x="0" y="2159"/>
                </a:lnTo>
                <a:lnTo>
                  <a:pt x="0" y="1611"/>
                </a:lnTo>
                <a:lnTo>
                  <a:pt x="0" y="1611"/>
                </a:lnTo>
                <a:lnTo>
                  <a:pt x="0" y="1066"/>
                </a:lnTo>
                <a:lnTo>
                  <a:pt x="0" y="1066"/>
                </a:lnTo>
                <a:lnTo>
                  <a:pt x="0" y="523"/>
                </a:lnTo>
                <a:lnTo>
                  <a:pt x="0" y="523"/>
                </a:lnTo>
                <a:lnTo>
                  <a:pt x="0" y="387"/>
                </a:lnTo>
                <a:lnTo>
                  <a:pt x="0" y="387"/>
                </a:lnTo>
                <a:lnTo>
                  <a:pt x="0" y="0"/>
                </a:lnTo>
                <a:lnTo>
                  <a:pt x="155" y="9"/>
                </a:lnTo>
                <a:lnTo>
                  <a:pt x="5760" y="9"/>
                </a:lnTo>
                <a:lnTo>
                  <a:pt x="5760" y="310"/>
                </a:lnTo>
                <a:lnTo>
                  <a:pt x="5760" y="312"/>
                </a:lnTo>
                <a:lnTo>
                  <a:pt x="5760" y="312"/>
                </a:lnTo>
                <a:lnTo>
                  <a:pt x="5760" y="344"/>
                </a:lnTo>
                <a:lnTo>
                  <a:pt x="5760" y="377"/>
                </a:lnTo>
                <a:lnTo>
                  <a:pt x="5760" y="377"/>
                </a:lnTo>
                <a:lnTo>
                  <a:pt x="5760" y="512"/>
                </a:lnTo>
                <a:lnTo>
                  <a:pt x="5760" y="512"/>
                </a:lnTo>
                <a:lnTo>
                  <a:pt x="5760" y="786"/>
                </a:lnTo>
                <a:lnTo>
                  <a:pt x="5760" y="786"/>
                </a:lnTo>
                <a:lnTo>
                  <a:pt x="5760" y="1060"/>
                </a:lnTo>
                <a:lnTo>
                  <a:pt x="5760" y="1060"/>
                </a:lnTo>
                <a:lnTo>
                  <a:pt x="5760" y="1195"/>
                </a:lnTo>
                <a:lnTo>
                  <a:pt x="5760" y="1195"/>
                </a:lnTo>
                <a:lnTo>
                  <a:pt x="5760" y="1262"/>
                </a:lnTo>
                <a:lnTo>
                  <a:pt x="5760" y="1262"/>
                </a:lnTo>
                <a:lnTo>
                  <a:pt x="5758" y="1276"/>
                </a:lnTo>
                <a:lnTo>
                  <a:pt x="5758" y="1283"/>
                </a:lnTo>
                <a:lnTo>
                  <a:pt x="5755" y="1289"/>
                </a:lnTo>
                <a:lnTo>
                  <a:pt x="5755" y="1289"/>
                </a:lnTo>
                <a:lnTo>
                  <a:pt x="5747" y="1301"/>
                </a:lnTo>
                <a:lnTo>
                  <a:pt x="5740" y="1315"/>
                </a:lnTo>
                <a:lnTo>
                  <a:pt x="5740" y="1315"/>
                </a:lnTo>
                <a:lnTo>
                  <a:pt x="5719" y="1339"/>
                </a:lnTo>
                <a:lnTo>
                  <a:pt x="5699" y="1363"/>
                </a:lnTo>
                <a:lnTo>
                  <a:pt x="5674" y="1385"/>
                </a:lnTo>
                <a:lnTo>
                  <a:pt x="5650" y="1406"/>
                </a:lnTo>
                <a:lnTo>
                  <a:pt x="5650" y="1406"/>
                </a:lnTo>
                <a:lnTo>
                  <a:pt x="5624" y="1426"/>
                </a:lnTo>
                <a:lnTo>
                  <a:pt x="5597" y="1445"/>
                </a:lnTo>
                <a:lnTo>
                  <a:pt x="5541" y="1481"/>
                </a:lnTo>
                <a:lnTo>
                  <a:pt x="5541" y="1481"/>
                </a:lnTo>
                <a:lnTo>
                  <a:pt x="5480" y="1515"/>
                </a:lnTo>
                <a:lnTo>
                  <a:pt x="5419" y="1548"/>
                </a:lnTo>
                <a:lnTo>
                  <a:pt x="5356" y="1579"/>
                </a:lnTo>
                <a:lnTo>
                  <a:pt x="5295" y="1608"/>
                </a:lnTo>
                <a:lnTo>
                  <a:pt x="5295" y="1608"/>
                </a:lnTo>
                <a:lnTo>
                  <a:pt x="5229" y="1636"/>
                </a:lnTo>
                <a:lnTo>
                  <a:pt x="5161" y="1663"/>
                </a:lnTo>
                <a:lnTo>
                  <a:pt x="5096" y="1689"/>
                </a:lnTo>
                <a:lnTo>
                  <a:pt x="5028" y="1713"/>
                </a:lnTo>
                <a:lnTo>
                  <a:pt x="4893" y="1759"/>
                </a:lnTo>
                <a:lnTo>
                  <a:pt x="4756" y="1804"/>
                </a:lnTo>
                <a:lnTo>
                  <a:pt x="4756" y="1804"/>
                </a:lnTo>
                <a:lnTo>
                  <a:pt x="4615" y="1845"/>
                </a:lnTo>
                <a:lnTo>
                  <a:pt x="4472" y="1885"/>
                </a:lnTo>
                <a:lnTo>
                  <a:pt x="4332" y="1920"/>
                </a:lnTo>
                <a:lnTo>
                  <a:pt x="4188" y="1958"/>
                </a:lnTo>
                <a:lnTo>
                  <a:pt x="4188" y="1958"/>
                </a:lnTo>
                <a:lnTo>
                  <a:pt x="4046" y="1993"/>
                </a:lnTo>
                <a:lnTo>
                  <a:pt x="3902" y="2027"/>
                </a:lnTo>
                <a:lnTo>
                  <a:pt x="3758" y="2059"/>
                </a:lnTo>
                <a:lnTo>
                  <a:pt x="3614" y="2089"/>
                </a:lnTo>
                <a:lnTo>
                  <a:pt x="3614" y="2089"/>
                </a:lnTo>
                <a:lnTo>
                  <a:pt x="3511" y="2108"/>
                </a:lnTo>
                <a:lnTo>
                  <a:pt x="3363" y="2133"/>
                </a:lnTo>
                <a:lnTo>
                  <a:pt x="2993" y="2192"/>
                </a:lnTo>
                <a:lnTo>
                  <a:pt x="2641" y="2248"/>
                </a:lnTo>
                <a:lnTo>
                  <a:pt x="2515" y="2267"/>
                </a:lnTo>
                <a:lnTo>
                  <a:pt x="2444" y="2281"/>
                </a:lnTo>
                <a:lnTo>
                  <a:pt x="2444" y="2281"/>
                </a:lnTo>
                <a:lnTo>
                  <a:pt x="2302" y="2312"/>
                </a:lnTo>
                <a:lnTo>
                  <a:pt x="2160" y="2348"/>
                </a:lnTo>
                <a:lnTo>
                  <a:pt x="2018" y="2386"/>
                </a:lnTo>
                <a:lnTo>
                  <a:pt x="1880" y="2427"/>
                </a:lnTo>
                <a:lnTo>
                  <a:pt x="1880" y="2427"/>
                </a:lnTo>
                <a:lnTo>
                  <a:pt x="1742" y="2470"/>
                </a:lnTo>
                <a:lnTo>
                  <a:pt x="1677" y="2494"/>
                </a:lnTo>
                <a:lnTo>
                  <a:pt x="1609" y="2517"/>
                </a:lnTo>
                <a:lnTo>
                  <a:pt x="1541" y="2543"/>
                </a:lnTo>
                <a:lnTo>
                  <a:pt x="1475" y="2569"/>
                </a:lnTo>
                <a:lnTo>
                  <a:pt x="1410" y="2596"/>
                </a:lnTo>
                <a:lnTo>
                  <a:pt x="1346" y="2625"/>
                </a:lnTo>
                <a:lnTo>
                  <a:pt x="1346" y="2625"/>
                </a:lnTo>
                <a:lnTo>
                  <a:pt x="1284" y="2655"/>
                </a:lnTo>
                <a:lnTo>
                  <a:pt x="1222" y="2684"/>
                </a:lnTo>
                <a:lnTo>
                  <a:pt x="1162" y="2717"/>
                </a:lnTo>
                <a:lnTo>
                  <a:pt x="1102" y="2749"/>
                </a:lnTo>
                <a:lnTo>
                  <a:pt x="1043" y="2785"/>
                </a:lnTo>
                <a:lnTo>
                  <a:pt x="988" y="2821"/>
                </a:lnTo>
                <a:lnTo>
                  <a:pt x="931" y="2859"/>
                </a:lnTo>
                <a:lnTo>
                  <a:pt x="876" y="2899"/>
                </a:lnTo>
                <a:lnTo>
                  <a:pt x="876" y="2899"/>
                </a:lnTo>
                <a:lnTo>
                  <a:pt x="822" y="2938"/>
                </a:lnTo>
                <a:lnTo>
                  <a:pt x="771" y="2980"/>
                </a:lnTo>
                <a:lnTo>
                  <a:pt x="720" y="3023"/>
                </a:lnTo>
                <a:lnTo>
                  <a:pt x="672" y="3069"/>
                </a:lnTo>
                <a:lnTo>
                  <a:pt x="623" y="3113"/>
                </a:lnTo>
                <a:lnTo>
                  <a:pt x="576" y="3159"/>
                </a:lnTo>
                <a:lnTo>
                  <a:pt x="531" y="3207"/>
                </a:lnTo>
                <a:lnTo>
                  <a:pt x="487" y="3257"/>
                </a:lnTo>
                <a:lnTo>
                  <a:pt x="487" y="3257"/>
                </a:lnTo>
                <a:lnTo>
                  <a:pt x="447" y="3308"/>
                </a:lnTo>
                <a:lnTo>
                  <a:pt x="406" y="3360"/>
                </a:lnTo>
                <a:lnTo>
                  <a:pt x="366" y="3413"/>
                </a:lnTo>
                <a:lnTo>
                  <a:pt x="329" y="3468"/>
                </a:lnTo>
                <a:lnTo>
                  <a:pt x="292" y="3523"/>
                </a:lnTo>
                <a:lnTo>
                  <a:pt x="258" y="3579"/>
                </a:lnTo>
                <a:lnTo>
                  <a:pt x="227" y="3636"/>
                </a:lnTo>
                <a:lnTo>
                  <a:pt x="197" y="3694"/>
                </a:lnTo>
                <a:lnTo>
                  <a:pt x="197" y="3694"/>
                </a:lnTo>
                <a:lnTo>
                  <a:pt x="167" y="3755"/>
                </a:lnTo>
                <a:lnTo>
                  <a:pt x="140" y="3814"/>
                </a:lnTo>
                <a:lnTo>
                  <a:pt x="114" y="3876"/>
                </a:lnTo>
                <a:lnTo>
                  <a:pt x="92" y="3940"/>
                </a:lnTo>
                <a:lnTo>
                  <a:pt x="71" y="4003"/>
                </a:lnTo>
                <a:lnTo>
                  <a:pt x="53" y="4067"/>
                </a:lnTo>
                <a:lnTo>
                  <a:pt x="35" y="4130"/>
                </a:lnTo>
                <a:lnTo>
                  <a:pt x="20" y="4195"/>
                </a:lnTo>
                <a:lnTo>
                  <a:pt x="20" y="4195"/>
                </a:lnTo>
                <a:lnTo>
                  <a:pt x="7" y="4268"/>
                </a:lnTo>
                <a:lnTo>
                  <a:pt x="4" y="4303"/>
                </a:lnTo>
                <a:lnTo>
                  <a:pt x="0" y="4339"/>
                </a:lnTo>
                <a:close/>
              </a:path>
            </a:pathLst>
          </a:custGeom>
          <a:solidFill>
            <a:schemeClr val="bg2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30728" name="Rectangle 8"/>
          <p:cNvSpPr>
            <a:spLocks noChangeArrowheads="1"/>
          </p:cNvSpPr>
          <p:nvPr/>
        </p:nvSpPr>
        <p:spPr bwMode="auto">
          <a:xfrm>
            <a:off x="5474940" y="6175377"/>
            <a:ext cx="4039144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algn="r" eaLnBrk="1" hangingPunct="1">
              <a:lnSpc>
                <a:spcPct val="100000"/>
              </a:lnSpc>
              <a:spcBef>
                <a:spcPct val="20000"/>
              </a:spcBef>
            </a:pPr>
            <a:r>
              <a:rPr lang="en-US" sz="1600" b="0">
                <a:solidFill>
                  <a:schemeClr val="bg2"/>
                </a:solidFill>
              </a:rPr>
              <a:t>www.capgemini.com</a:t>
            </a:r>
          </a:p>
        </p:txBody>
      </p:sp>
      <p:pic>
        <p:nvPicPr>
          <p:cNvPr id="30729" name="Picture 9" descr="OK_Capgemini"/>
          <p:cNvPicPr>
            <a:picLocks noChangeAspect="1" noChangeArrowheads="1"/>
          </p:cNvPicPr>
          <p:nvPr/>
        </p:nvPicPr>
        <p:blipFill>
          <a:blip r:embed="rId1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131442" y="881065"/>
            <a:ext cx="4677084" cy="1017587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</p:spPr>
      </p:pic>
      <p:grpSp>
        <p:nvGrpSpPr>
          <p:cNvPr id="30744" name="Group 24"/>
          <p:cNvGrpSpPr>
            <a:grpSpLocks/>
          </p:cNvGrpSpPr>
          <p:nvPr/>
        </p:nvGrpSpPr>
        <p:grpSpPr bwMode="auto">
          <a:xfrm>
            <a:off x="5057099" y="5505450"/>
            <a:ext cx="4450108" cy="668338"/>
            <a:chOff x="3289" y="3492"/>
            <a:chExt cx="2588" cy="421"/>
          </a:xfrm>
        </p:grpSpPr>
        <p:sp>
          <p:nvSpPr>
            <p:cNvPr id="30742" name="Text Box 22"/>
            <p:cNvSpPr txBox="1">
              <a:spLocks noChangeArrowheads="1"/>
            </p:cNvSpPr>
            <p:nvPr userDrawn="1"/>
          </p:nvSpPr>
          <p:spPr bwMode="auto">
            <a:xfrm>
              <a:off x="3769" y="3597"/>
              <a:ext cx="2108" cy="155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lIns="0" tIns="0" rIns="360000" bIns="0">
              <a:spAutoFit/>
            </a:bodyPr>
            <a:lstStyle/>
            <a:p>
              <a:pPr algn="l">
                <a:lnSpc>
                  <a:spcPct val="100000"/>
                </a:lnSpc>
              </a:pPr>
              <a:r>
                <a:rPr lang="en-US" sz="1600"/>
                <a:t>Ensemble.</a:t>
              </a:r>
              <a:r>
                <a:rPr lang="en-US" sz="1600">
                  <a:solidFill>
                    <a:schemeClr val="bg2"/>
                  </a:solidFill>
                </a:rPr>
                <a:t> </a:t>
              </a:r>
              <a:r>
                <a:rPr lang="fr-FR" sz="1600">
                  <a:solidFill>
                    <a:schemeClr val="bg2"/>
                  </a:solidFill>
                </a:rPr>
                <a:t>Libérons vos énergies</a:t>
              </a:r>
            </a:p>
          </p:txBody>
        </p:sp>
        <p:pic>
          <p:nvPicPr>
            <p:cNvPr id="30743" name="Picture 23" descr="CBE_Label_RGB"/>
            <p:cNvPicPr>
              <a:picLocks noChangeAspect="1" noChangeArrowheads="1"/>
            </p:cNvPicPr>
            <p:nvPr userDrawn="1"/>
          </p:nvPicPr>
          <p:blipFill>
            <a:blip r:embed="rId14" cstate="print"/>
            <a:srcRect/>
            <a:stretch>
              <a:fillRect/>
            </a:stretch>
          </p:blipFill>
          <p:spPr bwMode="auto">
            <a:xfrm>
              <a:off x="3289" y="3492"/>
              <a:ext cx="419" cy="4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 spd="med">
    <p:wipe dir="r"/>
  </p:transition>
  <p:hf hdr="0"/>
  <p:txStyles>
    <p:titleStyle>
      <a:lvl1pPr algn="r" rtl="0" fontAlgn="base">
        <a:spcBef>
          <a:spcPct val="0"/>
        </a:spcBef>
        <a:spcAft>
          <a:spcPct val="0"/>
        </a:spcAft>
        <a:defRPr sz="1600">
          <a:solidFill>
            <a:schemeClr val="bg2"/>
          </a:solidFill>
          <a:latin typeface="+mj-lt"/>
          <a:ea typeface="+mj-ea"/>
          <a:cs typeface="+mj-cs"/>
        </a:defRPr>
      </a:lvl1pPr>
      <a:lvl2pPr algn="r" rtl="0" fontAlgn="base">
        <a:spcBef>
          <a:spcPct val="0"/>
        </a:spcBef>
        <a:spcAft>
          <a:spcPct val="0"/>
        </a:spcAft>
        <a:defRPr sz="1600">
          <a:solidFill>
            <a:schemeClr val="bg2"/>
          </a:solidFill>
          <a:latin typeface="Arial" charset="0"/>
          <a:cs typeface="Arial" charset="0"/>
        </a:defRPr>
      </a:lvl2pPr>
      <a:lvl3pPr algn="r" rtl="0" fontAlgn="base">
        <a:spcBef>
          <a:spcPct val="0"/>
        </a:spcBef>
        <a:spcAft>
          <a:spcPct val="0"/>
        </a:spcAft>
        <a:defRPr sz="1600">
          <a:solidFill>
            <a:schemeClr val="bg2"/>
          </a:solidFill>
          <a:latin typeface="Arial" charset="0"/>
          <a:cs typeface="Arial" charset="0"/>
        </a:defRPr>
      </a:lvl3pPr>
      <a:lvl4pPr algn="r" rtl="0" fontAlgn="base">
        <a:spcBef>
          <a:spcPct val="0"/>
        </a:spcBef>
        <a:spcAft>
          <a:spcPct val="0"/>
        </a:spcAft>
        <a:defRPr sz="1600">
          <a:solidFill>
            <a:schemeClr val="bg2"/>
          </a:solidFill>
          <a:latin typeface="Arial" charset="0"/>
          <a:cs typeface="Arial" charset="0"/>
        </a:defRPr>
      </a:lvl4pPr>
      <a:lvl5pPr algn="r" rtl="0" fontAlgn="base">
        <a:spcBef>
          <a:spcPct val="0"/>
        </a:spcBef>
        <a:spcAft>
          <a:spcPct val="0"/>
        </a:spcAft>
        <a:defRPr sz="1600">
          <a:solidFill>
            <a:schemeClr val="bg2"/>
          </a:solidFill>
          <a:latin typeface="Arial" charset="0"/>
          <a:cs typeface="Arial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1600">
          <a:solidFill>
            <a:schemeClr val="bg2"/>
          </a:solidFill>
          <a:latin typeface="Arial" charset="0"/>
          <a:cs typeface="Arial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1600">
          <a:solidFill>
            <a:schemeClr val="bg2"/>
          </a:solidFill>
          <a:latin typeface="Arial" charset="0"/>
          <a:cs typeface="Arial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1600">
          <a:solidFill>
            <a:schemeClr val="bg2"/>
          </a:solidFill>
          <a:latin typeface="Arial" charset="0"/>
          <a:cs typeface="Arial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1600">
          <a:solidFill>
            <a:schemeClr val="bg2"/>
          </a:solidFill>
          <a:latin typeface="Arial" charset="0"/>
          <a:cs typeface="Arial" charset="0"/>
        </a:defRPr>
      </a:lvl9pPr>
    </p:titleStyle>
    <p:bodyStyle>
      <a:lvl1pPr marL="342900" indent="-342900" algn="r" rtl="0" fontAlgn="base">
        <a:spcBef>
          <a:spcPct val="20000"/>
        </a:spcBef>
        <a:spcAft>
          <a:spcPct val="0"/>
        </a:spcAft>
        <a:buChar char="•"/>
        <a:defRPr sz="1600">
          <a:solidFill>
            <a:schemeClr val="bg2"/>
          </a:solidFill>
          <a:latin typeface="+mn-lt"/>
          <a:ea typeface="+mn-ea"/>
          <a:cs typeface="+mn-cs"/>
        </a:defRPr>
      </a:lvl1pPr>
      <a:lvl2pPr marL="742950" indent="-285750" algn="r" rtl="0" fontAlgn="base">
        <a:spcBef>
          <a:spcPct val="20000"/>
        </a:spcBef>
        <a:spcAft>
          <a:spcPct val="0"/>
        </a:spcAft>
        <a:buChar char="–"/>
        <a:defRPr sz="1600">
          <a:solidFill>
            <a:schemeClr val="bg2"/>
          </a:solidFill>
          <a:latin typeface="+mn-lt"/>
          <a:cs typeface="+mn-cs"/>
        </a:defRPr>
      </a:lvl2pPr>
      <a:lvl3pPr marL="1143000" indent="-228600" algn="r" rtl="0" fontAlgn="base">
        <a:spcBef>
          <a:spcPct val="20000"/>
        </a:spcBef>
        <a:spcAft>
          <a:spcPct val="0"/>
        </a:spcAft>
        <a:buChar char="•"/>
        <a:defRPr sz="1600">
          <a:solidFill>
            <a:schemeClr val="bg2"/>
          </a:solidFill>
          <a:latin typeface="+mn-lt"/>
          <a:cs typeface="+mn-cs"/>
        </a:defRPr>
      </a:lvl3pPr>
      <a:lvl4pPr marL="1600200" indent="-228600" algn="r" rtl="0" fontAlgn="base">
        <a:spcBef>
          <a:spcPct val="20000"/>
        </a:spcBef>
        <a:spcAft>
          <a:spcPct val="0"/>
        </a:spcAft>
        <a:buChar char="–"/>
        <a:defRPr sz="1600">
          <a:solidFill>
            <a:schemeClr val="bg2"/>
          </a:solidFill>
          <a:latin typeface="+mn-lt"/>
          <a:cs typeface="+mn-cs"/>
        </a:defRPr>
      </a:lvl4pPr>
      <a:lvl5pPr marL="2057400" indent="-228600" algn="r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bg2"/>
          </a:solidFill>
          <a:latin typeface="+mn-lt"/>
          <a:cs typeface="+mn-cs"/>
        </a:defRPr>
      </a:lvl5pPr>
      <a:lvl6pPr marL="2514600" indent="-228600" algn="r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bg2"/>
          </a:solidFill>
          <a:latin typeface="+mn-lt"/>
          <a:cs typeface="+mn-cs"/>
        </a:defRPr>
      </a:lvl6pPr>
      <a:lvl7pPr marL="2971800" indent="-228600" algn="r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bg2"/>
          </a:solidFill>
          <a:latin typeface="+mn-lt"/>
          <a:cs typeface="+mn-cs"/>
        </a:defRPr>
      </a:lvl7pPr>
      <a:lvl8pPr marL="3429000" indent="-228600" algn="r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bg2"/>
          </a:solidFill>
          <a:latin typeface="+mn-lt"/>
          <a:cs typeface="+mn-cs"/>
        </a:defRPr>
      </a:lvl8pPr>
      <a:lvl9pPr marL="3886200" indent="-228600" algn="r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bg2"/>
          </a:solidFill>
          <a:latin typeface="+mn-lt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1.bin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ftp://ftp2etl.sh/" TargetMode="External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emf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em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0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Relationship Id="rId4" Type="http://schemas.openxmlformats.org/officeDocument/2006/relationships/image" Target="../media/image20.emf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2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1227140"/>
            <a:ext cx="9904413" cy="1512887"/>
          </a:xfrm>
        </p:spPr>
        <p:txBody>
          <a:bodyPr/>
          <a:lstStyle/>
          <a:p>
            <a:r>
              <a:rPr lang="fr-FR" dirty="0" smtClean="0"/>
              <a:t>Audit </a:t>
            </a:r>
            <a:r>
              <a:rPr lang="fr-FR" dirty="0" err="1" smtClean="0"/>
              <a:t>Geod’air</a:t>
            </a:r>
            <a:r>
              <a:rPr lang="fr-FR" dirty="0" smtClean="0"/>
              <a:t/>
            </a:r>
            <a:br>
              <a:rPr lang="fr-FR" dirty="0" smtClean="0"/>
            </a:br>
            <a:r>
              <a:rPr lang="fr-FR" dirty="0" smtClean="0"/>
              <a:t>Réunion de clôture</a:t>
            </a:r>
            <a:endParaRPr lang="fr-FR" dirty="0"/>
          </a:p>
        </p:txBody>
      </p:sp>
      <p:sp>
        <p:nvSpPr>
          <p:cNvPr id="181251" name="Rectangle 3"/>
          <p:cNvSpPr>
            <a:spLocks noGrp="1" noChangeArrowheads="1"/>
          </p:cNvSpPr>
          <p:nvPr>
            <p:ph type="subTitle" idx="4294967295"/>
          </p:nvPr>
        </p:nvSpPr>
        <p:spPr>
          <a:xfrm>
            <a:off x="1" y="2801940"/>
            <a:ext cx="5292671" cy="1639887"/>
          </a:xfrm>
          <a:noFill/>
        </p:spPr>
        <p:txBody>
          <a:bodyPr/>
          <a:lstStyle/>
          <a:p>
            <a:r>
              <a:rPr lang="fr-FR" dirty="0"/>
              <a:t>Auteur : </a:t>
            </a:r>
            <a:r>
              <a:rPr lang="fr-FR" dirty="0" err="1" smtClean="0"/>
              <a:t>Capgemini</a:t>
            </a:r>
            <a:endParaRPr lang="fr-FR" dirty="0"/>
          </a:p>
          <a:p>
            <a:r>
              <a:rPr lang="fr-FR" dirty="0"/>
              <a:t>Date : </a:t>
            </a:r>
            <a:r>
              <a:rPr lang="fr-FR" dirty="0" smtClean="0"/>
              <a:t>17/02/2017</a:t>
            </a:r>
            <a:endParaRPr lang="fr-FR" dirty="0"/>
          </a:p>
          <a:p>
            <a:r>
              <a:rPr lang="fr-FR" dirty="0" smtClean="0"/>
              <a:t>Version </a:t>
            </a:r>
            <a:r>
              <a:rPr lang="fr-FR" dirty="0"/>
              <a:t>: </a:t>
            </a:r>
            <a:r>
              <a:rPr lang="fr-FR" dirty="0" smtClean="0"/>
              <a:t>1.0</a:t>
            </a:r>
            <a:endParaRPr lang="fr-FR" dirty="0"/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© 2010 Capgemini. Tous droits réservés</a:t>
            </a:r>
            <a:endParaRPr lang="en-US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Réunion de lancement NEMO – 21/04/2016</a:t>
            </a:r>
            <a:endParaRPr lang="en-US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9774002" y="6719161"/>
            <a:ext cx="130411" cy="104644"/>
          </a:xfrm>
        </p:spPr>
        <p:txBody>
          <a:bodyPr/>
          <a:lstStyle/>
          <a:p>
            <a:fld id="{F45F209A-F05B-45BC-AE12-4D1A05C34093}" type="slidenum">
              <a:rPr lang="en-US"/>
              <a:pPr/>
              <a:t>10</a:t>
            </a:fld>
            <a:endParaRPr lang="en-US"/>
          </a:p>
        </p:txBody>
      </p:sp>
      <p:sp>
        <p:nvSpPr>
          <p:cNvPr id="185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3.1 Documents fonctionnels</a:t>
            </a:r>
            <a:endParaRPr lang="en-US" dirty="0"/>
          </a:p>
        </p:txBody>
      </p:sp>
      <p:graphicFrame>
        <p:nvGraphicFramePr>
          <p:cNvPr id="12" name="Tableau 11"/>
          <p:cNvGraphicFramePr>
            <a:graphicFrameLocks noGrp="1"/>
          </p:cNvGraphicFramePr>
          <p:nvPr/>
        </p:nvGraphicFramePr>
        <p:xfrm>
          <a:off x="144197" y="1418519"/>
          <a:ext cx="9628453" cy="3738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80639"/>
                <a:gridCol w="1583140"/>
                <a:gridCol w="1569493"/>
                <a:gridCol w="4095181"/>
              </a:tblGrid>
              <a:tr h="370840"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 smtClean="0"/>
                        <a:t>Document du marché ou produit par l’INERIS</a:t>
                      </a:r>
                      <a:endParaRPr lang="fr-FR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 smtClean="0"/>
                        <a:t>Manque des éléments de suivi / </a:t>
                      </a:r>
                      <a:r>
                        <a:rPr lang="fr-FR" sz="1200" dirty="0" err="1" smtClean="0"/>
                        <a:t>versionnement</a:t>
                      </a:r>
                      <a:endParaRPr lang="fr-FR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1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DRC-12-120045-13093A CCTP GEODAIR_VF.pdf</a:t>
                      </a:r>
                      <a:endParaRPr lang="fr-FR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 smtClean="0"/>
                        <a:t>X</a:t>
                      </a:r>
                      <a:endParaRPr lang="fr-FR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fr-FR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sz="11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DV13AV - INERIS - GEOD'AIR - réponse technique v1.0.</a:t>
                      </a:r>
                      <a:r>
                        <a:rPr lang="fr-FR" sz="11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pdf</a:t>
                      </a:r>
                      <a:endParaRPr lang="fr-FR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fr-FR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fr-FR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Non analysé lors de l’audit car l’adéquation du produit au documents du marché n’est pas dans le périmètre de l’audit</a:t>
                      </a:r>
                      <a:endParaRPr lang="fr-FR" sz="1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sz="11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GEODAIR - SFG - v1.1.</a:t>
                      </a:r>
                      <a:r>
                        <a:rPr lang="fr-FR" sz="11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pdf</a:t>
                      </a:r>
                      <a:endParaRPr lang="fr-FR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 smtClean="0"/>
                        <a:t>X</a:t>
                      </a:r>
                      <a:endParaRPr lang="fr-FR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fr-FR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1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GEODAIR-MEX_140206_Matrice_Exigences_Generales_V1.1.</a:t>
                      </a:r>
                      <a:r>
                        <a:rPr lang="fr-FR" sz="11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xlsx</a:t>
                      </a:r>
                      <a:endParaRPr lang="fr-FR" sz="11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fr-FR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 smtClean="0"/>
                        <a:t>X</a:t>
                      </a:r>
                      <a:endParaRPr lang="fr-FR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sz="11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GEODAIR-MANUEL-UTILISATEURS-V05.pptx</a:t>
                      </a:r>
                      <a:endParaRPr lang="fr-FR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Ne présente aucun cas métier ni la corrélation entre les règles de gestion et les différents écrans et interactions du site</a:t>
                      </a:r>
                      <a:endParaRPr lang="fr-FR" sz="1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sz="11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UserGuide2_AQD_XML_v3.2.0.</a:t>
                      </a:r>
                      <a:r>
                        <a:rPr lang="fr-FR" sz="11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pdf</a:t>
                      </a:r>
                      <a:r>
                        <a:rPr lang="fr-FR" sz="11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et AQD Model_V1.0.7_V2.</a:t>
                      </a:r>
                      <a:r>
                        <a:rPr lang="fr-FR" sz="11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pdf</a:t>
                      </a:r>
                      <a:endParaRPr lang="fr-FR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Aucun commentaire </a:t>
                      </a:r>
                      <a:endParaRPr lang="fr-FR" sz="12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© 2010 Capgemini. Tous droits réservés</a:t>
            </a:r>
            <a:endParaRPr lang="en-US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Réunion de lancement NEMO – 21/04/2016</a:t>
            </a:r>
            <a:endParaRPr lang="en-US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9774002" y="6719161"/>
            <a:ext cx="130411" cy="104644"/>
          </a:xfrm>
        </p:spPr>
        <p:txBody>
          <a:bodyPr/>
          <a:lstStyle/>
          <a:p>
            <a:fld id="{F45F209A-F05B-45BC-AE12-4D1A05C34093}" type="slidenum">
              <a:rPr lang="en-US"/>
              <a:pPr/>
              <a:t>11</a:t>
            </a:fld>
            <a:endParaRPr lang="en-US"/>
          </a:p>
        </p:txBody>
      </p:sp>
      <p:sp>
        <p:nvSpPr>
          <p:cNvPr id="185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3.2 Documents techniques</a:t>
            </a:r>
            <a:endParaRPr lang="en-US" dirty="0"/>
          </a:p>
        </p:txBody>
      </p:sp>
      <p:graphicFrame>
        <p:nvGraphicFramePr>
          <p:cNvPr id="12" name="Tableau 11"/>
          <p:cNvGraphicFramePr>
            <a:graphicFrameLocks noGrp="1"/>
          </p:cNvGraphicFramePr>
          <p:nvPr/>
        </p:nvGraphicFramePr>
        <p:xfrm>
          <a:off x="144197" y="1245093"/>
          <a:ext cx="9628453" cy="4937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80639"/>
                <a:gridCol w="1583140"/>
                <a:gridCol w="1569493"/>
                <a:gridCol w="4095181"/>
              </a:tblGrid>
              <a:tr h="370840"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 smtClean="0"/>
                        <a:t>Manque des éléments de suivi / </a:t>
                      </a:r>
                      <a:r>
                        <a:rPr lang="fr-FR" sz="1200" dirty="0" err="1" smtClean="0"/>
                        <a:t>versionnement</a:t>
                      </a:r>
                      <a:endParaRPr lang="fr-FR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 smtClean="0"/>
                        <a:t>Pas à jour / production</a:t>
                      </a:r>
                      <a:endParaRPr lang="fr-FR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sz="11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GEOD'AIR-STG-131001_Conception Technique Générale V1.0.</a:t>
                      </a:r>
                      <a:r>
                        <a:rPr lang="fr-FR" sz="11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docx</a:t>
                      </a:r>
                      <a:endParaRPr lang="fr-FR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fr-FR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 smtClean="0"/>
                        <a:t>X</a:t>
                      </a:r>
                      <a:endParaRPr lang="fr-FR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Pas de justification  du choix des composants</a:t>
                      </a:r>
                      <a:endParaRPr lang="fr-FR" sz="1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sz="11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GEODAIR-SD-140117_Conception Technique Détaillée- Introduction &amp; Architecture V1.1.</a:t>
                      </a:r>
                      <a:r>
                        <a:rPr lang="fr-FR" sz="11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docx</a:t>
                      </a:r>
                      <a:endParaRPr lang="fr-FR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 smtClean="0"/>
                        <a:t>X</a:t>
                      </a:r>
                      <a:endParaRPr lang="fr-FR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 smtClean="0"/>
                        <a:t>X</a:t>
                      </a:r>
                      <a:endParaRPr lang="fr-FR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Documents référencés ne sont pas dans la bonne version ou n’existent pas</a:t>
                      </a:r>
                      <a:endParaRPr lang="fr-FR" sz="1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sz="11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GEODAIR-SD-170313_Conception Détaillée des IHM-V1.8_final.docx</a:t>
                      </a:r>
                      <a:endParaRPr lang="fr-FR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 smtClean="0"/>
                        <a:t>X</a:t>
                      </a:r>
                      <a:endParaRPr lang="fr-FR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 smtClean="0"/>
                        <a:t>X</a:t>
                      </a:r>
                      <a:endParaRPr lang="fr-FR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Approche très statique dans la description des IHM.  Maquette</a:t>
                      </a:r>
                      <a:r>
                        <a:rPr lang="fr-FR" sz="12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 indicatives. Où sont les maquettes engageantes ?</a:t>
                      </a:r>
                      <a:endParaRPr lang="fr-FR" sz="1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1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GEODAIR-SD-140210-CTD Gestion des Référentiels-V2.6.</a:t>
                      </a:r>
                      <a:r>
                        <a:rPr lang="fr-FR" sz="11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docx</a:t>
                      </a:r>
                      <a:endParaRPr lang="fr-FR" sz="11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 smtClean="0"/>
                        <a:t>X</a:t>
                      </a:r>
                      <a:endParaRPr lang="fr-FR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fr-FR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Document de bonne facture et complet</a:t>
                      </a:r>
                      <a:endParaRPr lang="fr-FR" sz="1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sz="11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GEODAIR-SD-131206_Conception Détaillée Module Rapportage V1.51.</a:t>
                      </a:r>
                      <a:r>
                        <a:rPr lang="fr-FR" sz="11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docx</a:t>
                      </a:r>
                      <a:endParaRPr lang="fr-FR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 smtClean="0"/>
                        <a:t>X</a:t>
                      </a:r>
                      <a:endParaRPr lang="fr-FR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fr-FR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Document de bonne facture et complet</a:t>
                      </a:r>
                      <a:endParaRPr lang="fr-FR" sz="1200" dirty="0" smtClean="0"/>
                    </a:p>
                    <a:p>
                      <a:r>
                        <a:rPr lang="fr-FR" sz="1200" dirty="0" smtClean="0"/>
                        <a:t>Référence à</a:t>
                      </a:r>
                      <a:r>
                        <a:rPr lang="fr-FR" sz="1200" baseline="0" dirty="0" smtClean="0"/>
                        <a:t> un document de gestion des logs, alarmes… inexistant</a:t>
                      </a:r>
                      <a:endParaRPr lang="fr-FR" sz="1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sz="11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GEODAIR-SD-131129_Conception Technique Détaillée  Flux acquisition et production de données V1.3.</a:t>
                      </a:r>
                      <a:r>
                        <a:rPr lang="fr-FR" sz="11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docx</a:t>
                      </a:r>
                      <a:endParaRPr lang="fr-FR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 smtClean="0"/>
                        <a:t>X</a:t>
                      </a:r>
                      <a:endParaRPr lang="fr-FR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 smtClean="0"/>
                        <a:t>X</a:t>
                      </a:r>
                      <a:endParaRPr lang="fr-FR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Document de bonne facture . Renvois erronés vers le DEX. Pas de reprise sur erreur décrite.</a:t>
                      </a:r>
                      <a:r>
                        <a:rPr lang="fr-FR" sz="12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Production er description des logs incomplète. </a:t>
                      </a:r>
                      <a:endParaRPr lang="fr-FR" sz="1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sz="11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GEODAIR-SD-131122_Bilan Données et Procédure Reprise V1.4.</a:t>
                      </a:r>
                      <a:r>
                        <a:rPr lang="fr-FR" sz="11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pdf</a:t>
                      </a:r>
                      <a:endParaRPr lang="fr-FR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 smtClean="0"/>
                        <a:t>X</a:t>
                      </a:r>
                      <a:endParaRPr lang="fr-FR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 smtClean="0"/>
                        <a:t>X</a:t>
                      </a:r>
                      <a:endParaRPr lang="fr-FR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 dirty="0" smtClean="0"/>
                        <a:t>Document plus conforme à la structure actuelle du MCD. </a:t>
                      </a:r>
                      <a:r>
                        <a:rPr lang="fr-FR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Le document donne une bonne vision de l’appariement entre données sources et structure cible</a:t>
                      </a:r>
                      <a:endParaRPr lang="fr-FR" sz="12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© 2010 Capgemini. Tous droits réservés</a:t>
            </a:r>
            <a:endParaRPr lang="en-US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Réunion de lancement NEMO – 21/04/2016</a:t>
            </a:r>
            <a:endParaRPr lang="en-US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9774002" y="6719161"/>
            <a:ext cx="130411" cy="104644"/>
          </a:xfrm>
        </p:spPr>
        <p:txBody>
          <a:bodyPr/>
          <a:lstStyle/>
          <a:p>
            <a:fld id="{F45F209A-F05B-45BC-AE12-4D1A05C34093}" type="slidenum">
              <a:rPr lang="en-US"/>
              <a:pPr/>
              <a:t>12</a:t>
            </a:fld>
            <a:endParaRPr lang="en-US"/>
          </a:p>
        </p:txBody>
      </p:sp>
      <p:sp>
        <p:nvSpPr>
          <p:cNvPr id="185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3.2 Documents techniques</a:t>
            </a:r>
            <a:endParaRPr lang="en-US" dirty="0"/>
          </a:p>
        </p:txBody>
      </p:sp>
      <p:graphicFrame>
        <p:nvGraphicFramePr>
          <p:cNvPr id="12" name="Tableau 11"/>
          <p:cNvGraphicFramePr>
            <a:graphicFrameLocks noGrp="1"/>
          </p:cNvGraphicFramePr>
          <p:nvPr/>
        </p:nvGraphicFramePr>
        <p:xfrm>
          <a:off x="144197" y="1103199"/>
          <a:ext cx="9628453" cy="3581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80639"/>
                <a:gridCol w="1583140"/>
                <a:gridCol w="1569493"/>
                <a:gridCol w="4095181"/>
              </a:tblGrid>
              <a:tr h="370840"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 smtClean="0"/>
                        <a:t>Manque des éléments de suivi / </a:t>
                      </a:r>
                      <a:r>
                        <a:rPr lang="fr-FR" sz="1200" dirty="0" err="1" smtClean="0"/>
                        <a:t>versionnement</a:t>
                      </a:r>
                      <a:endParaRPr lang="fr-FR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 smtClean="0"/>
                        <a:t>Pas à jour / production</a:t>
                      </a:r>
                      <a:endParaRPr lang="fr-FR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fr-FR" sz="11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GEODAIR-SD-151104-</a:t>
                      </a:r>
                      <a:r>
                        <a:rPr lang="fr-FR" sz="11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Descriptiontraitements</a:t>
                      </a:r>
                      <a:r>
                        <a:rPr lang="fr-FR" sz="11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des ETL des flux automatiques.docx</a:t>
                      </a:r>
                      <a:endParaRPr lang="fr-FR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 smtClean="0"/>
                        <a:t>X</a:t>
                      </a:r>
                      <a:endParaRPr lang="fr-FR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 smtClean="0"/>
                        <a:t>X</a:t>
                      </a:r>
                      <a:endParaRPr lang="fr-FR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 dirty="0" smtClean="0"/>
                        <a:t>Seuls les grands</a:t>
                      </a:r>
                      <a:r>
                        <a:rPr lang="fr-FR" sz="1200" baseline="0" dirty="0" smtClean="0"/>
                        <a:t> principes sont conformes à l’existant. Aucune description de la stratégie de log / monitoring. Pas de redémarrage sur  erreur.  Pas de garanti d’intégrité. La logique  est portée par le document de conception technique détaillée des flux</a:t>
                      </a:r>
                      <a:endParaRPr lang="fr-FR" sz="1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sz="11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20141212 MCD GEOD'AIR - impression.pdf</a:t>
                      </a:r>
                      <a:endParaRPr lang="fr-FR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 smtClean="0"/>
                        <a:t>X</a:t>
                      </a:r>
                      <a:endParaRPr lang="fr-FR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 smtClean="0"/>
                        <a:t>X</a:t>
                      </a:r>
                      <a:endParaRPr lang="fr-FR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 dirty="0" smtClean="0"/>
                        <a:t>Document de bonne qualité. </a:t>
                      </a:r>
                      <a:endParaRPr lang="fr-FR" sz="1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sz="11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GEODAIR-DAT-131004_Dossier Architecture </a:t>
                      </a:r>
                      <a:r>
                        <a:rPr lang="fr-FR" sz="11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Technique_v1</a:t>
                      </a:r>
                      <a:r>
                        <a:rPr lang="fr-FR" sz="11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4_INERIS.docx</a:t>
                      </a:r>
                      <a:endParaRPr lang="fr-FR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 smtClean="0"/>
                        <a:t>X</a:t>
                      </a:r>
                      <a:endParaRPr lang="fr-FR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 smtClean="0"/>
                        <a:t>X</a:t>
                      </a:r>
                      <a:endParaRPr lang="fr-FR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 dirty="0" smtClean="0"/>
                        <a:t>Document de bonne qualité.  Peu</a:t>
                      </a:r>
                      <a:r>
                        <a:rPr lang="fr-FR" sz="1200" baseline="0" dirty="0" smtClean="0"/>
                        <a:t> d’éléments sur la supervision et le monitoring. </a:t>
                      </a:r>
                      <a:endParaRPr lang="fr-FR" sz="1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1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GEODAIR-DEX-Exploitation et sauvegarde-1.1.</a:t>
                      </a:r>
                      <a:r>
                        <a:rPr lang="fr-FR" sz="11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docx</a:t>
                      </a:r>
                      <a:endParaRPr lang="fr-FR" sz="11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 smtClean="0"/>
                        <a:t>X</a:t>
                      </a:r>
                      <a:endParaRPr lang="fr-FR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 smtClean="0"/>
                        <a:t>X</a:t>
                      </a:r>
                      <a:endParaRPr lang="fr-FR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 dirty="0" smtClean="0"/>
                        <a:t>Absence de procédures de restauration.  Absence de stratégie de sauvegarde / rotation des logs techniques</a:t>
                      </a:r>
                      <a:endParaRPr lang="fr-FR" sz="1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sz="11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GEODAIR_Doc_installation_v0 2.docx</a:t>
                      </a:r>
                      <a:endParaRPr lang="fr-FR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 smtClean="0"/>
                        <a:t>X</a:t>
                      </a:r>
                      <a:endParaRPr lang="fr-FR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fr-FR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 dirty="0" smtClean="0"/>
                        <a:t>Document insuffisant pour permettre</a:t>
                      </a:r>
                      <a:r>
                        <a:rPr lang="fr-FR" sz="1200" baseline="0" dirty="0" smtClean="0"/>
                        <a:t> l’installation complète du système.</a:t>
                      </a:r>
                      <a:endParaRPr lang="fr-FR" sz="12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0" name="Rectangle 3"/>
          <p:cNvSpPr txBox="1">
            <a:spLocks noChangeArrowheads="1"/>
          </p:cNvSpPr>
          <p:nvPr/>
        </p:nvSpPr>
        <p:spPr bwMode="auto">
          <a:xfrm>
            <a:off x="-289519" y="4713890"/>
            <a:ext cx="9904413" cy="14188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61200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273050" marR="0" lvl="0" indent="-273050" algn="just" defTabSz="714375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Tx/>
              <a:buFont typeface="Wingdings" pitchFamily="2" charset="2"/>
              <a:buChar char="§"/>
              <a:tabLst/>
              <a:defRPr/>
            </a:pPr>
            <a:r>
              <a:rPr kumimoji="0" lang="fr-FR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464E41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Documentation</a:t>
            </a:r>
            <a:r>
              <a:rPr kumimoji="0" lang="fr-FR" sz="1800" b="0" i="0" u="none" strike="noStrike" kern="0" cap="none" spc="0" normalizeH="0" noProof="0" dirty="0" smtClean="0">
                <a:ln>
                  <a:noFill/>
                </a:ln>
                <a:solidFill>
                  <a:srgbClr val="464E41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 globalement de bonne facture</a:t>
            </a:r>
            <a:endParaRPr kumimoji="0" lang="fr-FR" sz="1800" b="0" i="0" u="none" strike="noStrike" kern="0" cap="none" spc="0" normalizeH="0" baseline="0" noProof="0" dirty="0" smtClean="0">
              <a:ln>
                <a:noFill/>
              </a:ln>
              <a:solidFill>
                <a:srgbClr val="464E41"/>
              </a:solidFill>
              <a:effectLst/>
              <a:uLnTx/>
              <a:uFillTx/>
              <a:latin typeface="+mn-lt"/>
              <a:ea typeface="+mn-ea"/>
              <a:cs typeface="Arial" charset="0"/>
            </a:endParaRPr>
          </a:p>
          <a:p>
            <a:pPr marL="273050" marR="0" lvl="0" indent="-273050" algn="just" defTabSz="714375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Tx/>
              <a:buFont typeface="Wingdings" pitchFamily="2" charset="2"/>
              <a:buChar char="§"/>
              <a:tabLst/>
              <a:defRPr/>
            </a:pPr>
            <a:r>
              <a:rPr kumimoji="0" lang="fr-FR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464E41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Un travail important pour remettre l’ensemble de la documentation en cohérence avec la production</a:t>
            </a:r>
          </a:p>
          <a:p>
            <a:pPr marL="273050" marR="0" lvl="0" indent="-273050" algn="just" defTabSz="714375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Tx/>
              <a:buFont typeface="Wingdings" pitchFamily="2" charset="2"/>
              <a:buChar char="§"/>
              <a:tabLst/>
              <a:defRPr/>
            </a:pPr>
            <a:r>
              <a:rPr kumimoji="0" lang="fr-FR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464E41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Un travail important pour</a:t>
            </a:r>
            <a:r>
              <a:rPr kumimoji="0" lang="fr-FR" sz="1800" b="0" i="0" u="none" strike="noStrike" kern="0" cap="none" spc="0" normalizeH="0" noProof="0" dirty="0" smtClean="0">
                <a:ln>
                  <a:noFill/>
                </a:ln>
                <a:solidFill>
                  <a:srgbClr val="464E41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 disposer d’une doc permettant de remettre en place un système complet au même niveau d’exploitation</a:t>
            </a:r>
            <a:endParaRPr kumimoji="0" lang="fr-FR" sz="1800" b="0" i="0" u="none" strike="noStrike" kern="0" cap="none" spc="0" normalizeH="0" baseline="0" noProof="0" dirty="0" smtClean="0">
              <a:ln>
                <a:noFill/>
              </a:ln>
              <a:solidFill>
                <a:srgbClr val="464E41"/>
              </a:solidFill>
              <a:effectLst/>
              <a:uLnTx/>
              <a:uFillTx/>
              <a:latin typeface="+mn-lt"/>
              <a:ea typeface="+mn-ea"/>
              <a:cs typeface="Arial" charset="0"/>
            </a:endParaRP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5987" y="2752496"/>
            <a:ext cx="6415515" cy="268287"/>
          </a:xfrm>
          <a:prstGeom prst="rect">
            <a:avLst/>
          </a:prstGeom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0" scaled="0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1832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539877"/>
            <a:ext cx="9904413" cy="3446463"/>
          </a:xfrm>
        </p:spPr>
        <p:txBody>
          <a:bodyPr/>
          <a:lstStyle/>
          <a:p>
            <a:pPr marL="457200" indent="-266700">
              <a:spcBef>
                <a:spcPct val="40000"/>
              </a:spcBef>
              <a:buFont typeface="Wingdings" pitchFamily="2" charset="2"/>
              <a:buAutoNum type="arabicPeriod"/>
            </a:pPr>
            <a:r>
              <a:rPr lang="fr-FR" sz="1800" dirty="0" smtClean="0"/>
              <a:t>Rappel du contexte et des objectifs</a:t>
            </a:r>
          </a:p>
          <a:p>
            <a:pPr marL="457200" indent="-266700">
              <a:spcBef>
                <a:spcPct val="40000"/>
              </a:spcBef>
              <a:buFont typeface="Wingdings" pitchFamily="2" charset="2"/>
              <a:buAutoNum type="arabicPeriod"/>
            </a:pPr>
            <a:r>
              <a:rPr lang="fr-FR" sz="1800" dirty="0" smtClean="0"/>
              <a:t>Rappel de la méthodologie et du périmètre</a:t>
            </a:r>
          </a:p>
          <a:p>
            <a:pPr marL="457200" indent="-266700">
              <a:spcBef>
                <a:spcPct val="40000"/>
              </a:spcBef>
              <a:buFont typeface="Wingdings" pitchFamily="2" charset="2"/>
              <a:buAutoNum type="arabicPeriod"/>
            </a:pPr>
            <a:r>
              <a:rPr lang="fr-FR" sz="1800" dirty="0" smtClean="0"/>
              <a:t>Etat général de la documentation</a:t>
            </a:r>
          </a:p>
          <a:p>
            <a:pPr marL="457200" indent="-266700">
              <a:spcBef>
                <a:spcPct val="40000"/>
              </a:spcBef>
              <a:buFont typeface="Wingdings" pitchFamily="2" charset="2"/>
              <a:buAutoNum type="arabicPeriod"/>
            </a:pPr>
            <a:r>
              <a:rPr lang="fr-FR" sz="1800" b="1" dirty="0" smtClean="0"/>
              <a:t>Analyse générale de l’architecture</a:t>
            </a:r>
          </a:p>
          <a:p>
            <a:pPr marL="922338" lvl="1" indent="-266700">
              <a:spcBef>
                <a:spcPct val="40000"/>
              </a:spcBef>
              <a:buFont typeface="Wingdings" pitchFamily="2" charset="2"/>
              <a:buAutoNum type="arabicPeriod"/>
            </a:pPr>
            <a:r>
              <a:rPr lang="fr-FR" sz="1400" dirty="0" smtClean="0"/>
              <a:t>Architecture physique</a:t>
            </a:r>
          </a:p>
          <a:p>
            <a:pPr marL="922338" lvl="1" indent="-266700">
              <a:spcBef>
                <a:spcPct val="40000"/>
              </a:spcBef>
              <a:buFont typeface="Wingdings" pitchFamily="2" charset="2"/>
              <a:buAutoNum type="arabicPeriod"/>
            </a:pPr>
            <a:r>
              <a:rPr lang="fr-FR" sz="1400" dirty="0" smtClean="0"/>
              <a:t>Briques applicatives</a:t>
            </a:r>
          </a:p>
          <a:p>
            <a:pPr marL="457200" indent="-266700">
              <a:spcBef>
                <a:spcPct val="40000"/>
              </a:spcBef>
              <a:buFont typeface="Wingdings" pitchFamily="2" charset="2"/>
              <a:buAutoNum type="arabicPeriod"/>
            </a:pPr>
            <a:r>
              <a:rPr lang="fr-FR" sz="1800" dirty="0" smtClean="0"/>
              <a:t>Analyse détaillée</a:t>
            </a:r>
          </a:p>
          <a:p>
            <a:pPr marL="457200" indent="-266700">
              <a:spcBef>
                <a:spcPct val="40000"/>
              </a:spcBef>
              <a:buFont typeface="Wingdings" pitchFamily="2" charset="2"/>
              <a:buAutoNum type="arabicPeriod"/>
            </a:pPr>
            <a:r>
              <a:rPr lang="fr-FR" sz="1800" dirty="0" smtClean="0"/>
              <a:t>Synthèse des constats</a:t>
            </a:r>
          </a:p>
          <a:p>
            <a:pPr marL="457200" indent="-266700">
              <a:spcBef>
                <a:spcPct val="40000"/>
              </a:spcBef>
              <a:buFont typeface="Wingdings" pitchFamily="2" charset="2"/>
              <a:buAutoNum type="arabicPeriod"/>
            </a:pPr>
            <a:r>
              <a:rPr lang="fr-FR" sz="1800" dirty="0" smtClean="0"/>
              <a:t>Préconisations</a:t>
            </a:r>
            <a:endParaRPr lang="fr-FR" sz="1800" dirty="0"/>
          </a:p>
        </p:txBody>
      </p:sp>
      <p:sp>
        <p:nvSpPr>
          <p:cNvPr id="183300" name="Rectangle 4"/>
          <p:cNvSpPr>
            <a:spLocks noGrp="1" noChangeArrowheads="1"/>
          </p:cNvSpPr>
          <p:nvPr>
            <p:ph type="title"/>
          </p:nvPr>
        </p:nvSpPr>
        <p:spPr>
          <a:xfrm>
            <a:off x="0" y="238125"/>
            <a:ext cx="9904413" cy="973138"/>
          </a:xfrm>
        </p:spPr>
        <p:txBody>
          <a:bodyPr/>
          <a:lstStyle/>
          <a:p>
            <a:r>
              <a:rPr lang="fr-FR"/>
              <a:t>Sommaire</a:t>
            </a: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© 2010 Capgemini. Tous droits réservés</a:t>
            </a:r>
            <a:endParaRPr lang="en-US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Réunion de lancement NEMO – 21/04/2016</a:t>
            </a:r>
            <a:endParaRPr lang="en-US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9774002" y="6719161"/>
            <a:ext cx="130411" cy="104644"/>
          </a:xfrm>
        </p:spPr>
        <p:txBody>
          <a:bodyPr/>
          <a:lstStyle/>
          <a:p>
            <a:fld id="{F45F209A-F05B-45BC-AE12-4D1A05C34093}" type="slidenum">
              <a:rPr lang="en-US"/>
              <a:pPr/>
              <a:t>14</a:t>
            </a:fld>
            <a:endParaRPr lang="en-US"/>
          </a:p>
        </p:txBody>
      </p:sp>
      <p:sp>
        <p:nvSpPr>
          <p:cNvPr id="185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4.1 Architecture physique</a:t>
            </a:r>
            <a:endParaRPr lang="en-US" dirty="0"/>
          </a:p>
        </p:txBody>
      </p:sp>
      <p:sp>
        <p:nvSpPr>
          <p:cNvPr id="1853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-289519" y="1303194"/>
            <a:ext cx="9904413" cy="4516437"/>
          </a:xfrm>
        </p:spPr>
        <p:txBody>
          <a:bodyPr/>
          <a:lstStyle/>
          <a:p>
            <a:pPr algn="just"/>
            <a:r>
              <a:rPr lang="fr-FR" sz="1800" dirty="0" smtClean="0">
                <a:solidFill>
                  <a:srgbClr val="464E41"/>
                </a:solidFill>
                <a:cs typeface="Arial" charset="0"/>
              </a:rPr>
              <a:t>Protection des couches de persistance qui ne sont pas accessibles en direct</a:t>
            </a:r>
          </a:p>
          <a:p>
            <a:pPr lvl="1" algn="just"/>
            <a:r>
              <a:rPr lang="fr-FR" sz="1400" dirty="0" smtClean="0">
                <a:solidFill>
                  <a:srgbClr val="464E41"/>
                </a:solidFill>
                <a:cs typeface="Arial" charset="0"/>
              </a:rPr>
              <a:t>Peut constituer un écueil si l’INERIS souhaite des accès directs aux bases</a:t>
            </a:r>
          </a:p>
          <a:p>
            <a:pPr algn="just"/>
            <a:r>
              <a:rPr lang="fr-FR" sz="1800" dirty="0" smtClean="0">
                <a:solidFill>
                  <a:srgbClr val="464E41"/>
                </a:solidFill>
                <a:cs typeface="Arial" charset="0"/>
              </a:rPr>
              <a:t>Absence de </a:t>
            </a:r>
            <a:r>
              <a:rPr lang="fr-FR" sz="1800" dirty="0" err="1" smtClean="0">
                <a:solidFill>
                  <a:srgbClr val="464E41"/>
                </a:solidFill>
                <a:cs typeface="Arial" charset="0"/>
              </a:rPr>
              <a:t>load</a:t>
            </a:r>
            <a:r>
              <a:rPr lang="fr-FR" sz="1800" dirty="0" smtClean="0">
                <a:solidFill>
                  <a:srgbClr val="464E41"/>
                </a:solidFill>
                <a:cs typeface="Arial" charset="0"/>
              </a:rPr>
              <a:t> </a:t>
            </a:r>
            <a:r>
              <a:rPr lang="fr-FR" sz="1800" dirty="0" err="1" smtClean="0">
                <a:solidFill>
                  <a:srgbClr val="464E41"/>
                </a:solidFill>
                <a:cs typeface="Arial" charset="0"/>
              </a:rPr>
              <a:t>balancing</a:t>
            </a:r>
            <a:r>
              <a:rPr lang="fr-FR" sz="1800" dirty="0" smtClean="0">
                <a:solidFill>
                  <a:srgbClr val="464E41"/>
                </a:solidFill>
                <a:cs typeface="Arial" charset="0"/>
              </a:rPr>
              <a:t> et de </a:t>
            </a:r>
            <a:r>
              <a:rPr lang="fr-FR" sz="1800" dirty="0" err="1" smtClean="0">
                <a:solidFill>
                  <a:srgbClr val="464E41"/>
                </a:solidFill>
                <a:cs typeface="Arial" charset="0"/>
              </a:rPr>
              <a:t>scalabilité</a:t>
            </a:r>
            <a:r>
              <a:rPr lang="fr-FR" sz="1800" dirty="0" smtClean="0">
                <a:solidFill>
                  <a:srgbClr val="464E41"/>
                </a:solidFill>
                <a:cs typeface="Arial" charset="0"/>
              </a:rPr>
              <a:t> horizontale </a:t>
            </a:r>
          </a:p>
          <a:p>
            <a:pPr algn="just">
              <a:buNone/>
            </a:pPr>
            <a:endParaRPr lang="fr-FR" sz="1800" dirty="0" smtClean="0">
              <a:solidFill>
                <a:srgbClr val="464E41"/>
              </a:solidFill>
              <a:cs typeface="Arial" charset="0"/>
            </a:endParaRP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© 2010 Capgemini. Tous droits réservés</a:t>
            </a:r>
            <a:endParaRPr lang="en-US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Réunion de lancement NEMO – 21/04/2016</a:t>
            </a:r>
            <a:endParaRPr lang="en-US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9774002" y="6719161"/>
            <a:ext cx="130411" cy="104644"/>
          </a:xfrm>
        </p:spPr>
        <p:txBody>
          <a:bodyPr/>
          <a:lstStyle/>
          <a:p>
            <a:fld id="{F45F209A-F05B-45BC-AE12-4D1A05C34093}" type="slidenum">
              <a:rPr lang="en-US"/>
              <a:pPr/>
              <a:t>15</a:t>
            </a:fld>
            <a:endParaRPr lang="en-US"/>
          </a:p>
        </p:txBody>
      </p:sp>
      <p:sp>
        <p:nvSpPr>
          <p:cNvPr id="185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4.2 Architecture logique</a:t>
            </a:r>
            <a:endParaRPr lang="en-US" dirty="0"/>
          </a:p>
        </p:txBody>
      </p:sp>
      <p:pic>
        <p:nvPicPr>
          <p:cNvPr id="9" name="Image 8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641" b="15981"/>
          <a:stretch>
            <a:fillRect/>
          </a:stretch>
        </p:blipFill>
        <p:spPr bwMode="auto">
          <a:xfrm>
            <a:off x="1851819" y="914419"/>
            <a:ext cx="6200775" cy="531298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© 2010 Capgemini. Tous droits réservés</a:t>
            </a:r>
            <a:endParaRPr lang="en-US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Réunion de lancement NEMO – 21/04/2016</a:t>
            </a:r>
            <a:endParaRPr lang="en-US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9774002" y="6719161"/>
            <a:ext cx="130411" cy="104644"/>
          </a:xfrm>
        </p:spPr>
        <p:txBody>
          <a:bodyPr/>
          <a:lstStyle/>
          <a:p>
            <a:fld id="{F45F209A-F05B-45BC-AE12-4D1A05C34093}" type="slidenum">
              <a:rPr lang="en-US"/>
              <a:pPr/>
              <a:t>16</a:t>
            </a:fld>
            <a:endParaRPr lang="en-US"/>
          </a:p>
        </p:txBody>
      </p:sp>
      <p:sp>
        <p:nvSpPr>
          <p:cNvPr id="185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4.2 Architecture logique</a:t>
            </a:r>
            <a:endParaRPr lang="en-US" dirty="0"/>
          </a:p>
        </p:txBody>
      </p:sp>
      <p:sp>
        <p:nvSpPr>
          <p:cNvPr id="1853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-289519" y="1303194"/>
            <a:ext cx="9904413" cy="4516437"/>
          </a:xfrm>
        </p:spPr>
        <p:txBody>
          <a:bodyPr/>
          <a:lstStyle/>
          <a:p>
            <a:pPr algn="just"/>
            <a:r>
              <a:rPr lang="fr-FR" sz="1800" dirty="0" err="1" smtClean="0">
                <a:solidFill>
                  <a:srgbClr val="464E41"/>
                </a:solidFill>
                <a:cs typeface="Arial" charset="0"/>
              </a:rPr>
              <a:t>Bonita</a:t>
            </a:r>
            <a:endParaRPr lang="fr-FR" sz="1800" dirty="0" smtClean="0">
              <a:solidFill>
                <a:srgbClr val="464E41"/>
              </a:solidFill>
              <a:cs typeface="Arial" charset="0"/>
            </a:endParaRPr>
          </a:p>
          <a:p>
            <a:pPr lvl="1" algn="just"/>
            <a:r>
              <a:rPr lang="fr-FR" sz="1400" dirty="0" smtClean="0">
                <a:solidFill>
                  <a:srgbClr val="464E41"/>
                </a:solidFill>
                <a:cs typeface="Arial" charset="0"/>
              </a:rPr>
              <a:t>Supprimé du périmètre</a:t>
            </a:r>
          </a:p>
          <a:p>
            <a:pPr lvl="1" algn="just"/>
            <a:r>
              <a:rPr lang="fr-FR" sz="1400" dirty="0" smtClean="0">
                <a:solidFill>
                  <a:srgbClr val="464E41"/>
                </a:solidFill>
                <a:cs typeface="Arial" charset="0"/>
              </a:rPr>
              <a:t>Perte de potentialités</a:t>
            </a:r>
          </a:p>
          <a:p>
            <a:pPr lvl="1" algn="just"/>
            <a:r>
              <a:rPr lang="fr-FR" sz="1400" dirty="0" smtClean="0">
                <a:solidFill>
                  <a:srgbClr val="464E41"/>
                </a:solidFill>
                <a:cs typeface="Arial" charset="0"/>
              </a:rPr>
              <a:t>A nécessité d’implémenter le suivi du </a:t>
            </a:r>
            <a:r>
              <a:rPr lang="fr-FR" sz="1400" dirty="0" err="1" smtClean="0">
                <a:solidFill>
                  <a:srgbClr val="464E41"/>
                </a:solidFill>
                <a:cs typeface="Arial" charset="0"/>
              </a:rPr>
              <a:t>workflow</a:t>
            </a:r>
            <a:r>
              <a:rPr lang="fr-FR" sz="1400" dirty="0" smtClean="0">
                <a:solidFill>
                  <a:srgbClr val="464E41"/>
                </a:solidFill>
                <a:cs typeface="Arial" charset="0"/>
              </a:rPr>
              <a:t> différemment -&gt; impact sur l’ETL</a:t>
            </a:r>
          </a:p>
          <a:p>
            <a:pPr algn="just"/>
            <a:r>
              <a:rPr lang="fr-FR" sz="1800" dirty="0" err="1" smtClean="0">
                <a:solidFill>
                  <a:srgbClr val="464E41"/>
                </a:solidFill>
                <a:cs typeface="Arial" charset="0"/>
              </a:rPr>
              <a:t>OpenLDAP</a:t>
            </a:r>
            <a:endParaRPr lang="fr-FR" sz="1800" dirty="0" smtClean="0">
              <a:solidFill>
                <a:srgbClr val="464E41"/>
              </a:solidFill>
              <a:cs typeface="Arial" charset="0"/>
            </a:endParaRPr>
          </a:p>
          <a:p>
            <a:pPr lvl="1" algn="just"/>
            <a:r>
              <a:rPr lang="fr-FR" sz="1400" dirty="0" smtClean="0">
                <a:solidFill>
                  <a:srgbClr val="464E41"/>
                </a:solidFill>
                <a:cs typeface="Arial" charset="0"/>
              </a:rPr>
              <a:t>Supprimé du périmètre</a:t>
            </a:r>
          </a:p>
          <a:p>
            <a:pPr lvl="1" algn="just"/>
            <a:r>
              <a:rPr lang="fr-FR" sz="1400" dirty="0" smtClean="0">
                <a:solidFill>
                  <a:srgbClr val="464E41"/>
                </a:solidFill>
                <a:cs typeface="Arial" charset="0"/>
              </a:rPr>
              <a:t>Aurait permis une centralisation des </a:t>
            </a:r>
            <a:r>
              <a:rPr lang="fr-FR" sz="1400" dirty="0" err="1" smtClean="0">
                <a:solidFill>
                  <a:srgbClr val="464E41"/>
                </a:solidFill>
                <a:cs typeface="Arial" charset="0"/>
              </a:rPr>
              <a:t>credentials</a:t>
            </a:r>
            <a:r>
              <a:rPr lang="fr-FR" sz="1400" dirty="0" smtClean="0">
                <a:solidFill>
                  <a:srgbClr val="464E41"/>
                </a:solidFill>
                <a:cs typeface="Arial" charset="0"/>
              </a:rPr>
              <a:t> des différentes briques (IHM, FTP)</a:t>
            </a:r>
            <a:endParaRPr lang="fr-FR" sz="1800" dirty="0" smtClean="0">
              <a:solidFill>
                <a:srgbClr val="464E41"/>
              </a:solidFill>
              <a:cs typeface="Arial" charset="0"/>
            </a:endParaRPr>
          </a:p>
          <a:p>
            <a:pPr algn="just"/>
            <a:r>
              <a:rPr lang="fr-FR" sz="1800" dirty="0" smtClean="0">
                <a:solidFill>
                  <a:srgbClr val="464E41"/>
                </a:solidFill>
                <a:cs typeface="Arial" charset="0"/>
              </a:rPr>
              <a:t>ESB</a:t>
            </a:r>
          </a:p>
          <a:p>
            <a:pPr lvl="1" algn="just"/>
            <a:r>
              <a:rPr lang="fr-FR" sz="1400" dirty="0" smtClean="0">
                <a:solidFill>
                  <a:srgbClr val="464E41"/>
                </a:solidFill>
                <a:cs typeface="Arial" charset="0"/>
              </a:rPr>
              <a:t>Sert ici uniquement à exposer des web services (services de rapportage, services de modification des référentiels)</a:t>
            </a:r>
          </a:p>
          <a:p>
            <a:pPr lvl="1" algn="just"/>
            <a:r>
              <a:rPr lang="fr-FR" sz="1400" dirty="0">
                <a:solidFill>
                  <a:srgbClr val="464E41"/>
                </a:solidFill>
                <a:cs typeface="Arial" charset="0"/>
              </a:rPr>
              <a:t>L</a:t>
            </a:r>
            <a:r>
              <a:rPr lang="fr-FR" sz="1400" dirty="0" smtClean="0">
                <a:solidFill>
                  <a:srgbClr val="464E41"/>
                </a:solidFill>
                <a:cs typeface="Arial" charset="0"/>
              </a:rPr>
              <a:t>’utilité du bus de service perd son sens lorsque la couche de présentation (WEB1) l’outrepasse pour implémenter des règles métiers et accéder aux bases de données</a:t>
            </a:r>
          </a:p>
          <a:p>
            <a:pPr lvl="1" algn="just"/>
            <a:r>
              <a:rPr lang="fr-FR" sz="1400" dirty="0" smtClean="0">
                <a:solidFill>
                  <a:srgbClr val="464E41"/>
                </a:solidFill>
                <a:cs typeface="Arial" charset="0"/>
              </a:rPr>
              <a:t>Dans le contexte de </a:t>
            </a:r>
            <a:r>
              <a:rPr lang="fr-FR" sz="1400" dirty="0" err="1" smtClean="0">
                <a:solidFill>
                  <a:srgbClr val="464E41"/>
                </a:solidFill>
                <a:cs typeface="Arial" charset="0"/>
              </a:rPr>
              <a:t>Geod’air</a:t>
            </a:r>
            <a:r>
              <a:rPr lang="fr-FR" sz="1400" dirty="0" smtClean="0">
                <a:solidFill>
                  <a:srgbClr val="464E41"/>
                </a:solidFill>
                <a:cs typeface="Arial" charset="0"/>
              </a:rPr>
              <a:t>, l’intégration d’un ESB aurait de l’intérêt s’il était réellement positionné au carrefour de tous les échanges entre les briques applicatives.</a:t>
            </a: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© 2010 Capgemini. Tous droits réservés</a:t>
            </a:r>
            <a:endParaRPr lang="en-US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Réunion de lancement NEMO – 21/04/2016</a:t>
            </a:r>
            <a:endParaRPr lang="en-US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9774002" y="6719161"/>
            <a:ext cx="130411" cy="104644"/>
          </a:xfrm>
        </p:spPr>
        <p:txBody>
          <a:bodyPr/>
          <a:lstStyle/>
          <a:p>
            <a:fld id="{F45F209A-F05B-45BC-AE12-4D1A05C34093}" type="slidenum">
              <a:rPr lang="en-US"/>
              <a:pPr/>
              <a:t>17</a:t>
            </a:fld>
            <a:endParaRPr lang="en-US"/>
          </a:p>
        </p:txBody>
      </p:sp>
      <p:sp>
        <p:nvSpPr>
          <p:cNvPr id="185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4.2 Architecture logique</a:t>
            </a:r>
            <a:endParaRPr lang="en-US" dirty="0"/>
          </a:p>
        </p:txBody>
      </p:sp>
      <p:sp>
        <p:nvSpPr>
          <p:cNvPr id="1853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-289519" y="1303194"/>
            <a:ext cx="9904413" cy="4516437"/>
          </a:xfrm>
        </p:spPr>
        <p:txBody>
          <a:bodyPr/>
          <a:lstStyle/>
          <a:p>
            <a:pPr algn="just"/>
            <a:r>
              <a:rPr lang="fr-FR" sz="1800" dirty="0" err="1" smtClean="0">
                <a:solidFill>
                  <a:srgbClr val="464E41"/>
                </a:solidFill>
                <a:cs typeface="Arial" charset="0"/>
              </a:rPr>
              <a:t>MongoDB</a:t>
            </a:r>
            <a:endParaRPr lang="fr-FR" sz="1800" dirty="0" smtClean="0">
              <a:solidFill>
                <a:srgbClr val="464E41"/>
              </a:solidFill>
              <a:cs typeface="Arial" charset="0"/>
            </a:endParaRPr>
          </a:p>
          <a:p>
            <a:pPr lvl="1" algn="just"/>
            <a:r>
              <a:rPr lang="fr-FR" sz="1400" dirty="0" smtClean="0">
                <a:solidFill>
                  <a:srgbClr val="464E41"/>
                </a:solidFill>
                <a:cs typeface="Arial" charset="0"/>
              </a:rPr>
              <a:t>Le choix de </a:t>
            </a:r>
            <a:r>
              <a:rPr lang="fr-FR" sz="1400" dirty="0" err="1" smtClean="0">
                <a:solidFill>
                  <a:srgbClr val="464E41"/>
                </a:solidFill>
                <a:cs typeface="Arial" charset="0"/>
              </a:rPr>
              <a:t>MongoDB</a:t>
            </a:r>
            <a:r>
              <a:rPr lang="fr-FR" sz="1400" dirty="0" smtClean="0">
                <a:solidFill>
                  <a:srgbClr val="464E41"/>
                </a:solidFill>
                <a:cs typeface="Arial" charset="0"/>
              </a:rPr>
              <a:t> est très discutable :</a:t>
            </a:r>
          </a:p>
          <a:p>
            <a:pPr lvl="2" algn="just"/>
            <a:r>
              <a:rPr lang="fr-FR" sz="1200" dirty="0" smtClean="0">
                <a:solidFill>
                  <a:srgbClr val="464E41"/>
                </a:solidFill>
                <a:cs typeface="Arial" charset="0"/>
              </a:rPr>
              <a:t>Le modèle de données des mesures, statistiques et des référentiels évolue très peu. </a:t>
            </a:r>
          </a:p>
          <a:p>
            <a:pPr lvl="2" algn="just"/>
            <a:r>
              <a:rPr lang="fr-FR" sz="1200" dirty="0" smtClean="0">
                <a:solidFill>
                  <a:srgbClr val="464E41"/>
                </a:solidFill>
                <a:cs typeface="Arial" charset="0"/>
              </a:rPr>
              <a:t>La </a:t>
            </a:r>
            <a:r>
              <a:rPr lang="fr-FR" sz="1200" dirty="0" err="1" smtClean="0">
                <a:solidFill>
                  <a:srgbClr val="464E41"/>
                </a:solidFill>
                <a:cs typeface="Arial" charset="0"/>
              </a:rPr>
              <a:t>scalabilité</a:t>
            </a:r>
            <a:r>
              <a:rPr lang="fr-FR" sz="1200" dirty="0" smtClean="0">
                <a:solidFill>
                  <a:srgbClr val="464E41"/>
                </a:solidFill>
                <a:cs typeface="Arial" charset="0"/>
              </a:rPr>
              <a:t> horizontale n’est pas un enjeu fort</a:t>
            </a:r>
          </a:p>
          <a:p>
            <a:pPr lvl="2" algn="just"/>
            <a:r>
              <a:rPr lang="fr-FR" sz="1200" dirty="0" smtClean="0">
                <a:solidFill>
                  <a:srgbClr val="464E41"/>
                </a:solidFill>
                <a:cs typeface="Arial" charset="0"/>
              </a:rPr>
              <a:t>Le langage SQL suffit largement pour effectuer les requêtes </a:t>
            </a:r>
          </a:p>
          <a:p>
            <a:pPr lvl="2" algn="just"/>
            <a:r>
              <a:rPr lang="fr-FR" sz="1200" dirty="0" smtClean="0">
                <a:solidFill>
                  <a:srgbClr val="464E41"/>
                </a:solidFill>
                <a:cs typeface="Arial" charset="0"/>
              </a:rPr>
              <a:t>Les propriétés ACID de la base de données sont obligatoires</a:t>
            </a:r>
          </a:p>
          <a:p>
            <a:pPr lvl="2" algn="just"/>
            <a:r>
              <a:rPr lang="fr-FR" sz="1200" dirty="0" smtClean="0">
                <a:solidFill>
                  <a:srgbClr val="464E41"/>
                </a:solidFill>
                <a:cs typeface="Arial" charset="0"/>
              </a:rPr>
              <a:t>La volumétrie de données définie dans le DAT (120 Go au total pour 20 ans de données) n’est pas très importante.</a:t>
            </a:r>
          </a:p>
          <a:p>
            <a:pPr algn="just"/>
            <a:r>
              <a:rPr lang="fr-FR" sz="1800" dirty="0" smtClean="0">
                <a:solidFill>
                  <a:srgbClr val="464E41"/>
                </a:solidFill>
                <a:cs typeface="Arial" charset="0"/>
              </a:rPr>
              <a:t>Couche d’accès aux données</a:t>
            </a:r>
          </a:p>
          <a:p>
            <a:pPr lvl="1" algn="just"/>
            <a:r>
              <a:rPr lang="fr-FR" sz="1400" dirty="0" smtClean="0">
                <a:solidFill>
                  <a:srgbClr val="464E41"/>
                </a:solidFill>
                <a:cs typeface="Arial" charset="0"/>
              </a:rPr>
              <a:t>Chaque composant (DAT1, WEB1, BPM1), voire plusieurs sous composants (ETL et code de génération des statistiques) d’un même composant possède leur propre couche d’accès aux données</a:t>
            </a:r>
            <a:endParaRPr lang="fr-FR" sz="1800" dirty="0" smtClean="0">
              <a:solidFill>
                <a:srgbClr val="464E41"/>
              </a:solidFill>
              <a:cs typeface="Arial" charset="0"/>
            </a:endParaRPr>
          </a:p>
          <a:p>
            <a:pPr algn="just"/>
            <a:r>
              <a:rPr lang="fr-FR" sz="1800" dirty="0" smtClean="0">
                <a:solidFill>
                  <a:srgbClr val="464E41"/>
                </a:solidFill>
                <a:cs typeface="Arial" charset="0"/>
              </a:rPr>
              <a:t>Monitoring</a:t>
            </a:r>
          </a:p>
          <a:p>
            <a:pPr lvl="1" algn="just"/>
            <a:r>
              <a:rPr lang="fr-FR" sz="1400" dirty="0" smtClean="0">
                <a:solidFill>
                  <a:srgbClr val="464E41"/>
                </a:solidFill>
                <a:cs typeface="Arial" charset="0"/>
              </a:rPr>
              <a:t>Grande diversité de logs produits</a:t>
            </a:r>
          </a:p>
          <a:p>
            <a:pPr lvl="1" algn="just"/>
            <a:r>
              <a:rPr lang="fr-FR" sz="1400" dirty="0" smtClean="0">
                <a:solidFill>
                  <a:srgbClr val="464E41"/>
                </a:solidFill>
                <a:cs typeface="Arial" charset="0"/>
              </a:rPr>
              <a:t>Exploitation des logs (excepté l’intégration des données suivie au niveau de l’IHM) non documentée</a:t>
            </a:r>
          </a:p>
          <a:p>
            <a:pPr lvl="1" algn="just"/>
            <a:r>
              <a:rPr lang="fr-FR" sz="1400" dirty="0" smtClean="0">
                <a:solidFill>
                  <a:srgbClr val="464E41"/>
                </a:solidFill>
                <a:cs typeface="Arial" charset="0"/>
              </a:rPr>
              <a:t>Existence d’alertes sur analyse des logs inconnue</a:t>
            </a: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5987" y="3130880"/>
            <a:ext cx="6415515" cy="268287"/>
          </a:xfrm>
          <a:prstGeom prst="rect">
            <a:avLst/>
          </a:prstGeom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0" scaled="0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1832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539877"/>
            <a:ext cx="9904413" cy="3446463"/>
          </a:xfrm>
        </p:spPr>
        <p:txBody>
          <a:bodyPr/>
          <a:lstStyle/>
          <a:p>
            <a:pPr marL="457200" indent="-266700">
              <a:spcBef>
                <a:spcPct val="40000"/>
              </a:spcBef>
              <a:buFont typeface="Wingdings" pitchFamily="2" charset="2"/>
              <a:buAutoNum type="arabicPeriod"/>
            </a:pPr>
            <a:r>
              <a:rPr lang="fr-FR" sz="1800" dirty="0" smtClean="0"/>
              <a:t>Rappel du contexte et des objectifs</a:t>
            </a:r>
          </a:p>
          <a:p>
            <a:pPr marL="457200" indent="-266700">
              <a:spcBef>
                <a:spcPct val="40000"/>
              </a:spcBef>
              <a:buFont typeface="Wingdings" pitchFamily="2" charset="2"/>
              <a:buAutoNum type="arabicPeriod"/>
            </a:pPr>
            <a:r>
              <a:rPr lang="fr-FR" sz="1800" dirty="0" smtClean="0"/>
              <a:t>Rappel de la méthodologie et du périmètre</a:t>
            </a:r>
          </a:p>
          <a:p>
            <a:pPr marL="457200" indent="-266700">
              <a:spcBef>
                <a:spcPct val="40000"/>
              </a:spcBef>
              <a:buFont typeface="Wingdings" pitchFamily="2" charset="2"/>
              <a:buAutoNum type="arabicPeriod"/>
            </a:pPr>
            <a:r>
              <a:rPr lang="fr-FR" sz="1800" dirty="0" smtClean="0"/>
              <a:t>Etat général de la documentation</a:t>
            </a:r>
          </a:p>
          <a:p>
            <a:pPr marL="457200" indent="-266700">
              <a:spcBef>
                <a:spcPct val="40000"/>
              </a:spcBef>
              <a:buFont typeface="Wingdings" pitchFamily="2" charset="2"/>
              <a:buAutoNum type="arabicPeriod"/>
            </a:pPr>
            <a:r>
              <a:rPr lang="fr-FR" sz="1800" b="1" dirty="0" smtClean="0"/>
              <a:t>Analyse générale de l’architecture</a:t>
            </a:r>
          </a:p>
          <a:p>
            <a:pPr marL="457200" indent="-266700">
              <a:spcBef>
                <a:spcPct val="40000"/>
              </a:spcBef>
              <a:buFont typeface="Wingdings" pitchFamily="2" charset="2"/>
              <a:buAutoNum type="arabicPeriod"/>
            </a:pPr>
            <a:r>
              <a:rPr lang="fr-FR" sz="1800" dirty="0" smtClean="0"/>
              <a:t>Analyse détaillée</a:t>
            </a:r>
          </a:p>
          <a:p>
            <a:pPr marL="922338" lvl="1" indent="-266700">
              <a:spcBef>
                <a:spcPct val="40000"/>
              </a:spcBef>
              <a:buFont typeface="Wingdings" pitchFamily="2" charset="2"/>
              <a:buAutoNum type="arabicPeriod"/>
            </a:pPr>
            <a:r>
              <a:rPr lang="fr-FR" sz="1400" dirty="0" smtClean="0"/>
              <a:t>Qualité du code</a:t>
            </a:r>
          </a:p>
          <a:p>
            <a:pPr marL="922338" lvl="1" indent="-266700">
              <a:spcBef>
                <a:spcPct val="40000"/>
              </a:spcBef>
              <a:buFont typeface="Wingdings" pitchFamily="2" charset="2"/>
              <a:buAutoNum type="arabicPeriod"/>
            </a:pPr>
            <a:r>
              <a:rPr lang="fr-FR" sz="1400" dirty="0" smtClean="0"/>
              <a:t>Bases de données</a:t>
            </a:r>
          </a:p>
          <a:p>
            <a:pPr marL="922338" lvl="1" indent="-266700">
              <a:spcBef>
                <a:spcPct val="40000"/>
              </a:spcBef>
              <a:buFont typeface="Wingdings" pitchFamily="2" charset="2"/>
              <a:buAutoNum type="arabicPeriod"/>
            </a:pPr>
            <a:r>
              <a:rPr lang="fr-FR" sz="1400" dirty="0" smtClean="0"/>
              <a:t>ETL</a:t>
            </a:r>
          </a:p>
          <a:p>
            <a:pPr marL="922338" lvl="1" indent="-266700">
              <a:spcBef>
                <a:spcPct val="40000"/>
              </a:spcBef>
              <a:buFont typeface="Wingdings" pitchFamily="2" charset="2"/>
              <a:buAutoNum type="arabicPeriod"/>
            </a:pPr>
            <a:r>
              <a:rPr lang="fr-FR" sz="1400" dirty="0" err="1" smtClean="0"/>
              <a:t>Webservices</a:t>
            </a:r>
            <a:endParaRPr lang="fr-FR" sz="1400" dirty="0" smtClean="0"/>
          </a:p>
          <a:p>
            <a:pPr marL="922338" lvl="1" indent="-266700">
              <a:spcBef>
                <a:spcPct val="40000"/>
              </a:spcBef>
              <a:buFont typeface="Wingdings" pitchFamily="2" charset="2"/>
              <a:buAutoNum type="arabicPeriod"/>
            </a:pPr>
            <a:r>
              <a:rPr lang="fr-FR" sz="1400" dirty="0" smtClean="0"/>
              <a:t>BPM</a:t>
            </a:r>
          </a:p>
          <a:p>
            <a:pPr marL="922338" lvl="1" indent="-266700">
              <a:spcBef>
                <a:spcPct val="40000"/>
              </a:spcBef>
              <a:buFont typeface="Wingdings" pitchFamily="2" charset="2"/>
              <a:buAutoNum type="arabicPeriod"/>
            </a:pPr>
            <a:r>
              <a:rPr lang="fr-FR" sz="1400" dirty="0" smtClean="0"/>
              <a:t>Site web</a:t>
            </a:r>
          </a:p>
          <a:p>
            <a:pPr marL="457200" indent="-266700">
              <a:spcBef>
                <a:spcPct val="40000"/>
              </a:spcBef>
              <a:buFont typeface="Wingdings" pitchFamily="2" charset="2"/>
              <a:buAutoNum type="arabicPeriod"/>
            </a:pPr>
            <a:r>
              <a:rPr lang="fr-FR" sz="1800" dirty="0" smtClean="0"/>
              <a:t>Synthèse des constats</a:t>
            </a:r>
          </a:p>
          <a:p>
            <a:pPr marL="457200" indent="-266700">
              <a:spcBef>
                <a:spcPct val="40000"/>
              </a:spcBef>
              <a:buFont typeface="Wingdings" pitchFamily="2" charset="2"/>
              <a:buAutoNum type="arabicPeriod"/>
            </a:pPr>
            <a:r>
              <a:rPr lang="fr-FR" sz="1800" dirty="0" smtClean="0"/>
              <a:t>Préconisations</a:t>
            </a:r>
            <a:endParaRPr lang="fr-FR" sz="1800" dirty="0"/>
          </a:p>
        </p:txBody>
      </p:sp>
      <p:sp>
        <p:nvSpPr>
          <p:cNvPr id="183300" name="Rectangle 4"/>
          <p:cNvSpPr>
            <a:spLocks noGrp="1" noChangeArrowheads="1"/>
          </p:cNvSpPr>
          <p:nvPr>
            <p:ph type="title"/>
          </p:nvPr>
        </p:nvSpPr>
        <p:spPr>
          <a:xfrm>
            <a:off x="0" y="238125"/>
            <a:ext cx="9904413" cy="973138"/>
          </a:xfrm>
        </p:spPr>
        <p:txBody>
          <a:bodyPr/>
          <a:lstStyle/>
          <a:p>
            <a:r>
              <a:rPr lang="fr-FR"/>
              <a:t>Sommaire</a:t>
            </a: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© 2010 Capgemini. Tous droits réservés</a:t>
            </a:r>
            <a:endParaRPr lang="en-US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Réunion de lancement NEMO – 21/04/2016</a:t>
            </a:r>
            <a:endParaRPr lang="en-US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9774002" y="6719161"/>
            <a:ext cx="130411" cy="104644"/>
          </a:xfrm>
        </p:spPr>
        <p:txBody>
          <a:bodyPr/>
          <a:lstStyle/>
          <a:p>
            <a:fld id="{F45F209A-F05B-45BC-AE12-4D1A05C34093}" type="slidenum">
              <a:rPr lang="en-US"/>
              <a:pPr/>
              <a:t>19</a:t>
            </a:fld>
            <a:endParaRPr lang="en-US"/>
          </a:p>
        </p:txBody>
      </p:sp>
      <p:sp>
        <p:nvSpPr>
          <p:cNvPr id="185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5.1 Qualité du code</a:t>
            </a:r>
            <a:endParaRPr lang="en-US" dirty="0"/>
          </a:p>
        </p:txBody>
      </p:sp>
      <p:sp>
        <p:nvSpPr>
          <p:cNvPr id="1853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-289519" y="1303194"/>
            <a:ext cx="9904413" cy="4516437"/>
          </a:xfrm>
        </p:spPr>
        <p:txBody>
          <a:bodyPr/>
          <a:lstStyle/>
          <a:p>
            <a:pPr algn="just"/>
            <a:r>
              <a:rPr lang="fr-FR" sz="1800" dirty="0" smtClean="0">
                <a:solidFill>
                  <a:srgbClr val="464E41"/>
                </a:solidFill>
                <a:cs typeface="Arial" charset="0"/>
              </a:rPr>
              <a:t>L’analyse met en évidence un défaut de qualité général du code</a:t>
            </a:r>
          </a:p>
          <a:p>
            <a:pPr algn="just"/>
            <a:r>
              <a:rPr lang="fr-FR" sz="1800" dirty="0" smtClean="0">
                <a:solidFill>
                  <a:srgbClr val="464E41"/>
                </a:solidFill>
                <a:cs typeface="Arial" charset="0"/>
              </a:rPr>
              <a:t>un impact sur la maintenabilité et donc les coûts de maintenance est à prévoir</a:t>
            </a:r>
          </a:p>
          <a:p>
            <a:pPr lvl="1" algn="just"/>
            <a:r>
              <a:rPr lang="fr-FR" sz="1400" dirty="0" smtClean="0">
                <a:solidFill>
                  <a:srgbClr val="464E41"/>
                </a:solidFill>
                <a:cs typeface="Arial" charset="0"/>
              </a:rPr>
              <a:t>Code mal structuré</a:t>
            </a:r>
          </a:p>
          <a:p>
            <a:pPr lvl="1" algn="just"/>
            <a:r>
              <a:rPr lang="fr-FR" sz="1400" dirty="0" smtClean="0">
                <a:solidFill>
                  <a:srgbClr val="464E41"/>
                </a:solidFill>
                <a:cs typeface="Arial" charset="0"/>
              </a:rPr>
              <a:t>Code  avec des méthodes beaucoup trop longues</a:t>
            </a:r>
          </a:p>
          <a:p>
            <a:pPr algn="just"/>
            <a:endParaRPr lang="fr-FR" sz="1800" dirty="0" smtClean="0">
              <a:solidFill>
                <a:srgbClr val="464E41"/>
              </a:solidFill>
              <a:cs typeface="Arial" charset="0"/>
            </a:endParaRPr>
          </a:p>
        </p:txBody>
      </p:sp>
      <p:sp>
        <p:nvSpPr>
          <p:cNvPr id="8" name="Rectangle 7"/>
          <p:cNvSpPr/>
          <p:nvPr/>
        </p:nvSpPr>
        <p:spPr bwMode="auto">
          <a:xfrm>
            <a:off x="9376012" y="559558"/>
            <a:ext cx="1337481" cy="736979"/>
          </a:xfrm>
          <a:prstGeom prst="rect">
            <a:avLst/>
          </a:prstGeom>
          <a:solidFill>
            <a:srgbClr val="FFC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2000" b="1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  <a:cs typeface="Arial" charset="0"/>
            </a:endParaRP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-13063" y="1573308"/>
            <a:ext cx="6415515" cy="268287"/>
          </a:xfrm>
          <a:prstGeom prst="rect">
            <a:avLst/>
          </a:prstGeom>
          <a:gradFill rotWithShape="1"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0" scaled="0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1832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539877"/>
            <a:ext cx="9904413" cy="3446463"/>
          </a:xfrm>
        </p:spPr>
        <p:txBody>
          <a:bodyPr/>
          <a:lstStyle/>
          <a:p>
            <a:pPr marL="457200" indent="-266700">
              <a:spcBef>
                <a:spcPct val="50000"/>
              </a:spcBef>
              <a:buFont typeface="Wingdings" pitchFamily="2" charset="2"/>
              <a:buAutoNum type="arabicPeriod"/>
            </a:pPr>
            <a:r>
              <a:rPr lang="fr-FR" sz="1800" b="1" dirty="0" smtClean="0"/>
              <a:t>Rappel du contexte et des objectifs</a:t>
            </a:r>
            <a:endParaRPr lang="fr-FR" sz="1800" b="1" dirty="0"/>
          </a:p>
          <a:p>
            <a:pPr marL="990600" lvl="1" indent="-266700">
              <a:spcBef>
                <a:spcPct val="50000"/>
              </a:spcBef>
              <a:buClr>
                <a:schemeClr val="tx2"/>
              </a:buClr>
              <a:buFont typeface="Wingdings" pitchFamily="2" charset="2"/>
              <a:buAutoNum type="arabicPeriod"/>
            </a:pPr>
            <a:r>
              <a:rPr lang="fr-FR" sz="1400" dirty="0" smtClean="0"/>
              <a:t>Présentation de </a:t>
            </a:r>
            <a:r>
              <a:rPr lang="fr-FR" sz="1400" dirty="0" err="1" smtClean="0"/>
              <a:t>Géod’Air</a:t>
            </a:r>
            <a:endParaRPr lang="fr-FR" sz="1400" dirty="0" smtClean="0"/>
          </a:p>
          <a:p>
            <a:pPr marL="990600" lvl="1" indent="-266700">
              <a:spcBef>
                <a:spcPct val="50000"/>
              </a:spcBef>
              <a:buClr>
                <a:schemeClr val="tx2"/>
              </a:buClr>
              <a:buFont typeface="Wingdings" pitchFamily="2" charset="2"/>
              <a:buAutoNum type="arabicPeriod"/>
            </a:pPr>
            <a:r>
              <a:rPr lang="fr-FR" sz="1400" dirty="0" smtClean="0"/>
              <a:t>Contexte de l’audit</a:t>
            </a:r>
          </a:p>
          <a:p>
            <a:pPr marL="990600" lvl="1" indent="-266700">
              <a:spcBef>
                <a:spcPct val="50000"/>
              </a:spcBef>
              <a:buClr>
                <a:schemeClr val="tx2"/>
              </a:buClr>
              <a:buFont typeface="Wingdings" pitchFamily="2" charset="2"/>
              <a:buAutoNum type="arabicPeriod"/>
            </a:pPr>
            <a:r>
              <a:rPr lang="fr-FR" sz="1400" dirty="0" smtClean="0"/>
              <a:t>Objectif de l’audit</a:t>
            </a:r>
          </a:p>
          <a:p>
            <a:pPr marL="457200" indent="-266700">
              <a:spcBef>
                <a:spcPct val="50000"/>
              </a:spcBef>
              <a:buFont typeface="Wingdings" pitchFamily="2" charset="2"/>
              <a:buAutoNum type="arabicPeriod"/>
            </a:pPr>
            <a:r>
              <a:rPr lang="fr-FR" sz="1800" dirty="0" smtClean="0"/>
              <a:t>Rappel de la méthodologie et du périmètre</a:t>
            </a:r>
            <a:endParaRPr lang="fr-FR" sz="1800" dirty="0"/>
          </a:p>
          <a:p>
            <a:pPr marL="457200" indent="-266700">
              <a:spcBef>
                <a:spcPct val="50000"/>
              </a:spcBef>
              <a:buFont typeface="Wingdings" pitchFamily="2" charset="2"/>
              <a:buAutoNum type="arabicPeriod"/>
            </a:pPr>
            <a:r>
              <a:rPr lang="fr-FR" sz="1800" dirty="0" smtClean="0"/>
              <a:t>Etat général de la documentation</a:t>
            </a:r>
            <a:endParaRPr lang="fr-FR" sz="1800" dirty="0"/>
          </a:p>
          <a:p>
            <a:pPr marL="457200" indent="-266700">
              <a:spcBef>
                <a:spcPct val="50000"/>
              </a:spcBef>
              <a:buFont typeface="Wingdings" pitchFamily="2" charset="2"/>
              <a:buAutoNum type="arabicPeriod"/>
            </a:pPr>
            <a:r>
              <a:rPr lang="fr-FR" sz="1800" dirty="0" smtClean="0"/>
              <a:t>Analyse générale de l’architecture</a:t>
            </a:r>
            <a:endParaRPr lang="fr-FR" sz="1600" dirty="0"/>
          </a:p>
          <a:p>
            <a:pPr marL="457200" indent="-266700">
              <a:buFont typeface="Wingdings" pitchFamily="2" charset="2"/>
              <a:buAutoNum type="arabicPeriod"/>
            </a:pPr>
            <a:r>
              <a:rPr lang="fr-FR" sz="1800" dirty="0" smtClean="0"/>
              <a:t>Analyse détaillée</a:t>
            </a:r>
            <a:endParaRPr lang="fr-FR" sz="1800" dirty="0"/>
          </a:p>
          <a:p>
            <a:pPr marL="457200" indent="-266700">
              <a:buFont typeface="Wingdings" pitchFamily="2" charset="2"/>
              <a:buAutoNum type="arabicPeriod"/>
            </a:pPr>
            <a:r>
              <a:rPr lang="fr-FR" sz="1800" dirty="0" smtClean="0"/>
              <a:t>Synthèse des constats</a:t>
            </a:r>
            <a:endParaRPr lang="fr-FR" sz="1800" dirty="0"/>
          </a:p>
          <a:p>
            <a:pPr marL="457200" indent="-266700">
              <a:buFont typeface="Wingdings" pitchFamily="2" charset="2"/>
              <a:buAutoNum type="arabicPeriod"/>
            </a:pPr>
            <a:r>
              <a:rPr lang="fr-FR" sz="1800" dirty="0" smtClean="0"/>
              <a:t>Préconisations</a:t>
            </a:r>
            <a:endParaRPr lang="fr-FR" sz="1800" dirty="0"/>
          </a:p>
        </p:txBody>
      </p:sp>
      <p:sp>
        <p:nvSpPr>
          <p:cNvPr id="183300" name="Rectangle 4"/>
          <p:cNvSpPr>
            <a:spLocks noGrp="1" noChangeArrowheads="1"/>
          </p:cNvSpPr>
          <p:nvPr>
            <p:ph type="title"/>
          </p:nvPr>
        </p:nvSpPr>
        <p:spPr>
          <a:xfrm>
            <a:off x="0" y="238125"/>
            <a:ext cx="9904413" cy="973138"/>
          </a:xfrm>
        </p:spPr>
        <p:txBody>
          <a:bodyPr/>
          <a:lstStyle/>
          <a:p>
            <a:r>
              <a:rPr lang="fr-FR"/>
              <a:t>Sommaire</a:t>
            </a: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© 2010 Capgemini. Tous droits réservés</a:t>
            </a:r>
            <a:endParaRPr lang="en-US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Réunion de lancement NEMO – 21/04/2016</a:t>
            </a:r>
            <a:endParaRPr lang="en-US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9774002" y="6719161"/>
            <a:ext cx="130411" cy="104644"/>
          </a:xfrm>
        </p:spPr>
        <p:txBody>
          <a:bodyPr/>
          <a:lstStyle/>
          <a:p>
            <a:fld id="{F45F209A-F05B-45BC-AE12-4D1A05C34093}" type="slidenum">
              <a:rPr lang="en-US"/>
              <a:pPr/>
              <a:t>20</a:t>
            </a:fld>
            <a:endParaRPr lang="en-US"/>
          </a:p>
        </p:txBody>
      </p:sp>
      <p:sp>
        <p:nvSpPr>
          <p:cNvPr id="185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5.2 Bases de données - </a:t>
            </a:r>
            <a:r>
              <a:rPr lang="fr-FR" dirty="0" err="1" smtClean="0"/>
              <a:t>postgresql</a:t>
            </a:r>
            <a:endParaRPr lang="en-US" dirty="0"/>
          </a:p>
        </p:txBody>
      </p:sp>
      <p:sp>
        <p:nvSpPr>
          <p:cNvPr id="1853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-289519" y="1303194"/>
            <a:ext cx="9904413" cy="4516437"/>
          </a:xfrm>
        </p:spPr>
        <p:txBody>
          <a:bodyPr/>
          <a:lstStyle/>
          <a:p>
            <a:pPr algn="just"/>
            <a:r>
              <a:rPr lang="fr-FR" sz="1800" dirty="0" smtClean="0">
                <a:solidFill>
                  <a:srgbClr val="464E41"/>
                </a:solidFill>
                <a:cs typeface="Arial" charset="0"/>
              </a:rPr>
              <a:t>Un défaut de normalisation sur </a:t>
            </a:r>
            <a:r>
              <a:rPr lang="fr-FR" sz="1800" dirty="0" err="1" smtClean="0">
                <a:solidFill>
                  <a:srgbClr val="464E41"/>
                </a:solidFill>
                <a:cs typeface="Arial" charset="0"/>
              </a:rPr>
              <a:t>rapport_ue</a:t>
            </a:r>
            <a:endParaRPr lang="fr-FR" sz="1800" dirty="0" smtClean="0">
              <a:solidFill>
                <a:srgbClr val="464E41"/>
              </a:solidFill>
              <a:cs typeface="Arial" charset="0"/>
            </a:endParaRPr>
          </a:p>
          <a:p>
            <a:pPr lvl="1" algn="just"/>
            <a:r>
              <a:rPr lang="fr-FR" sz="1400" dirty="0" smtClean="0">
                <a:solidFill>
                  <a:srgbClr val="464E41"/>
                </a:solidFill>
                <a:cs typeface="Arial" charset="0"/>
              </a:rPr>
              <a:t>Répartition du champ </a:t>
            </a:r>
            <a:r>
              <a:rPr lang="fr-FR" sz="1400" dirty="0" err="1" smtClean="0">
                <a:solidFill>
                  <a:srgbClr val="464E41"/>
                </a:solidFill>
                <a:cs typeface="Arial" charset="0"/>
              </a:rPr>
              <a:t>inspire_id</a:t>
            </a:r>
            <a:r>
              <a:rPr lang="fr-FR" sz="1400" dirty="0" smtClean="0">
                <a:solidFill>
                  <a:srgbClr val="464E41"/>
                </a:solidFill>
                <a:cs typeface="Arial" charset="0"/>
              </a:rPr>
              <a:t> sur plusieurs champs pour éviter les requêtes par expression régulière</a:t>
            </a:r>
          </a:p>
          <a:p>
            <a:pPr algn="just"/>
            <a:r>
              <a:rPr lang="fr-FR" sz="1800" dirty="0" smtClean="0">
                <a:solidFill>
                  <a:srgbClr val="464E41"/>
                </a:solidFill>
                <a:cs typeface="Arial" charset="0"/>
              </a:rPr>
              <a:t>Gestion du </a:t>
            </a:r>
            <a:r>
              <a:rPr lang="fr-FR" sz="1800" dirty="0" err="1" smtClean="0">
                <a:solidFill>
                  <a:srgbClr val="464E41"/>
                </a:solidFill>
                <a:cs typeface="Arial" charset="0"/>
              </a:rPr>
              <a:t>versionnement</a:t>
            </a:r>
            <a:r>
              <a:rPr lang="fr-FR" sz="1800" dirty="0" smtClean="0">
                <a:solidFill>
                  <a:srgbClr val="464E41"/>
                </a:solidFill>
                <a:cs typeface="Arial" charset="0"/>
              </a:rPr>
              <a:t> de type bloc (effet cascade du fait des clefs étrangères)</a:t>
            </a:r>
          </a:p>
          <a:p>
            <a:pPr lvl="1" algn="just"/>
            <a:endParaRPr lang="fr-FR" sz="1400" dirty="0" smtClean="0">
              <a:solidFill>
                <a:srgbClr val="464E41"/>
              </a:solidFill>
              <a:cs typeface="Arial" charset="0"/>
            </a:endParaRPr>
          </a:p>
          <a:p>
            <a:pPr lvl="1" algn="just"/>
            <a:endParaRPr lang="fr-FR" sz="1400" dirty="0" smtClean="0">
              <a:solidFill>
                <a:srgbClr val="464E41"/>
              </a:solidFill>
              <a:cs typeface="Arial" charset="0"/>
            </a:endParaRPr>
          </a:p>
          <a:p>
            <a:pPr lvl="1" algn="just"/>
            <a:endParaRPr lang="fr-FR" sz="1400" dirty="0" smtClean="0">
              <a:solidFill>
                <a:srgbClr val="464E41"/>
              </a:solidFill>
              <a:cs typeface="Arial" charset="0"/>
            </a:endParaRPr>
          </a:p>
          <a:p>
            <a:pPr lvl="1" algn="just"/>
            <a:endParaRPr lang="fr-FR" sz="1400" dirty="0" smtClean="0">
              <a:solidFill>
                <a:srgbClr val="464E41"/>
              </a:solidFill>
              <a:cs typeface="Arial" charset="0"/>
            </a:endParaRPr>
          </a:p>
          <a:p>
            <a:pPr lvl="1" algn="just"/>
            <a:endParaRPr lang="fr-FR" sz="1400" dirty="0" smtClean="0">
              <a:solidFill>
                <a:srgbClr val="464E41"/>
              </a:solidFill>
              <a:cs typeface="Arial" charset="0"/>
            </a:endParaRPr>
          </a:p>
          <a:p>
            <a:pPr lvl="1" algn="just"/>
            <a:endParaRPr lang="fr-FR" sz="1400" dirty="0" smtClean="0">
              <a:solidFill>
                <a:srgbClr val="464E41"/>
              </a:solidFill>
              <a:cs typeface="Arial" charset="0"/>
            </a:endParaRPr>
          </a:p>
          <a:p>
            <a:pPr lvl="1" algn="just"/>
            <a:endParaRPr lang="fr-FR" sz="1400" dirty="0" smtClean="0">
              <a:solidFill>
                <a:srgbClr val="464E41"/>
              </a:solidFill>
              <a:cs typeface="Arial" charset="0"/>
            </a:endParaRPr>
          </a:p>
          <a:p>
            <a:pPr lvl="1" algn="just"/>
            <a:endParaRPr lang="fr-FR" sz="1400" dirty="0" smtClean="0">
              <a:solidFill>
                <a:srgbClr val="464E41"/>
              </a:solidFill>
              <a:cs typeface="Arial" charset="0"/>
            </a:endParaRPr>
          </a:p>
          <a:p>
            <a:pPr lvl="1" algn="just"/>
            <a:endParaRPr lang="fr-FR" sz="1400" dirty="0" smtClean="0">
              <a:solidFill>
                <a:srgbClr val="464E41"/>
              </a:solidFill>
              <a:cs typeface="Arial" charset="0"/>
            </a:endParaRPr>
          </a:p>
          <a:p>
            <a:pPr lvl="1" algn="just"/>
            <a:endParaRPr lang="fr-FR" sz="1400" dirty="0" smtClean="0">
              <a:solidFill>
                <a:srgbClr val="464E41"/>
              </a:solidFill>
              <a:cs typeface="Arial" charset="0"/>
            </a:endParaRPr>
          </a:p>
          <a:p>
            <a:pPr lvl="1" algn="just"/>
            <a:r>
              <a:rPr lang="fr-FR" sz="1400" dirty="0" smtClean="0">
                <a:solidFill>
                  <a:srgbClr val="464E41"/>
                </a:solidFill>
                <a:cs typeface="Arial" charset="0"/>
              </a:rPr>
              <a:t>Alternative : Créer des tables d’association entre entités </a:t>
            </a:r>
            <a:r>
              <a:rPr lang="fr-FR" sz="1400" dirty="0" err="1" smtClean="0">
                <a:solidFill>
                  <a:srgbClr val="464E41"/>
                </a:solidFill>
                <a:cs typeface="Arial" charset="0"/>
              </a:rPr>
              <a:t>versionnées</a:t>
            </a:r>
            <a:r>
              <a:rPr lang="fr-FR" sz="1400" dirty="0" smtClean="0">
                <a:solidFill>
                  <a:srgbClr val="464E41"/>
                </a:solidFill>
                <a:cs typeface="Arial" charset="0"/>
              </a:rPr>
              <a:t> afin de ne pas avoir à dupliquer les entités filles. Utiliser de plus des attributs </a:t>
            </a:r>
            <a:r>
              <a:rPr lang="fr-FR" sz="1400" dirty="0" err="1" smtClean="0">
                <a:solidFill>
                  <a:srgbClr val="464E41"/>
                </a:solidFill>
                <a:cs typeface="Arial" charset="0"/>
              </a:rPr>
              <a:t>monovalués</a:t>
            </a:r>
            <a:r>
              <a:rPr lang="fr-FR" sz="1400" dirty="0" smtClean="0">
                <a:solidFill>
                  <a:srgbClr val="464E41"/>
                </a:solidFill>
                <a:cs typeface="Arial" charset="0"/>
              </a:rPr>
              <a:t> comme clé primaire pour faciliter la jointure (ID auto incrémenté).</a:t>
            </a:r>
          </a:p>
        </p:txBody>
      </p:sp>
      <p:sp>
        <p:nvSpPr>
          <p:cNvPr id="11266" name="Rectangle 2"/>
          <p:cNvSpPr>
            <a:spLocks noChangeArrowheads="1"/>
          </p:cNvSpPr>
          <p:nvPr/>
        </p:nvSpPr>
        <p:spPr bwMode="auto">
          <a:xfrm>
            <a:off x="0" y="0"/>
            <a:ext cx="9904413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graphicFrame>
        <p:nvGraphicFramePr>
          <p:cNvPr id="11265" name="Object 1"/>
          <p:cNvGraphicFramePr>
            <a:graphicFrameLocks noChangeAspect="1"/>
          </p:cNvGraphicFramePr>
          <p:nvPr/>
        </p:nvGraphicFramePr>
        <p:xfrm>
          <a:off x="2995448" y="2380593"/>
          <a:ext cx="4038600" cy="2295525"/>
        </p:xfrm>
        <a:graphic>
          <a:graphicData uri="http://schemas.openxmlformats.org/presentationml/2006/ole">
            <p:oleObj spid="_x0000_s11274" name="Image bitmap" r:id="rId4" imgW="5243014" imgH="2979048" progId="PBrush">
              <p:embed/>
            </p:oleObj>
          </a:graphicData>
        </a:graphic>
      </p:graphicFrame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© 2010 Capgemini. Tous droits réservés</a:t>
            </a:r>
            <a:endParaRPr lang="en-US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Réunion de lancement NEMO – 21/04/2016</a:t>
            </a:r>
            <a:endParaRPr lang="en-US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9774002" y="6719161"/>
            <a:ext cx="130411" cy="104644"/>
          </a:xfrm>
        </p:spPr>
        <p:txBody>
          <a:bodyPr/>
          <a:lstStyle/>
          <a:p>
            <a:fld id="{F45F209A-F05B-45BC-AE12-4D1A05C34093}" type="slidenum">
              <a:rPr lang="en-US"/>
              <a:pPr/>
              <a:t>21</a:t>
            </a:fld>
            <a:endParaRPr lang="en-US"/>
          </a:p>
        </p:txBody>
      </p:sp>
      <p:sp>
        <p:nvSpPr>
          <p:cNvPr id="185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5.2 Bases de données - </a:t>
            </a:r>
            <a:r>
              <a:rPr lang="fr-FR" dirty="0" err="1" smtClean="0"/>
              <a:t>mongoDB</a:t>
            </a:r>
            <a:endParaRPr lang="en-US" dirty="0"/>
          </a:p>
        </p:txBody>
      </p:sp>
      <p:sp>
        <p:nvSpPr>
          <p:cNvPr id="1853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-289519" y="1303194"/>
            <a:ext cx="9904413" cy="4516437"/>
          </a:xfrm>
        </p:spPr>
        <p:txBody>
          <a:bodyPr/>
          <a:lstStyle/>
          <a:p>
            <a:pPr algn="just"/>
            <a:r>
              <a:rPr lang="fr-FR" sz="1800" dirty="0" smtClean="0">
                <a:solidFill>
                  <a:srgbClr val="464E41"/>
                </a:solidFill>
                <a:cs typeface="Arial" charset="0"/>
              </a:rPr>
              <a:t>L’existence d’une base historique sur 20 ans et d’une base opérationnelle sur 3 ans pose une question sur le choix de ce type de base : pourquoi choisir une approche </a:t>
            </a:r>
            <a:r>
              <a:rPr lang="fr-FR" sz="1800" dirty="0" err="1" smtClean="0">
                <a:solidFill>
                  <a:srgbClr val="464E41"/>
                </a:solidFill>
                <a:cs typeface="Arial" charset="0"/>
              </a:rPr>
              <a:t>NoSQL</a:t>
            </a:r>
            <a:r>
              <a:rPr lang="fr-FR" sz="1800" dirty="0" smtClean="0">
                <a:solidFill>
                  <a:srgbClr val="464E41"/>
                </a:solidFill>
                <a:cs typeface="Arial" charset="0"/>
              </a:rPr>
              <a:t> gros volume si cela se traduit par la mise en œuvre de 2 bases distinctes ?</a:t>
            </a:r>
            <a:endParaRPr lang="fr-FR" sz="1400" dirty="0" smtClean="0">
              <a:solidFill>
                <a:srgbClr val="464E41"/>
              </a:solidFill>
              <a:cs typeface="Arial" charset="0"/>
            </a:endParaRPr>
          </a:p>
          <a:p>
            <a:pPr algn="just"/>
            <a:r>
              <a:rPr lang="fr-FR" sz="1800" dirty="0" smtClean="0">
                <a:solidFill>
                  <a:srgbClr val="464E41"/>
                </a:solidFill>
                <a:cs typeface="Arial" charset="0"/>
              </a:rPr>
              <a:t>La volumétrie de la base Audit est importante. Aucune stratégie de gestion de cette volumétrie qui ne fera que croître identifiée dans la documentation. </a:t>
            </a:r>
          </a:p>
          <a:p>
            <a:pPr algn="just"/>
            <a:r>
              <a:rPr lang="fr-FR" sz="1800" dirty="0" smtClean="0">
                <a:solidFill>
                  <a:srgbClr val="464E41"/>
                </a:solidFill>
                <a:cs typeface="Arial" charset="0"/>
              </a:rPr>
              <a:t>Non exploitation des mécanisme d’agrégation de documents appelé « pipeline d’agrégation » (rapportage </a:t>
            </a:r>
            <a:r>
              <a:rPr lang="fr-FR" sz="1800" dirty="0" err="1" smtClean="0">
                <a:solidFill>
                  <a:srgbClr val="464E41"/>
                </a:solidFill>
                <a:cs typeface="Arial" charset="0"/>
              </a:rPr>
              <a:t>Dataset</a:t>
            </a:r>
            <a:r>
              <a:rPr lang="fr-FR" sz="1800" dirty="0" smtClean="0">
                <a:solidFill>
                  <a:srgbClr val="464E41"/>
                </a:solidFill>
                <a:cs typeface="Arial" charset="0"/>
              </a:rPr>
              <a:t> E par exemple).</a:t>
            </a:r>
          </a:p>
          <a:p>
            <a:pPr algn="just"/>
            <a:endParaRPr lang="fr-FR" sz="1800" dirty="0" smtClean="0">
              <a:solidFill>
                <a:srgbClr val="464E41"/>
              </a:solidFill>
              <a:cs typeface="Arial" charset="0"/>
            </a:endParaRPr>
          </a:p>
        </p:txBody>
      </p:sp>
      <p:sp>
        <p:nvSpPr>
          <p:cNvPr id="11266" name="Rectangle 2"/>
          <p:cNvSpPr>
            <a:spLocks noChangeArrowheads="1"/>
          </p:cNvSpPr>
          <p:nvPr/>
        </p:nvSpPr>
        <p:spPr bwMode="auto">
          <a:xfrm>
            <a:off x="0" y="0"/>
            <a:ext cx="9904413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© 2010 Capgemini. Tous droits réservés</a:t>
            </a:r>
            <a:endParaRPr lang="en-US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Réunion de lancement NEMO – 21/04/2016</a:t>
            </a:r>
            <a:endParaRPr lang="en-US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9774002" y="6719161"/>
            <a:ext cx="130411" cy="104644"/>
          </a:xfrm>
        </p:spPr>
        <p:txBody>
          <a:bodyPr/>
          <a:lstStyle/>
          <a:p>
            <a:fld id="{F45F209A-F05B-45BC-AE12-4D1A05C34093}" type="slidenum">
              <a:rPr lang="en-US"/>
              <a:pPr/>
              <a:t>22</a:t>
            </a:fld>
            <a:endParaRPr lang="en-US"/>
          </a:p>
        </p:txBody>
      </p:sp>
      <p:sp>
        <p:nvSpPr>
          <p:cNvPr id="185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5.3 ETL - jobs</a:t>
            </a:r>
            <a:endParaRPr lang="en-US" dirty="0"/>
          </a:p>
        </p:txBody>
      </p:sp>
      <p:sp>
        <p:nvSpPr>
          <p:cNvPr id="1853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-289519" y="1303194"/>
            <a:ext cx="9904413" cy="4516437"/>
          </a:xfrm>
        </p:spPr>
        <p:txBody>
          <a:bodyPr/>
          <a:lstStyle/>
          <a:p>
            <a:pPr algn="just"/>
            <a:r>
              <a:rPr lang="fr-FR" sz="1800" dirty="0" smtClean="0">
                <a:solidFill>
                  <a:srgbClr val="464E41"/>
                </a:solidFill>
                <a:cs typeface="Arial" charset="0"/>
              </a:rPr>
              <a:t>Organisation globale des jobs assez </a:t>
            </a:r>
            <a:r>
              <a:rPr lang="fr-FR" sz="1800" dirty="0" err="1" smtClean="0">
                <a:solidFill>
                  <a:srgbClr val="464E41"/>
                </a:solidFill>
                <a:cs typeface="Arial" charset="0"/>
              </a:rPr>
              <a:t>fouillie</a:t>
            </a:r>
            <a:r>
              <a:rPr lang="fr-FR" sz="1800" dirty="0" smtClean="0">
                <a:solidFill>
                  <a:srgbClr val="464E41"/>
                </a:solidFill>
                <a:cs typeface="Arial" charset="0"/>
              </a:rPr>
              <a:t> -&gt; point d’attention pour une future réversibilité</a:t>
            </a:r>
          </a:p>
          <a:p>
            <a:pPr algn="just"/>
            <a:r>
              <a:rPr lang="fr-FR" sz="1800" dirty="0" smtClean="0">
                <a:solidFill>
                  <a:srgbClr val="464E41"/>
                </a:solidFill>
                <a:cs typeface="Arial" charset="0"/>
              </a:rPr>
              <a:t>Le mode de fourniture des jobs lors de l’audit n’était pas satisfaisant, bien prévoir une fourniture par export propre des projets </a:t>
            </a:r>
            <a:r>
              <a:rPr lang="fr-FR" sz="1800" dirty="0" err="1" smtClean="0">
                <a:solidFill>
                  <a:srgbClr val="464E41"/>
                </a:solidFill>
                <a:cs typeface="Arial" charset="0"/>
              </a:rPr>
              <a:t>Talend</a:t>
            </a:r>
            <a:r>
              <a:rPr lang="fr-FR" sz="1800" dirty="0" smtClean="0">
                <a:solidFill>
                  <a:srgbClr val="464E41"/>
                </a:solidFill>
                <a:cs typeface="Arial" charset="0"/>
              </a:rPr>
              <a:t> lors d’une future réversibilité</a:t>
            </a:r>
          </a:p>
          <a:p>
            <a:pPr algn="just"/>
            <a:r>
              <a:rPr lang="fr-FR" sz="1800" dirty="0" smtClean="0">
                <a:solidFill>
                  <a:srgbClr val="464E41"/>
                </a:solidFill>
                <a:cs typeface="Arial" charset="0"/>
              </a:rPr>
              <a:t>Ordonnancement global par le script </a:t>
            </a:r>
            <a:r>
              <a:rPr lang="fr-FR" sz="1800" dirty="0" smtClean="0">
                <a:solidFill>
                  <a:srgbClr val="464E41"/>
                </a:solidFill>
                <a:cs typeface="Arial" charset="0"/>
                <a:hlinkClick r:id="rId3"/>
              </a:rPr>
              <a:t>Ftp2Etl.sh</a:t>
            </a:r>
            <a:r>
              <a:rPr lang="fr-FR" sz="1800" dirty="0" smtClean="0">
                <a:solidFill>
                  <a:srgbClr val="464E41"/>
                </a:solidFill>
                <a:cs typeface="Arial" charset="0"/>
              </a:rPr>
              <a:t> : prévoir une étude de perfs et de charge pour ajuster les niveaux de </a:t>
            </a:r>
            <a:r>
              <a:rPr lang="fr-FR" sz="1800" dirty="0" err="1" smtClean="0">
                <a:solidFill>
                  <a:srgbClr val="464E41"/>
                </a:solidFill>
                <a:cs typeface="Arial" charset="0"/>
              </a:rPr>
              <a:t>parallélisation</a:t>
            </a:r>
            <a:r>
              <a:rPr lang="fr-FR" sz="1800" dirty="0" smtClean="0">
                <a:solidFill>
                  <a:srgbClr val="464E41"/>
                </a:solidFill>
                <a:cs typeface="Arial" charset="0"/>
              </a:rPr>
              <a:t>.</a:t>
            </a:r>
          </a:p>
          <a:p>
            <a:pPr algn="just"/>
            <a:r>
              <a:rPr lang="fr-FR" sz="1800" dirty="0" smtClean="0">
                <a:solidFill>
                  <a:srgbClr val="464E41"/>
                </a:solidFill>
                <a:cs typeface="Arial" charset="0"/>
              </a:rPr>
              <a:t>La stratégie de logs / traces mériterait un document dédié. Dans les jobs la productions des logs est mal séparée du reste ce qui complexifie fortement les traitements métier.</a:t>
            </a:r>
          </a:p>
        </p:txBody>
      </p:sp>
      <p:pic>
        <p:nvPicPr>
          <p:cNvPr id="9" name="Image 8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562576" y="3743818"/>
            <a:ext cx="2152650" cy="2231314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Image 10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334439" y="4232383"/>
            <a:ext cx="4181475" cy="2019300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Rectangle 3"/>
          <p:cNvSpPr txBox="1">
            <a:spLocks noChangeArrowheads="1"/>
          </p:cNvSpPr>
          <p:nvPr/>
        </p:nvSpPr>
        <p:spPr bwMode="auto">
          <a:xfrm>
            <a:off x="-294790" y="3725821"/>
            <a:ext cx="7452319" cy="7673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61200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273050" marR="0" lvl="0" indent="-273050" algn="just" defTabSz="714375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Tx/>
              <a:buFont typeface="Wingdings" pitchFamily="2" charset="2"/>
              <a:buChar char="§"/>
              <a:tabLst/>
              <a:defRPr/>
            </a:pPr>
            <a:r>
              <a:rPr kumimoji="0" lang="fr-FR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464E41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Il y a des lacunes dans la gestion de la </a:t>
            </a:r>
            <a:r>
              <a:rPr kumimoji="0" lang="fr-FR" sz="18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464E41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transactionnalité</a:t>
            </a:r>
            <a:r>
              <a:rPr kumimoji="0" lang="fr-FR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464E41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 des opérations (base / fichier ou base1 / base 2).</a:t>
            </a:r>
          </a:p>
        </p:txBody>
      </p:sp>
      <p:sp>
        <p:nvSpPr>
          <p:cNvPr id="12" name="Rectangle 3"/>
          <p:cNvSpPr txBox="1">
            <a:spLocks noChangeArrowheads="1"/>
          </p:cNvSpPr>
          <p:nvPr/>
        </p:nvSpPr>
        <p:spPr bwMode="auto">
          <a:xfrm>
            <a:off x="-300050" y="4319668"/>
            <a:ext cx="3595043" cy="18919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61200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273050" marR="0" lvl="0" indent="-273050" algn="just" defTabSz="714375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Tx/>
              <a:buFont typeface="Wingdings" pitchFamily="2" charset="2"/>
              <a:buChar char="§"/>
              <a:tabLst/>
              <a:defRPr/>
            </a:pPr>
            <a:r>
              <a:rPr kumimoji="0" lang="fr-FR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464E41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Externalisation (y compris DAO) de la production des </a:t>
            </a:r>
            <a:r>
              <a:rPr kumimoji="0" lang="fr-FR" sz="18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464E41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stats</a:t>
            </a:r>
            <a:endParaRPr kumimoji="0" lang="fr-FR" sz="1800" b="0" i="0" u="none" strike="noStrike" kern="0" cap="none" spc="0" normalizeH="0" baseline="0" noProof="0" dirty="0" smtClean="0">
              <a:ln>
                <a:noFill/>
              </a:ln>
              <a:solidFill>
                <a:srgbClr val="464E41"/>
              </a:solidFill>
              <a:effectLst/>
              <a:uLnTx/>
              <a:uFillTx/>
              <a:latin typeface="+mn-lt"/>
              <a:ea typeface="+mn-ea"/>
              <a:cs typeface="Arial" charset="0"/>
            </a:endParaRP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© 2010 Capgemini. Tous droits réservés</a:t>
            </a:r>
            <a:endParaRPr lang="en-US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Réunion de lancement NEMO – 21/04/2016</a:t>
            </a:r>
            <a:endParaRPr lang="en-US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9774002" y="6719161"/>
            <a:ext cx="130411" cy="104644"/>
          </a:xfrm>
        </p:spPr>
        <p:txBody>
          <a:bodyPr/>
          <a:lstStyle/>
          <a:p>
            <a:fld id="{F45F209A-F05B-45BC-AE12-4D1A05C34093}" type="slidenum">
              <a:rPr lang="en-US"/>
              <a:pPr/>
              <a:t>23</a:t>
            </a:fld>
            <a:endParaRPr lang="en-US"/>
          </a:p>
        </p:txBody>
      </p:sp>
      <p:sp>
        <p:nvSpPr>
          <p:cNvPr id="185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5.3 ETL - </a:t>
            </a:r>
            <a:r>
              <a:rPr lang="fr-FR" dirty="0" err="1" smtClean="0"/>
              <a:t>stats</a:t>
            </a:r>
            <a:endParaRPr lang="en-US" dirty="0"/>
          </a:p>
        </p:txBody>
      </p:sp>
      <p:sp>
        <p:nvSpPr>
          <p:cNvPr id="1853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-289519" y="1303194"/>
            <a:ext cx="9904413" cy="4516437"/>
          </a:xfrm>
        </p:spPr>
        <p:txBody>
          <a:bodyPr/>
          <a:lstStyle/>
          <a:p>
            <a:pPr algn="just"/>
            <a:r>
              <a:rPr lang="fr-FR" sz="1800" dirty="0" smtClean="0">
                <a:solidFill>
                  <a:srgbClr val="464E41"/>
                </a:solidFill>
                <a:cs typeface="Arial" charset="0"/>
              </a:rPr>
              <a:t>Enregistrement de tous les logs (métier et techniques) en base</a:t>
            </a:r>
          </a:p>
          <a:p>
            <a:pPr algn="just"/>
            <a:r>
              <a:rPr lang="fr-FR" sz="1800" dirty="0" smtClean="0">
                <a:solidFill>
                  <a:srgbClr val="464E41"/>
                </a:solidFill>
                <a:cs typeface="Arial" charset="0"/>
              </a:rPr>
              <a:t>Imbrication des requêtes dans le boucles (ex : , la méthode «</a:t>
            </a:r>
            <a:r>
              <a:rPr lang="fr-FR" sz="1800" dirty="0" err="1" smtClean="0">
                <a:solidFill>
                  <a:srgbClr val="464E41"/>
                </a:solidFill>
                <a:cs typeface="Arial" charset="0"/>
              </a:rPr>
              <a:t>InitialisationDepassement</a:t>
            </a:r>
            <a:r>
              <a:rPr lang="fr-FR" sz="1800" dirty="0" smtClean="0">
                <a:solidFill>
                  <a:srgbClr val="464E41"/>
                </a:solidFill>
                <a:cs typeface="Arial" charset="0"/>
              </a:rPr>
              <a:t> » de la classe « </a:t>
            </a:r>
            <a:r>
              <a:rPr lang="fr-FR" sz="1800" dirty="0" err="1" smtClean="0">
                <a:solidFill>
                  <a:srgbClr val="464E41"/>
                </a:solidFill>
                <a:cs typeface="Arial" charset="0"/>
              </a:rPr>
              <a:t>ReferentielDB</a:t>
            </a:r>
            <a:r>
              <a:rPr lang="fr-FR" sz="1800" dirty="0" smtClean="0">
                <a:solidFill>
                  <a:srgbClr val="464E41"/>
                </a:solidFill>
                <a:cs typeface="Arial" charset="0"/>
              </a:rPr>
              <a:t> »)</a:t>
            </a:r>
          </a:p>
          <a:p>
            <a:pPr algn="just"/>
            <a:r>
              <a:rPr lang="fr-FR" sz="1800" dirty="0" smtClean="0">
                <a:solidFill>
                  <a:srgbClr val="464E41"/>
                </a:solidFill>
                <a:cs typeface="Arial" charset="0"/>
              </a:rPr>
              <a:t>Utilisation du driver JDBC java. L’usage d’un </a:t>
            </a:r>
            <a:r>
              <a:rPr lang="fr-FR" sz="1800" dirty="0" err="1" smtClean="0">
                <a:solidFill>
                  <a:srgbClr val="464E41"/>
                </a:solidFill>
                <a:cs typeface="Arial" charset="0"/>
              </a:rPr>
              <a:t>framework</a:t>
            </a:r>
            <a:r>
              <a:rPr lang="fr-FR" sz="1800" dirty="0" smtClean="0">
                <a:solidFill>
                  <a:srgbClr val="464E41"/>
                </a:solidFill>
                <a:cs typeface="Arial" charset="0"/>
              </a:rPr>
              <a:t> tel que </a:t>
            </a:r>
            <a:r>
              <a:rPr lang="fr-FR" sz="1800" dirty="0" err="1" smtClean="0">
                <a:solidFill>
                  <a:srgbClr val="464E41"/>
                </a:solidFill>
                <a:cs typeface="Arial" charset="0"/>
              </a:rPr>
              <a:t>Spring</a:t>
            </a:r>
            <a:r>
              <a:rPr lang="fr-FR" sz="1800" dirty="0" smtClean="0">
                <a:solidFill>
                  <a:srgbClr val="464E41"/>
                </a:solidFill>
                <a:cs typeface="Arial" charset="0"/>
              </a:rPr>
              <a:t> Data ou JTA aurait permis d’avoir un code plus maintenable.</a:t>
            </a:r>
          </a:p>
          <a:p>
            <a:pPr algn="just"/>
            <a:r>
              <a:rPr lang="fr-FR" sz="1800" dirty="0" smtClean="0">
                <a:solidFill>
                  <a:srgbClr val="464E41"/>
                </a:solidFill>
                <a:cs typeface="Arial" charset="0"/>
              </a:rPr>
              <a:t>Qualité de code moyenne avec impact sur la </a:t>
            </a:r>
            <a:r>
              <a:rPr lang="fr-FR" sz="1800" dirty="0" err="1" smtClean="0">
                <a:solidFill>
                  <a:srgbClr val="464E41"/>
                </a:solidFill>
                <a:cs typeface="Arial" charset="0"/>
              </a:rPr>
              <a:t>maintenabilité</a:t>
            </a:r>
            <a:endParaRPr lang="fr-FR" sz="1800" dirty="0" smtClean="0">
              <a:solidFill>
                <a:srgbClr val="464E41"/>
              </a:solidFill>
              <a:cs typeface="Arial" charset="0"/>
            </a:endParaRPr>
          </a:p>
          <a:p>
            <a:pPr lvl="1" algn="just"/>
            <a:r>
              <a:rPr lang="fr-FR" sz="1400" dirty="0" smtClean="0">
                <a:solidFill>
                  <a:srgbClr val="464E41"/>
                </a:solidFill>
                <a:cs typeface="Arial" charset="0"/>
              </a:rPr>
              <a:t>Non fermeture explicite des I/O</a:t>
            </a:r>
          </a:p>
          <a:p>
            <a:pPr lvl="1" algn="just"/>
            <a:r>
              <a:rPr lang="fr-FR" sz="1400" dirty="0" smtClean="0">
                <a:solidFill>
                  <a:srgbClr val="464E41"/>
                </a:solidFill>
                <a:cs typeface="Arial" charset="0"/>
              </a:rPr>
              <a:t>Non log ou propagation  d’exception</a:t>
            </a:r>
          </a:p>
          <a:p>
            <a:pPr lvl="1" algn="just"/>
            <a:r>
              <a:rPr lang="fr-FR" sz="1400" dirty="0" smtClean="0">
                <a:solidFill>
                  <a:srgbClr val="464E41"/>
                </a:solidFill>
                <a:cs typeface="Arial" charset="0"/>
              </a:rPr>
              <a:t>Utilisation de </a:t>
            </a:r>
            <a:r>
              <a:rPr lang="fr-FR" sz="1400" dirty="0" err="1" smtClean="0">
                <a:solidFill>
                  <a:srgbClr val="464E41"/>
                </a:solidFill>
                <a:cs typeface="Arial" charset="0"/>
              </a:rPr>
              <a:t>printStackTrace</a:t>
            </a:r>
            <a:r>
              <a:rPr lang="fr-FR" sz="1400" dirty="0" smtClean="0">
                <a:solidFill>
                  <a:srgbClr val="464E41"/>
                </a:solidFill>
                <a:cs typeface="Arial" charset="0"/>
              </a:rPr>
              <a:t> au lieu d’un </a:t>
            </a:r>
            <a:r>
              <a:rPr lang="fr-FR" sz="1400" dirty="0" err="1" smtClean="0">
                <a:solidFill>
                  <a:srgbClr val="464E41"/>
                </a:solidFill>
                <a:cs typeface="Arial" charset="0"/>
              </a:rPr>
              <a:t>logger</a:t>
            </a:r>
            <a:endParaRPr lang="fr-FR" sz="1400" dirty="0" smtClean="0">
              <a:solidFill>
                <a:srgbClr val="464E41"/>
              </a:solidFill>
              <a:cs typeface="Arial" charset="0"/>
            </a:endParaRPr>
          </a:p>
          <a:p>
            <a:pPr lvl="1" algn="just"/>
            <a:r>
              <a:rPr lang="fr-FR" sz="1400" dirty="0" smtClean="0">
                <a:solidFill>
                  <a:srgbClr val="464E41"/>
                </a:solidFill>
                <a:cs typeface="Arial" charset="0"/>
              </a:rPr>
              <a:t>Forte duplication du code</a:t>
            </a:r>
          </a:p>
          <a:p>
            <a:pPr lvl="1" algn="just"/>
            <a:endParaRPr lang="fr-FR" sz="1400" dirty="0" smtClean="0">
              <a:solidFill>
                <a:srgbClr val="464E41"/>
              </a:solidFill>
              <a:cs typeface="Arial" charset="0"/>
            </a:endParaRP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© 2010 Capgemini. Tous droits réservés</a:t>
            </a:r>
            <a:endParaRPr lang="en-US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Réunion de lancement NEMO – 21/04/2016</a:t>
            </a:r>
            <a:endParaRPr lang="en-US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9774002" y="6719161"/>
            <a:ext cx="130411" cy="104644"/>
          </a:xfrm>
        </p:spPr>
        <p:txBody>
          <a:bodyPr/>
          <a:lstStyle/>
          <a:p>
            <a:fld id="{F45F209A-F05B-45BC-AE12-4D1A05C34093}" type="slidenum">
              <a:rPr lang="en-US"/>
              <a:pPr/>
              <a:t>24</a:t>
            </a:fld>
            <a:endParaRPr lang="en-US"/>
          </a:p>
        </p:txBody>
      </p:sp>
      <p:sp>
        <p:nvSpPr>
          <p:cNvPr id="185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5.4 </a:t>
            </a:r>
            <a:r>
              <a:rPr lang="fr-FR" dirty="0" err="1" smtClean="0"/>
              <a:t>Webservices</a:t>
            </a:r>
            <a:r>
              <a:rPr lang="fr-FR" dirty="0" smtClean="0"/>
              <a:t> – CUD référentiels</a:t>
            </a:r>
            <a:endParaRPr lang="en-US" dirty="0"/>
          </a:p>
        </p:txBody>
      </p:sp>
      <p:sp>
        <p:nvSpPr>
          <p:cNvPr id="1853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-289519" y="1303194"/>
            <a:ext cx="9904413" cy="4516437"/>
          </a:xfrm>
        </p:spPr>
        <p:txBody>
          <a:bodyPr/>
          <a:lstStyle/>
          <a:p>
            <a:pPr algn="just"/>
            <a:r>
              <a:rPr lang="fr-FR" sz="1800" dirty="0" smtClean="0">
                <a:solidFill>
                  <a:srgbClr val="464E41"/>
                </a:solidFill>
                <a:cs typeface="Arial" charset="0"/>
              </a:rPr>
              <a:t>Le Read est implémenté au niveau de la couche de présentation (</a:t>
            </a:r>
            <a:r>
              <a:rPr lang="fr-FR" sz="1800" dirty="0" err="1" smtClean="0">
                <a:solidFill>
                  <a:srgbClr val="464E41"/>
                </a:solidFill>
                <a:cs typeface="Arial" charset="0"/>
              </a:rPr>
              <a:t>symfony</a:t>
            </a:r>
            <a:r>
              <a:rPr lang="fr-FR" sz="1800" dirty="0" smtClean="0">
                <a:solidFill>
                  <a:srgbClr val="464E41"/>
                </a:solidFill>
                <a:cs typeface="Arial" charset="0"/>
              </a:rPr>
              <a:t>) -&gt; les requêtes de lecture des référentiels sont dupliquées dans chaque composant (« WEB1 » et « DAT1 »).</a:t>
            </a:r>
          </a:p>
          <a:p>
            <a:pPr algn="just"/>
            <a:r>
              <a:rPr lang="fr-FR" sz="1800" dirty="0" smtClean="0">
                <a:solidFill>
                  <a:srgbClr val="464E41"/>
                </a:solidFill>
                <a:cs typeface="Arial" charset="0"/>
              </a:rPr>
              <a:t>Un seul </a:t>
            </a:r>
            <a:r>
              <a:rPr lang="fr-FR" sz="1800" dirty="0" err="1" smtClean="0">
                <a:solidFill>
                  <a:srgbClr val="464E41"/>
                </a:solidFill>
                <a:cs typeface="Arial" charset="0"/>
              </a:rPr>
              <a:t>endpoint</a:t>
            </a:r>
            <a:r>
              <a:rPr lang="fr-FR" sz="1800" dirty="0" smtClean="0">
                <a:solidFill>
                  <a:srgbClr val="464E41"/>
                </a:solidFill>
                <a:cs typeface="Arial" charset="0"/>
              </a:rPr>
              <a:t> contenant un seul service avec toutes les opérations enfreint le principe de séparation des responsabilités. Par contre avoir un </a:t>
            </a:r>
            <a:r>
              <a:rPr lang="fr-FR" sz="1800" dirty="0" err="1" smtClean="0">
                <a:solidFill>
                  <a:srgbClr val="464E41"/>
                </a:solidFill>
                <a:cs typeface="Arial" charset="0"/>
              </a:rPr>
              <a:t>webservice</a:t>
            </a:r>
            <a:r>
              <a:rPr lang="fr-FR" sz="1800" dirty="0" smtClean="0">
                <a:solidFill>
                  <a:srgbClr val="464E41"/>
                </a:solidFill>
                <a:cs typeface="Arial" charset="0"/>
              </a:rPr>
              <a:t> par table conduirait à avoir plusieurs services unitaires ne contenant qu’une seule opération. Ce qui est une mauvaise pratique. -&gt; Un regroupement par tables connexes ou une approche REST seraient pertinents</a:t>
            </a:r>
          </a:p>
          <a:p>
            <a:pPr algn="just"/>
            <a:r>
              <a:rPr lang="fr-FR" sz="1800" dirty="0" smtClean="0">
                <a:solidFill>
                  <a:srgbClr val="464E41"/>
                </a:solidFill>
                <a:cs typeface="Arial" charset="0"/>
              </a:rPr>
              <a:t>L’identité de l’appelant n’est pas vérifié par les services -&gt; sujet majeur en cas d’ouverture de services vers l’extérieur.</a:t>
            </a:r>
          </a:p>
          <a:p>
            <a:pPr algn="just"/>
            <a:r>
              <a:rPr lang="fr-FR" sz="1800" dirty="0" smtClean="0">
                <a:solidFill>
                  <a:srgbClr val="464E41"/>
                </a:solidFill>
                <a:cs typeface="Arial" charset="0"/>
              </a:rPr>
              <a:t>Qualité de code moyenne avec impact sur la </a:t>
            </a:r>
            <a:r>
              <a:rPr lang="fr-FR" sz="1800" dirty="0" err="1" smtClean="0">
                <a:solidFill>
                  <a:srgbClr val="464E41"/>
                </a:solidFill>
                <a:cs typeface="Arial" charset="0"/>
              </a:rPr>
              <a:t>maintenabilité</a:t>
            </a:r>
            <a:endParaRPr lang="fr-FR" sz="1800" dirty="0" smtClean="0">
              <a:solidFill>
                <a:srgbClr val="464E41"/>
              </a:solidFill>
              <a:cs typeface="Arial" charset="0"/>
            </a:endParaRPr>
          </a:p>
          <a:p>
            <a:pPr lvl="1" algn="just"/>
            <a:r>
              <a:rPr lang="fr-FR" sz="1400" dirty="0" smtClean="0">
                <a:solidFill>
                  <a:srgbClr val="464E41"/>
                </a:solidFill>
                <a:cs typeface="Arial" charset="0"/>
              </a:rPr>
              <a:t>Non log ou propagation  d’exception</a:t>
            </a:r>
          </a:p>
          <a:p>
            <a:pPr lvl="1" algn="just"/>
            <a:r>
              <a:rPr lang="fr-FR" sz="1400" dirty="0" smtClean="0">
                <a:solidFill>
                  <a:srgbClr val="464E41"/>
                </a:solidFill>
                <a:cs typeface="Arial" charset="0"/>
              </a:rPr>
              <a:t>Forte duplication du code</a:t>
            </a:r>
          </a:p>
          <a:p>
            <a:pPr lvl="1" algn="just">
              <a:buNone/>
            </a:pPr>
            <a:endParaRPr lang="fr-FR" sz="1400" dirty="0" smtClean="0">
              <a:solidFill>
                <a:srgbClr val="464E41"/>
              </a:solidFill>
              <a:cs typeface="Arial" charset="0"/>
            </a:endParaRP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© 2010 Capgemini. Tous droits réservés</a:t>
            </a:r>
            <a:endParaRPr lang="en-US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Réunion de lancement NEMO – 21/04/2016</a:t>
            </a:r>
            <a:endParaRPr lang="en-US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9774002" y="6719161"/>
            <a:ext cx="130411" cy="104644"/>
          </a:xfrm>
        </p:spPr>
        <p:txBody>
          <a:bodyPr/>
          <a:lstStyle/>
          <a:p>
            <a:fld id="{F45F209A-F05B-45BC-AE12-4D1A05C34093}" type="slidenum">
              <a:rPr lang="en-US"/>
              <a:pPr/>
              <a:t>25</a:t>
            </a:fld>
            <a:endParaRPr lang="en-US"/>
          </a:p>
        </p:txBody>
      </p:sp>
      <p:sp>
        <p:nvSpPr>
          <p:cNvPr id="185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5.4 </a:t>
            </a:r>
            <a:r>
              <a:rPr lang="fr-FR" dirty="0" err="1" smtClean="0"/>
              <a:t>Webservices</a:t>
            </a:r>
            <a:r>
              <a:rPr lang="fr-FR" dirty="0" smtClean="0"/>
              <a:t> - rapportage</a:t>
            </a:r>
            <a:endParaRPr lang="en-US" dirty="0"/>
          </a:p>
        </p:txBody>
      </p:sp>
      <p:sp>
        <p:nvSpPr>
          <p:cNvPr id="1853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-289519" y="1303194"/>
            <a:ext cx="9904413" cy="4516437"/>
          </a:xfrm>
        </p:spPr>
        <p:txBody>
          <a:bodyPr/>
          <a:lstStyle/>
          <a:p>
            <a:pPr algn="just"/>
            <a:r>
              <a:rPr lang="fr-FR" sz="1800" dirty="0" smtClean="0">
                <a:solidFill>
                  <a:srgbClr val="464E41"/>
                </a:solidFill>
                <a:cs typeface="Arial" charset="0"/>
              </a:rPr>
              <a:t>L’API Java JDOM 1.1 est obsolète et devrait être mise à jour afin notamment d’améliorer les performances.</a:t>
            </a:r>
          </a:p>
          <a:p>
            <a:pPr algn="just"/>
            <a:r>
              <a:rPr lang="fr-FR" sz="1800" dirty="0" smtClean="0">
                <a:solidFill>
                  <a:srgbClr val="464E41"/>
                </a:solidFill>
                <a:cs typeface="Arial" charset="0"/>
              </a:rPr>
              <a:t>On note une utilisation abusive des requêtes imbriquées</a:t>
            </a:r>
          </a:p>
          <a:p>
            <a:pPr algn="just"/>
            <a:r>
              <a:rPr lang="fr-FR" sz="1800" dirty="0" smtClean="0">
                <a:solidFill>
                  <a:srgbClr val="464E41"/>
                </a:solidFill>
                <a:cs typeface="Arial" charset="0"/>
              </a:rPr>
              <a:t>Comptage en base réalisé dans le code au lieu d’utiliser un count en base.</a:t>
            </a:r>
          </a:p>
          <a:p>
            <a:pPr algn="just"/>
            <a:r>
              <a:rPr lang="fr-FR" sz="1800" dirty="0" smtClean="0">
                <a:solidFill>
                  <a:srgbClr val="464E41"/>
                </a:solidFill>
                <a:cs typeface="Arial" charset="0"/>
              </a:rPr>
              <a:t>Qualité de code moyenne avec impact sur la </a:t>
            </a:r>
            <a:r>
              <a:rPr lang="fr-FR" sz="1800" dirty="0" err="1" smtClean="0">
                <a:solidFill>
                  <a:srgbClr val="464E41"/>
                </a:solidFill>
                <a:cs typeface="Arial" charset="0"/>
              </a:rPr>
              <a:t>maintenabilité</a:t>
            </a:r>
            <a:endParaRPr lang="fr-FR" sz="1800" dirty="0" smtClean="0">
              <a:solidFill>
                <a:srgbClr val="464E41"/>
              </a:solidFill>
              <a:cs typeface="Arial" charset="0"/>
            </a:endParaRPr>
          </a:p>
          <a:p>
            <a:pPr lvl="1" algn="just"/>
            <a:r>
              <a:rPr lang="fr-FR" sz="1400" dirty="0" smtClean="0">
                <a:solidFill>
                  <a:srgbClr val="464E41"/>
                </a:solidFill>
                <a:cs typeface="Arial" charset="0"/>
              </a:rPr>
              <a:t>Non fermeture explicite des I/O</a:t>
            </a:r>
          </a:p>
          <a:p>
            <a:pPr lvl="1" algn="just"/>
            <a:r>
              <a:rPr lang="fr-FR" sz="1400" dirty="0" smtClean="0">
                <a:solidFill>
                  <a:srgbClr val="464E41"/>
                </a:solidFill>
                <a:cs typeface="Arial" charset="0"/>
              </a:rPr>
              <a:t>Utilisation des types et des opérateurs mathématiques qui peut fausser les résultats par des approximations non souhaitées</a:t>
            </a:r>
          </a:p>
          <a:p>
            <a:pPr lvl="1" algn="just"/>
            <a:r>
              <a:rPr lang="fr-FR" sz="1400" dirty="0" smtClean="0">
                <a:solidFill>
                  <a:srgbClr val="464E41"/>
                </a:solidFill>
                <a:cs typeface="Arial" charset="0"/>
              </a:rPr>
              <a:t>Utilisation de </a:t>
            </a:r>
            <a:r>
              <a:rPr lang="fr-FR" sz="1400" dirty="0" err="1" smtClean="0">
                <a:solidFill>
                  <a:srgbClr val="464E41"/>
                </a:solidFill>
                <a:cs typeface="Arial" charset="0"/>
              </a:rPr>
              <a:t>printStackTrace</a:t>
            </a:r>
            <a:r>
              <a:rPr lang="fr-FR" sz="1400" dirty="0" smtClean="0">
                <a:solidFill>
                  <a:srgbClr val="464E41"/>
                </a:solidFill>
                <a:cs typeface="Arial" charset="0"/>
              </a:rPr>
              <a:t> au lieu d’un </a:t>
            </a:r>
            <a:r>
              <a:rPr lang="fr-FR" sz="1400" dirty="0" err="1" smtClean="0">
                <a:solidFill>
                  <a:srgbClr val="464E41"/>
                </a:solidFill>
                <a:cs typeface="Arial" charset="0"/>
              </a:rPr>
              <a:t>logger</a:t>
            </a:r>
            <a:endParaRPr lang="fr-FR" sz="1400" dirty="0" smtClean="0">
              <a:solidFill>
                <a:srgbClr val="464E41"/>
              </a:solidFill>
              <a:cs typeface="Arial" charset="0"/>
            </a:endParaRPr>
          </a:p>
          <a:p>
            <a:pPr lvl="1" algn="just"/>
            <a:r>
              <a:rPr lang="fr-FR" sz="1400" dirty="0" smtClean="0">
                <a:solidFill>
                  <a:srgbClr val="464E41"/>
                </a:solidFill>
                <a:cs typeface="Arial" charset="0"/>
              </a:rPr>
              <a:t>Forte duplication du code</a:t>
            </a:r>
          </a:p>
          <a:p>
            <a:pPr lvl="1" algn="just"/>
            <a:endParaRPr lang="fr-FR" sz="1400" dirty="0" smtClean="0">
              <a:solidFill>
                <a:srgbClr val="464E41"/>
              </a:solidFill>
              <a:cs typeface="Arial" charset="0"/>
            </a:endParaRPr>
          </a:p>
          <a:p>
            <a:pPr lvl="1" algn="just"/>
            <a:endParaRPr lang="fr-FR" sz="1400" dirty="0" smtClean="0">
              <a:solidFill>
                <a:srgbClr val="464E41"/>
              </a:solidFill>
              <a:cs typeface="Arial" charset="0"/>
            </a:endParaRPr>
          </a:p>
          <a:p>
            <a:pPr lvl="1" algn="just"/>
            <a:endParaRPr lang="fr-FR" sz="1400" dirty="0" smtClean="0">
              <a:solidFill>
                <a:srgbClr val="464E41"/>
              </a:solidFill>
              <a:cs typeface="Arial" charset="0"/>
            </a:endParaRP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© 2010 Capgemini. Tous droits réservés</a:t>
            </a:r>
            <a:endParaRPr lang="en-US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Réunion de lancement NEMO – 21/04/2016</a:t>
            </a:r>
            <a:endParaRPr lang="en-US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9774002" y="6719161"/>
            <a:ext cx="130411" cy="104644"/>
          </a:xfrm>
        </p:spPr>
        <p:txBody>
          <a:bodyPr/>
          <a:lstStyle/>
          <a:p>
            <a:fld id="{F45F209A-F05B-45BC-AE12-4D1A05C34093}" type="slidenum">
              <a:rPr lang="en-US"/>
              <a:pPr/>
              <a:t>26</a:t>
            </a:fld>
            <a:endParaRPr lang="en-US"/>
          </a:p>
        </p:txBody>
      </p:sp>
      <p:sp>
        <p:nvSpPr>
          <p:cNvPr id="185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5.5 BPM</a:t>
            </a:r>
            <a:endParaRPr lang="en-US" dirty="0"/>
          </a:p>
        </p:txBody>
      </p:sp>
      <p:sp>
        <p:nvSpPr>
          <p:cNvPr id="1853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-289519" y="1303194"/>
            <a:ext cx="9904413" cy="4516437"/>
          </a:xfrm>
        </p:spPr>
        <p:txBody>
          <a:bodyPr/>
          <a:lstStyle/>
          <a:p>
            <a:pPr algn="just"/>
            <a:r>
              <a:rPr lang="fr-FR" sz="1800" dirty="0" smtClean="0">
                <a:solidFill>
                  <a:srgbClr val="464E41"/>
                </a:solidFill>
                <a:cs typeface="Arial" charset="0"/>
              </a:rPr>
              <a:t>Composant absent</a:t>
            </a:r>
          </a:p>
          <a:p>
            <a:pPr algn="just"/>
            <a:r>
              <a:rPr lang="fr-FR" sz="1800" dirty="0" smtClean="0">
                <a:solidFill>
                  <a:srgbClr val="464E41"/>
                </a:solidFill>
                <a:cs typeface="Arial" charset="0"/>
              </a:rPr>
              <a:t>Induit une complexification des jobs ETL pour compenser</a:t>
            </a:r>
          </a:p>
          <a:p>
            <a:pPr algn="just"/>
            <a:r>
              <a:rPr lang="fr-FR" sz="1800" dirty="0" smtClean="0">
                <a:solidFill>
                  <a:srgbClr val="464E41"/>
                </a:solidFill>
                <a:cs typeface="Arial" charset="0"/>
              </a:rPr>
              <a:t>Limite les potentialités du système</a:t>
            </a:r>
            <a:endParaRPr lang="fr-FR" sz="1400" dirty="0" smtClean="0">
              <a:solidFill>
                <a:srgbClr val="464E41"/>
              </a:solidFill>
              <a:cs typeface="Arial" charset="0"/>
            </a:endParaRP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© 2010 Capgemini. Tous droits réservés</a:t>
            </a:r>
            <a:endParaRPr lang="en-US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Réunion de lancement NEMO – 21/04/2016</a:t>
            </a:r>
            <a:endParaRPr lang="en-US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9774002" y="6719161"/>
            <a:ext cx="130411" cy="104644"/>
          </a:xfrm>
        </p:spPr>
        <p:txBody>
          <a:bodyPr/>
          <a:lstStyle/>
          <a:p>
            <a:fld id="{F45F209A-F05B-45BC-AE12-4D1A05C34093}" type="slidenum">
              <a:rPr lang="en-US"/>
              <a:pPr/>
              <a:t>27</a:t>
            </a:fld>
            <a:endParaRPr lang="en-US"/>
          </a:p>
        </p:txBody>
      </p:sp>
      <p:sp>
        <p:nvSpPr>
          <p:cNvPr id="185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5.6 Site web – analyse statique</a:t>
            </a:r>
            <a:endParaRPr lang="en-US" dirty="0"/>
          </a:p>
        </p:txBody>
      </p:sp>
      <p:sp>
        <p:nvSpPr>
          <p:cNvPr id="1853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-289519" y="1303194"/>
            <a:ext cx="9904413" cy="4516437"/>
          </a:xfrm>
        </p:spPr>
        <p:txBody>
          <a:bodyPr/>
          <a:lstStyle/>
          <a:p>
            <a:pPr algn="just"/>
            <a:r>
              <a:rPr lang="fr-FR" sz="1800" dirty="0" smtClean="0">
                <a:solidFill>
                  <a:srgbClr val="464E41"/>
                </a:solidFill>
                <a:cs typeface="Arial" charset="0"/>
              </a:rPr>
              <a:t>Site de type Single Page Application</a:t>
            </a:r>
          </a:p>
          <a:p>
            <a:pPr algn="just"/>
            <a:r>
              <a:rPr lang="fr-FR" sz="1800" dirty="0" smtClean="0">
                <a:solidFill>
                  <a:srgbClr val="464E41"/>
                </a:solidFill>
                <a:cs typeface="Arial" charset="0"/>
              </a:rPr>
              <a:t>Composants structuraux</a:t>
            </a:r>
          </a:p>
          <a:p>
            <a:pPr lvl="1" algn="just"/>
            <a:r>
              <a:rPr lang="fr-FR" sz="1400" dirty="0" err="1" smtClean="0">
                <a:solidFill>
                  <a:srgbClr val="464E41"/>
                </a:solidFill>
                <a:cs typeface="Arial" charset="0"/>
              </a:rPr>
              <a:t>ExtJS</a:t>
            </a:r>
            <a:endParaRPr lang="fr-FR" sz="1400" dirty="0" smtClean="0">
              <a:solidFill>
                <a:srgbClr val="464E41"/>
              </a:solidFill>
              <a:cs typeface="Arial" charset="0"/>
            </a:endParaRPr>
          </a:p>
          <a:p>
            <a:pPr lvl="1" algn="just"/>
            <a:r>
              <a:rPr lang="fr-FR" sz="1400" dirty="0" err="1" smtClean="0">
                <a:solidFill>
                  <a:srgbClr val="464E41"/>
                </a:solidFill>
                <a:cs typeface="Arial" charset="0"/>
              </a:rPr>
              <a:t>Symfony</a:t>
            </a:r>
            <a:r>
              <a:rPr lang="fr-FR" sz="1400" dirty="0" smtClean="0">
                <a:solidFill>
                  <a:srgbClr val="464E41"/>
                </a:solidFill>
                <a:cs typeface="Arial" charset="0"/>
              </a:rPr>
              <a:t> / </a:t>
            </a:r>
            <a:r>
              <a:rPr lang="fr-FR" sz="1400" dirty="0" err="1" smtClean="0">
                <a:solidFill>
                  <a:srgbClr val="464E41"/>
                </a:solidFill>
                <a:cs typeface="Arial" charset="0"/>
              </a:rPr>
              <a:t>sonata</a:t>
            </a:r>
            <a:endParaRPr lang="fr-FR" sz="1400" dirty="0" smtClean="0">
              <a:solidFill>
                <a:srgbClr val="464E41"/>
              </a:solidFill>
              <a:cs typeface="Arial" charset="0"/>
            </a:endParaRPr>
          </a:p>
          <a:p>
            <a:pPr lvl="1" algn="just"/>
            <a:r>
              <a:rPr lang="fr-FR" sz="1400" dirty="0" err="1" smtClean="0">
                <a:solidFill>
                  <a:srgbClr val="464E41"/>
                </a:solidFill>
                <a:cs typeface="Arial" charset="0"/>
              </a:rPr>
              <a:t>OpenLayers</a:t>
            </a:r>
            <a:endParaRPr lang="fr-FR" sz="1400" dirty="0" smtClean="0">
              <a:solidFill>
                <a:srgbClr val="464E41"/>
              </a:solidFill>
              <a:cs typeface="Arial" charset="0"/>
            </a:endParaRPr>
          </a:p>
          <a:p>
            <a:pPr algn="just"/>
            <a:r>
              <a:rPr lang="fr-FR" sz="1800" dirty="0" smtClean="0">
                <a:solidFill>
                  <a:srgbClr val="464E41"/>
                </a:solidFill>
                <a:cs typeface="Arial" charset="0"/>
              </a:rPr>
              <a:t>Le Model Vue Contrôleur est applique différemment selon les pages et selon les frames  du site :</a:t>
            </a:r>
          </a:p>
          <a:p>
            <a:pPr lvl="1" algn="just"/>
            <a:r>
              <a:rPr lang="fr-FR" sz="1400" dirty="0" smtClean="0">
                <a:solidFill>
                  <a:srgbClr val="464E41"/>
                </a:solidFill>
                <a:cs typeface="Arial" charset="0"/>
              </a:rPr>
              <a:t>Frame de recherche  -&gt; Vue côté </a:t>
            </a:r>
            <a:r>
              <a:rPr lang="fr-FR" sz="1400" dirty="0" err="1" smtClean="0">
                <a:solidFill>
                  <a:srgbClr val="464E41"/>
                </a:solidFill>
                <a:cs typeface="Arial" charset="0"/>
              </a:rPr>
              <a:t>ExtJS</a:t>
            </a:r>
            <a:endParaRPr lang="fr-FR" sz="1400" dirty="0" smtClean="0">
              <a:solidFill>
                <a:srgbClr val="464E41"/>
              </a:solidFill>
              <a:cs typeface="Arial" charset="0"/>
            </a:endParaRPr>
          </a:p>
          <a:p>
            <a:pPr lvl="1" algn="just"/>
            <a:r>
              <a:rPr lang="fr-FR" sz="1400" dirty="0" smtClean="0">
                <a:solidFill>
                  <a:srgbClr val="464E41"/>
                </a:solidFill>
                <a:cs typeface="Arial" charset="0"/>
              </a:rPr>
              <a:t>Frame d’accès au référentiel -&gt; Vue coté </a:t>
            </a:r>
            <a:r>
              <a:rPr lang="fr-FR" sz="1400" dirty="0" err="1" smtClean="0">
                <a:solidFill>
                  <a:srgbClr val="464E41"/>
                </a:solidFill>
                <a:cs typeface="Arial" charset="0"/>
              </a:rPr>
              <a:t>Sonata</a:t>
            </a:r>
            <a:endParaRPr lang="fr-FR" sz="1400" dirty="0" smtClean="0">
              <a:solidFill>
                <a:srgbClr val="464E41"/>
              </a:solidFill>
              <a:cs typeface="Arial" charset="0"/>
            </a:endParaRPr>
          </a:p>
          <a:p>
            <a:pPr lvl="1" algn="just"/>
            <a:r>
              <a:rPr lang="fr-FR" sz="1400" dirty="0" smtClean="0">
                <a:solidFill>
                  <a:srgbClr val="464E41"/>
                </a:solidFill>
                <a:cs typeface="Arial" charset="0"/>
              </a:rPr>
              <a:t>Frame d’accès aux </a:t>
            </a:r>
            <a:r>
              <a:rPr lang="fr-FR" sz="1400" dirty="0" err="1" smtClean="0">
                <a:solidFill>
                  <a:srgbClr val="464E41"/>
                </a:solidFill>
                <a:cs typeface="Arial" charset="0"/>
              </a:rPr>
              <a:t>messures</a:t>
            </a:r>
            <a:r>
              <a:rPr lang="fr-FR" sz="1400" dirty="0" smtClean="0">
                <a:solidFill>
                  <a:srgbClr val="464E41"/>
                </a:solidFill>
                <a:cs typeface="Arial" charset="0"/>
              </a:rPr>
              <a:t> -&gt; Vue côté </a:t>
            </a:r>
            <a:r>
              <a:rPr lang="fr-FR" sz="1400" dirty="0" err="1" smtClean="0">
                <a:solidFill>
                  <a:srgbClr val="464E41"/>
                </a:solidFill>
                <a:cs typeface="Arial" charset="0"/>
              </a:rPr>
              <a:t>ExtJS</a:t>
            </a:r>
            <a:endParaRPr lang="fr-FR" sz="1400" dirty="0" smtClean="0">
              <a:solidFill>
                <a:srgbClr val="464E41"/>
              </a:solidFill>
              <a:cs typeface="Arial" charset="0"/>
            </a:endParaRPr>
          </a:p>
          <a:p>
            <a:pPr algn="just"/>
            <a:r>
              <a:rPr lang="fr-FR" sz="1800" dirty="0" smtClean="0">
                <a:solidFill>
                  <a:srgbClr val="464E41"/>
                </a:solidFill>
                <a:cs typeface="Arial" charset="0"/>
              </a:rPr>
              <a:t>Sur la Frame référentiel, les flux échangés entre client et serveur est de type HTML formé (&lt;</a:t>
            </a:r>
            <a:r>
              <a:rPr lang="fr-FR" sz="1800" dirty="0" err="1" smtClean="0">
                <a:solidFill>
                  <a:srgbClr val="464E41"/>
                </a:solidFill>
                <a:cs typeface="Arial" charset="0"/>
              </a:rPr>
              <a:t>div</a:t>
            </a:r>
            <a:r>
              <a:rPr lang="fr-FR" sz="1800" dirty="0" smtClean="0">
                <a:solidFill>
                  <a:srgbClr val="464E41"/>
                </a:solidFill>
                <a:cs typeface="Arial" charset="0"/>
              </a:rPr>
              <a:t>&gt; ou &lt;table&gt; avec </a:t>
            </a:r>
            <a:r>
              <a:rPr lang="fr-FR" sz="1800" dirty="0" err="1" smtClean="0">
                <a:solidFill>
                  <a:srgbClr val="464E41"/>
                </a:solidFill>
                <a:cs typeface="Arial" charset="0"/>
              </a:rPr>
              <a:t>css</a:t>
            </a:r>
            <a:r>
              <a:rPr lang="fr-FR" sz="1800" dirty="0" smtClean="0">
                <a:solidFill>
                  <a:srgbClr val="464E41"/>
                </a:solidFill>
                <a:cs typeface="Arial" charset="0"/>
              </a:rPr>
              <a:t>)</a:t>
            </a:r>
          </a:p>
          <a:p>
            <a:pPr algn="just"/>
            <a:r>
              <a:rPr lang="fr-FR" sz="1800" dirty="0" smtClean="0">
                <a:solidFill>
                  <a:srgbClr val="464E41"/>
                </a:solidFill>
                <a:cs typeface="Arial" charset="0"/>
              </a:rPr>
              <a:t>Qualité de code moyenne avec impact sur la </a:t>
            </a:r>
            <a:r>
              <a:rPr lang="fr-FR" sz="1800" dirty="0" err="1" smtClean="0">
                <a:solidFill>
                  <a:srgbClr val="464E41"/>
                </a:solidFill>
                <a:cs typeface="Arial" charset="0"/>
              </a:rPr>
              <a:t>maintenabilité</a:t>
            </a:r>
            <a:r>
              <a:rPr lang="fr-FR" sz="1800" dirty="0" smtClean="0">
                <a:solidFill>
                  <a:srgbClr val="464E41"/>
                </a:solidFill>
                <a:cs typeface="Arial" charset="0"/>
              </a:rPr>
              <a:t> :</a:t>
            </a:r>
          </a:p>
          <a:p>
            <a:pPr lvl="1" algn="just"/>
            <a:r>
              <a:rPr lang="fr-FR" sz="1400" dirty="0" smtClean="0">
                <a:solidFill>
                  <a:srgbClr val="464E41"/>
                </a:solidFill>
                <a:cs typeface="Arial" charset="0"/>
              </a:rPr>
              <a:t>Le code </a:t>
            </a:r>
            <a:r>
              <a:rPr lang="fr-FR" sz="1400" dirty="0" err="1" smtClean="0">
                <a:solidFill>
                  <a:srgbClr val="464E41"/>
                </a:solidFill>
                <a:cs typeface="Arial" charset="0"/>
              </a:rPr>
              <a:t>ExtJS</a:t>
            </a:r>
            <a:r>
              <a:rPr lang="fr-FR" sz="1400" dirty="0" smtClean="0">
                <a:solidFill>
                  <a:srgbClr val="464E41"/>
                </a:solidFill>
                <a:cs typeface="Arial" charset="0"/>
              </a:rPr>
              <a:t> est mal organisé</a:t>
            </a:r>
          </a:p>
          <a:p>
            <a:pPr lvl="1" algn="just"/>
            <a:r>
              <a:rPr lang="fr-FR" sz="1400" dirty="0" smtClean="0">
                <a:solidFill>
                  <a:srgbClr val="464E41"/>
                </a:solidFill>
                <a:cs typeface="Arial" charset="0"/>
              </a:rPr>
              <a:t>Les principes de codage dans </a:t>
            </a:r>
            <a:r>
              <a:rPr lang="fr-FR" sz="1400" dirty="0" err="1" smtClean="0">
                <a:solidFill>
                  <a:srgbClr val="464E41"/>
                </a:solidFill>
                <a:cs typeface="Arial" charset="0"/>
              </a:rPr>
              <a:t>Symfony</a:t>
            </a:r>
            <a:r>
              <a:rPr lang="fr-FR" sz="1400" dirty="0" smtClean="0">
                <a:solidFill>
                  <a:srgbClr val="464E41"/>
                </a:solidFill>
                <a:cs typeface="Arial" charset="0"/>
              </a:rPr>
              <a:t> ne sont pas respectés : non isolation du SQL</a:t>
            </a:r>
          </a:p>
          <a:p>
            <a:pPr lvl="1" algn="just"/>
            <a:r>
              <a:rPr lang="fr-FR" sz="1400" dirty="0" smtClean="0">
                <a:solidFill>
                  <a:srgbClr val="464E41"/>
                </a:solidFill>
                <a:cs typeface="Arial" charset="0"/>
              </a:rPr>
              <a:t>Forte duplication du code</a:t>
            </a:r>
          </a:p>
          <a:p>
            <a:pPr lvl="1" algn="just"/>
            <a:r>
              <a:rPr lang="fr-FR" sz="1400" dirty="0" smtClean="0">
                <a:solidFill>
                  <a:srgbClr val="464E41"/>
                </a:solidFill>
                <a:cs typeface="Arial" charset="0"/>
              </a:rPr>
              <a:t>Indicateur de complexité du code élevé</a:t>
            </a:r>
          </a:p>
          <a:p>
            <a:pPr lvl="1" algn="just"/>
            <a:r>
              <a:rPr lang="fr-FR" sz="1400" dirty="0" smtClean="0">
                <a:solidFill>
                  <a:srgbClr val="464E41"/>
                </a:solidFill>
                <a:cs typeface="Arial" charset="0"/>
              </a:rPr>
              <a:t>Utilisation de la fonction </a:t>
            </a:r>
            <a:r>
              <a:rPr lang="fr-FR" sz="1400" dirty="0" err="1" smtClean="0">
                <a:solidFill>
                  <a:srgbClr val="464E41"/>
                </a:solidFill>
                <a:cs typeface="Arial" charset="0"/>
              </a:rPr>
              <a:t>eval</a:t>
            </a:r>
            <a:endParaRPr lang="fr-FR" sz="1400" dirty="0" smtClean="0">
              <a:solidFill>
                <a:srgbClr val="464E41"/>
              </a:solidFill>
              <a:cs typeface="Arial" charset="0"/>
            </a:endParaRPr>
          </a:p>
          <a:p>
            <a:pPr algn="just"/>
            <a:endParaRPr lang="fr-FR" sz="1800" dirty="0" smtClean="0">
              <a:solidFill>
                <a:srgbClr val="464E41"/>
              </a:solidFill>
              <a:cs typeface="Arial" charset="0"/>
            </a:endParaRP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© 2010 Capgemini. Tous droits réservés</a:t>
            </a:r>
            <a:endParaRPr lang="en-US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Réunion de lancement NEMO – 21/04/2016</a:t>
            </a:r>
            <a:endParaRPr lang="en-US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9774002" y="6719161"/>
            <a:ext cx="130411" cy="104644"/>
          </a:xfrm>
        </p:spPr>
        <p:txBody>
          <a:bodyPr/>
          <a:lstStyle/>
          <a:p>
            <a:fld id="{F45F209A-F05B-45BC-AE12-4D1A05C34093}" type="slidenum">
              <a:rPr lang="en-US"/>
              <a:pPr/>
              <a:t>28</a:t>
            </a:fld>
            <a:endParaRPr lang="en-US"/>
          </a:p>
        </p:txBody>
      </p:sp>
      <p:sp>
        <p:nvSpPr>
          <p:cNvPr id="185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5.6 Site web – analyse dynamique 1</a:t>
            </a:r>
            <a:endParaRPr lang="en-US" dirty="0"/>
          </a:p>
        </p:txBody>
      </p:sp>
      <p:sp>
        <p:nvSpPr>
          <p:cNvPr id="1853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-289519" y="1035172"/>
            <a:ext cx="9904413" cy="4516437"/>
          </a:xfrm>
        </p:spPr>
        <p:txBody>
          <a:bodyPr/>
          <a:lstStyle/>
          <a:p>
            <a:pPr algn="just"/>
            <a:r>
              <a:rPr lang="fr-FR" sz="1800" dirty="0" smtClean="0">
                <a:solidFill>
                  <a:srgbClr val="464E41"/>
                </a:solidFill>
                <a:cs typeface="Arial" charset="0"/>
              </a:rPr>
              <a:t>Des accès </a:t>
            </a:r>
          </a:p>
          <a:p>
            <a:pPr lvl="1" algn="just"/>
            <a:r>
              <a:rPr lang="fr-FR" sz="1400" dirty="0" smtClean="0">
                <a:solidFill>
                  <a:srgbClr val="464E41"/>
                </a:solidFill>
                <a:cs typeface="Arial" charset="0"/>
              </a:rPr>
              <a:t>Pages natives de </a:t>
            </a:r>
            <a:r>
              <a:rPr lang="fr-FR" sz="1400" dirty="0" err="1" smtClean="0">
                <a:solidFill>
                  <a:srgbClr val="464E41"/>
                </a:solidFill>
                <a:cs typeface="Arial" charset="0"/>
              </a:rPr>
              <a:t>Sonata</a:t>
            </a:r>
            <a:endParaRPr lang="fr-FR" sz="1400" dirty="0" smtClean="0">
              <a:solidFill>
                <a:srgbClr val="464E41"/>
              </a:solidFill>
              <a:cs typeface="Arial" charset="0"/>
            </a:endParaRPr>
          </a:p>
          <a:p>
            <a:pPr lvl="1" algn="just"/>
            <a:r>
              <a:rPr lang="fr-FR" sz="1400" dirty="0" smtClean="0">
                <a:solidFill>
                  <a:srgbClr val="464E41"/>
                </a:solidFill>
                <a:cs typeface="Arial" charset="0"/>
              </a:rPr>
              <a:t>IHM </a:t>
            </a:r>
            <a:r>
              <a:rPr lang="fr-FR" sz="1400" dirty="0" err="1" smtClean="0">
                <a:solidFill>
                  <a:srgbClr val="464E41"/>
                </a:solidFill>
                <a:cs typeface="Arial" charset="0"/>
              </a:rPr>
              <a:t>geoserver</a:t>
            </a:r>
            <a:endParaRPr lang="fr-FR" sz="1400" dirty="0" smtClean="0">
              <a:solidFill>
                <a:srgbClr val="464E41"/>
              </a:solidFill>
              <a:cs typeface="Arial" charset="0"/>
            </a:endParaRPr>
          </a:p>
          <a:p>
            <a:pPr lvl="1" algn="just"/>
            <a:r>
              <a:rPr lang="fr-FR" sz="1400" dirty="0" smtClean="0">
                <a:solidFill>
                  <a:srgbClr val="464E41"/>
                </a:solidFill>
                <a:cs typeface="Arial" charset="0"/>
              </a:rPr>
              <a:t>Services WMS/WFS sur toutes les couches GIS du site</a:t>
            </a:r>
          </a:p>
          <a:p>
            <a:pPr algn="just"/>
            <a:r>
              <a:rPr lang="fr-FR" sz="1800" dirty="0" smtClean="0">
                <a:solidFill>
                  <a:srgbClr val="464E41"/>
                </a:solidFill>
                <a:cs typeface="Arial" charset="0"/>
              </a:rPr>
              <a:t>Cartographie</a:t>
            </a:r>
          </a:p>
          <a:p>
            <a:pPr lvl="1" algn="just"/>
            <a:r>
              <a:rPr lang="fr-FR" sz="1400" dirty="0" smtClean="0">
                <a:solidFill>
                  <a:srgbClr val="464E41"/>
                </a:solidFill>
                <a:cs typeface="Arial" charset="0"/>
              </a:rPr>
              <a:t>Le cache </a:t>
            </a:r>
            <a:r>
              <a:rPr lang="fr-FR" sz="1400" dirty="0" err="1" smtClean="0">
                <a:solidFill>
                  <a:srgbClr val="464E41"/>
                </a:solidFill>
                <a:cs typeface="Arial" charset="0"/>
              </a:rPr>
              <a:t>geoserver</a:t>
            </a:r>
            <a:r>
              <a:rPr lang="fr-FR" sz="1400" dirty="0" smtClean="0">
                <a:solidFill>
                  <a:srgbClr val="464E41"/>
                </a:solidFill>
                <a:cs typeface="Arial" charset="0"/>
              </a:rPr>
              <a:t> est activé mais non exploité</a:t>
            </a:r>
          </a:p>
          <a:p>
            <a:pPr lvl="1" algn="just"/>
            <a:r>
              <a:rPr lang="fr-FR" sz="1400" dirty="0" smtClean="0">
                <a:solidFill>
                  <a:srgbClr val="464E41"/>
                </a:solidFill>
                <a:cs typeface="Arial" charset="0"/>
              </a:rPr>
              <a:t>Usage du format vecteur trop systématique</a:t>
            </a:r>
          </a:p>
          <a:p>
            <a:pPr lvl="1" algn="just"/>
            <a:r>
              <a:rPr lang="fr-FR" sz="1400" dirty="0" smtClean="0">
                <a:solidFill>
                  <a:srgbClr val="464E41"/>
                </a:solidFill>
                <a:cs typeface="Arial" charset="0"/>
              </a:rPr>
              <a:t>Usage du </a:t>
            </a:r>
            <a:r>
              <a:rPr lang="fr-FR" sz="1400" dirty="0" err="1" smtClean="0">
                <a:solidFill>
                  <a:srgbClr val="464E41"/>
                </a:solidFill>
                <a:cs typeface="Arial" charset="0"/>
              </a:rPr>
              <a:t>wfs</a:t>
            </a:r>
            <a:r>
              <a:rPr lang="fr-FR" sz="1400" dirty="0" smtClean="0">
                <a:solidFill>
                  <a:srgbClr val="464E41"/>
                </a:solidFill>
                <a:cs typeface="Arial" charset="0"/>
              </a:rPr>
              <a:t> pour les couches vectorielles</a:t>
            </a:r>
          </a:p>
          <a:p>
            <a:pPr lvl="2" algn="just"/>
            <a:r>
              <a:rPr lang="fr-FR" sz="1200" dirty="0" smtClean="0">
                <a:solidFill>
                  <a:srgbClr val="464E41"/>
                </a:solidFill>
                <a:cs typeface="Arial" charset="0"/>
              </a:rPr>
              <a:t>très verbeux de façon général</a:t>
            </a:r>
          </a:p>
          <a:p>
            <a:pPr lvl="2" algn="just"/>
            <a:r>
              <a:rPr lang="fr-FR" sz="1200" dirty="0" smtClean="0">
                <a:solidFill>
                  <a:srgbClr val="464E41"/>
                </a:solidFill>
                <a:cs typeface="Arial" charset="0"/>
              </a:rPr>
              <a:t>Pas optimisé car transporte tous les attributs y compris ceux qui sont inutiles</a:t>
            </a:r>
          </a:p>
          <a:p>
            <a:pPr lvl="2" algn="just"/>
            <a:r>
              <a:rPr lang="fr-FR" sz="1200" dirty="0" smtClean="0">
                <a:solidFill>
                  <a:srgbClr val="464E41"/>
                </a:solidFill>
                <a:cs typeface="Arial" charset="0"/>
              </a:rPr>
              <a:t>Précision des coordonnées artificielle (angstrœm)  et inutile</a:t>
            </a:r>
          </a:p>
          <a:p>
            <a:pPr algn="just"/>
            <a:r>
              <a:rPr lang="fr-FR" sz="1800" dirty="0" smtClean="0">
                <a:solidFill>
                  <a:srgbClr val="464E41"/>
                </a:solidFill>
                <a:cs typeface="Arial" charset="0"/>
              </a:rPr>
              <a:t>Site</a:t>
            </a:r>
          </a:p>
          <a:p>
            <a:pPr lvl="1" algn="just"/>
            <a:r>
              <a:rPr lang="fr-FR" sz="1400" dirty="0" smtClean="0">
                <a:solidFill>
                  <a:srgbClr val="464E41"/>
                </a:solidFill>
                <a:cs typeface="Arial" charset="0"/>
              </a:rPr>
              <a:t>Mauvais usage du cache navigateur</a:t>
            </a:r>
          </a:p>
          <a:p>
            <a:pPr lvl="1" algn="just"/>
            <a:r>
              <a:rPr lang="fr-FR" sz="1400" dirty="0" smtClean="0">
                <a:solidFill>
                  <a:srgbClr val="464E41"/>
                </a:solidFill>
                <a:cs typeface="Arial" charset="0"/>
              </a:rPr>
              <a:t>Pas de compression des flux</a:t>
            </a:r>
          </a:p>
          <a:p>
            <a:pPr lvl="1" algn="just"/>
            <a:r>
              <a:rPr lang="fr-FR" sz="1400" dirty="0" smtClean="0">
                <a:solidFill>
                  <a:srgbClr val="464E41"/>
                </a:solidFill>
                <a:cs typeface="Arial" charset="0"/>
              </a:rPr>
              <a:t>Pas de </a:t>
            </a:r>
            <a:r>
              <a:rPr lang="fr-FR" sz="1400" dirty="0" err="1" smtClean="0">
                <a:solidFill>
                  <a:srgbClr val="464E41"/>
                </a:solidFill>
                <a:cs typeface="Arial" charset="0"/>
              </a:rPr>
              <a:t>minification</a:t>
            </a:r>
            <a:r>
              <a:rPr lang="fr-FR" sz="1400" dirty="0" smtClean="0">
                <a:solidFill>
                  <a:srgbClr val="464E41"/>
                </a:solidFill>
                <a:cs typeface="Arial" charset="0"/>
              </a:rPr>
              <a:t> du code</a:t>
            </a:r>
          </a:p>
          <a:p>
            <a:pPr lvl="1" algn="just"/>
            <a:r>
              <a:rPr lang="fr-FR" sz="1400" dirty="0" smtClean="0">
                <a:solidFill>
                  <a:srgbClr val="464E41"/>
                </a:solidFill>
                <a:cs typeface="Arial" charset="0"/>
              </a:rPr>
              <a:t>Librairies standard (complètes) et non optimisées pour le site</a:t>
            </a:r>
          </a:p>
          <a:p>
            <a:pPr lvl="1" algn="just"/>
            <a:r>
              <a:rPr lang="fr-FR" sz="1400" dirty="0" smtClean="0">
                <a:solidFill>
                  <a:srgbClr val="464E41"/>
                </a:solidFill>
                <a:cs typeface="Arial" charset="0"/>
              </a:rPr>
              <a:t>Pas d’optimisation du chargement des pages (scripts, </a:t>
            </a:r>
            <a:r>
              <a:rPr lang="fr-FR" sz="1400" dirty="0" err="1" smtClean="0">
                <a:solidFill>
                  <a:srgbClr val="464E41"/>
                </a:solidFill>
                <a:cs typeface="Arial" charset="0"/>
              </a:rPr>
              <a:t>css</a:t>
            </a:r>
            <a:r>
              <a:rPr lang="fr-FR" sz="1400" dirty="0" smtClean="0">
                <a:solidFill>
                  <a:srgbClr val="464E41"/>
                </a:solidFill>
                <a:cs typeface="Arial" charset="0"/>
              </a:rPr>
              <a:t>…) pour éviter les latences de chargement et d’interprétation du </a:t>
            </a:r>
            <a:r>
              <a:rPr lang="fr-FR" sz="1400" dirty="0" err="1" smtClean="0">
                <a:solidFill>
                  <a:srgbClr val="464E41"/>
                </a:solidFill>
                <a:cs typeface="Arial" charset="0"/>
              </a:rPr>
              <a:t>js</a:t>
            </a:r>
            <a:endParaRPr lang="fr-FR" sz="1400" dirty="0" smtClean="0">
              <a:solidFill>
                <a:srgbClr val="464E41"/>
              </a:solidFill>
              <a:cs typeface="Arial" charset="0"/>
            </a:endParaRPr>
          </a:p>
          <a:p>
            <a:pPr lvl="1" algn="just"/>
            <a:r>
              <a:rPr lang="fr-FR" sz="1400" dirty="0" smtClean="0">
                <a:solidFill>
                  <a:srgbClr val="464E41"/>
                </a:solidFill>
                <a:cs typeface="Arial" charset="0"/>
              </a:rPr>
              <a:t>Appels multiples aux mêmes services sans mise en cache (forçage à </a:t>
            </a:r>
            <a:r>
              <a:rPr lang="fr-FR" sz="1400" dirty="0" err="1" smtClean="0">
                <a:solidFill>
                  <a:srgbClr val="464E41"/>
                </a:solidFill>
                <a:cs typeface="Arial" charset="0"/>
              </a:rPr>
              <a:t>nocache</a:t>
            </a:r>
            <a:r>
              <a:rPr lang="fr-FR" sz="1400" dirty="0" smtClean="0">
                <a:solidFill>
                  <a:srgbClr val="464E41"/>
                </a:solidFill>
                <a:cs typeface="Arial" charset="0"/>
              </a:rPr>
              <a:t>)</a:t>
            </a:r>
          </a:p>
          <a:p>
            <a:pPr lvl="1" algn="just"/>
            <a:r>
              <a:rPr lang="fr-FR" sz="1400" dirty="0" smtClean="0">
                <a:solidFill>
                  <a:srgbClr val="464E41"/>
                </a:solidFill>
                <a:cs typeface="Arial" charset="0"/>
              </a:rPr>
              <a:t>Accès anormaux à des services non utilisés dans les </a:t>
            </a:r>
            <a:r>
              <a:rPr lang="fr-FR" sz="1400" dirty="0" err="1" smtClean="0">
                <a:solidFill>
                  <a:srgbClr val="464E41"/>
                </a:solidFill>
                <a:cs typeface="Arial" charset="0"/>
              </a:rPr>
              <a:t>workflows</a:t>
            </a:r>
            <a:r>
              <a:rPr lang="fr-FR" sz="1400" dirty="0" smtClean="0">
                <a:solidFill>
                  <a:srgbClr val="464E41"/>
                </a:solidFill>
                <a:cs typeface="Arial" charset="0"/>
              </a:rPr>
              <a:t> de recherche</a:t>
            </a: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© 2010 Capgemini. Tous droits réservés</a:t>
            </a:r>
            <a:endParaRPr lang="en-US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Réunion de lancement NEMO – 21/04/2016</a:t>
            </a:r>
            <a:endParaRPr lang="en-US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9774002" y="6719161"/>
            <a:ext cx="130411" cy="104644"/>
          </a:xfrm>
        </p:spPr>
        <p:txBody>
          <a:bodyPr/>
          <a:lstStyle/>
          <a:p>
            <a:fld id="{F45F209A-F05B-45BC-AE12-4D1A05C34093}" type="slidenum">
              <a:rPr lang="en-US"/>
              <a:pPr/>
              <a:t>29</a:t>
            </a:fld>
            <a:endParaRPr lang="en-US"/>
          </a:p>
        </p:txBody>
      </p:sp>
      <p:sp>
        <p:nvSpPr>
          <p:cNvPr id="185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5.6 Site web – analyse dynamique 2</a:t>
            </a:r>
            <a:endParaRPr lang="en-US" dirty="0"/>
          </a:p>
        </p:txBody>
      </p:sp>
      <p:sp>
        <p:nvSpPr>
          <p:cNvPr id="1853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-289519" y="1035172"/>
            <a:ext cx="9904413" cy="4516437"/>
          </a:xfrm>
        </p:spPr>
        <p:txBody>
          <a:bodyPr/>
          <a:lstStyle/>
          <a:p>
            <a:pPr algn="just"/>
            <a:r>
              <a:rPr lang="fr-FR" sz="1800" dirty="0" smtClean="0">
                <a:solidFill>
                  <a:srgbClr val="464E41"/>
                </a:solidFill>
                <a:cs typeface="Arial" charset="0"/>
              </a:rPr>
              <a:t>Site</a:t>
            </a:r>
          </a:p>
          <a:p>
            <a:pPr lvl="1" algn="just"/>
            <a:r>
              <a:rPr lang="fr-FR" sz="1400" dirty="0" smtClean="0">
                <a:solidFill>
                  <a:srgbClr val="464E41"/>
                </a:solidFill>
                <a:cs typeface="Arial" charset="0"/>
              </a:rPr>
              <a:t>Stratégie de </a:t>
            </a:r>
            <a:r>
              <a:rPr lang="fr-FR" sz="1400" dirty="0" err="1" smtClean="0">
                <a:solidFill>
                  <a:srgbClr val="464E41"/>
                </a:solidFill>
                <a:cs typeface="Arial" charset="0"/>
              </a:rPr>
              <a:t>requêtage</a:t>
            </a:r>
            <a:r>
              <a:rPr lang="fr-FR" sz="1400" dirty="0" smtClean="0">
                <a:solidFill>
                  <a:srgbClr val="464E41"/>
                </a:solidFill>
                <a:cs typeface="Arial" charset="0"/>
              </a:rPr>
              <a:t> </a:t>
            </a:r>
            <a:r>
              <a:rPr lang="fr-FR" sz="1400" dirty="0" smtClean="0">
                <a:solidFill>
                  <a:srgbClr val="464E41"/>
                </a:solidFill>
                <a:cs typeface="Arial" charset="0"/>
              </a:rPr>
              <a:t>surprenante</a:t>
            </a:r>
          </a:p>
          <a:p>
            <a:pPr lvl="2" algn="just"/>
            <a:r>
              <a:rPr lang="fr-FR" sz="1200" dirty="0" smtClean="0">
                <a:solidFill>
                  <a:srgbClr val="464E41"/>
                </a:solidFill>
                <a:cs typeface="Arial" charset="0"/>
              </a:rPr>
              <a:t>Pagination serveur </a:t>
            </a:r>
            <a:r>
              <a:rPr lang="fr-FR" sz="1200" dirty="0" smtClean="0">
                <a:solidFill>
                  <a:srgbClr val="464E41"/>
                </a:solidFill>
                <a:cs typeface="Arial" charset="0"/>
              </a:rPr>
              <a:t>sur référentiel</a:t>
            </a:r>
            <a:endParaRPr lang="fr-FR" sz="1200" dirty="0" smtClean="0">
              <a:solidFill>
                <a:srgbClr val="464E41"/>
              </a:solidFill>
              <a:cs typeface="Arial" charset="0"/>
            </a:endParaRPr>
          </a:p>
          <a:p>
            <a:pPr lvl="2" algn="just"/>
            <a:r>
              <a:rPr lang="fr-FR" sz="1200" dirty="0" smtClean="0">
                <a:solidFill>
                  <a:srgbClr val="464E41"/>
                </a:solidFill>
                <a:cs typeface="Arial" charset="0"/>
              </a:rPr>
              <a:t>Pagination client sur mesures avec bridage a priori (sans lien constaté avec la volumétrie réelle des donnée) des requêtes</a:t>
            </a:r>
          </a:p>
          <a:p>
            <a:pPr lvl="2" algn="just"/>
            <a:r>
              <a:rPr lang="fr-FR" sz="1200" dirty="0" smtClean="0">
                <a:solidFill>
                  <a:srgbClr val="464E41"/>
                </a:solidFill>
                <a:cs typeface="Arial" charset="0"/>
              </a:rPr>
              <a:t>Comportement de la carte assez erratique lors de passages entre tableaux / cartes des pages référentiel et mesures.</a:t>
            </a:r>
          </a:p>
          <a:p>
            <a:pPr algn="just"/>
            <a:endParaRPr lang="fr-FR" sz="1800" dirty="0" smtClean="0">
              <a:solidFill>
                <a:srgbClr val="464E41"/>
              </a:solidFill>
              <a:cs typeface="Arial" charset="0"/>
            </a:endParaRP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© 2010 Capgemini. Tous droits réservés</a:t>
            </a:r>
            <a:endParaRPr lang="en-US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Réunion de lancement NEMO – 21/04/2016</a:t>
            </a:r>
            <a:endParaRPr lang="en-US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9774002" y="6719161"/>
            <a:ext cx="130411" cy="104644"/>
          </a:xfrm>
        </p:spPr>
        <p:txBody>
          <a:bodyPr/>
          <a:lstStyle/>
          <a:p>
            <a:fld id="{F45F209A-F05B-45BC-AE12-4D1A05C34093}" type="slidenum">
              <a:rPr lang="en-US"/>
              <a:pPr/>
              <a:t>3</a:t>
            </a:fld>
            <a:endParaRPr lang="en-US"/>
          </a:p>
        </p:txBody>
      </p:sp>
      <p:sp>
        <p:nvSpPr>
          <p:cNvPr id="185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1.1 </a:t>
            </a:r>
            <a:r>
              <a:rPr lang="fr-FR" dirty="0"/>
              <a:t>Présentation </a:t>
            </a:r>
            <a:r>
              <a:rPr lang="fr-FR" dirty="0" smtClean="0"/>
              <a:t>de </a:t>
            </a:r>
            <a:r>
              <a:rPr lang="fr-FR" dirty="0" err="1" smtClean="0"/>
              <a:t>Géod’Air</a:t>
            </a:r>
            <a:endParaRPr lang="en-US" dirty="0"/>
          </a:p>
        </p:txBody>
      </p:sp>
      <p:sp>
        <p:nvSpPr>
          <p:cNvPr id="1853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-289519" y="1303194"/>
            <a:ext cx="9904413" cy="4516437"/>
          </a:xfrm>
        </p:spPr>
        <p:txBody>
          <a:bodyPr/>
          <a:lstStyle/>
          <a:p>
            <a:pPr algn="just"/>
            <a:r>
              <a:rPr lang="fr-FR" sz="1800" dirty="0" smtClean="0">
                <a:solidFill>
                  <a:srgbClr val="464E41"/>
                </a:solidFill>
                <a:cs typeface="Arial" charset="0"/>
              </a:rPr>
              <a:t>L’application </a:t>
            </a:r>
            <a:r>
              <a:rPr lang="fr-FR" sz="1800" dirty="0" err="1" smtClean="0">
                <a:solidFill>
                  <a:srgbClr val="464E41"/>
                </a:solidFill>
                <a:cs typeface="Arial" charset="0"/>
              </a:rPr>
              <a:t>Géod’Air</a:t>
            </a:r>
            <a:r>
              <a:rPr lang="fr-FR" sz="1800" dirty="0" smtClean="0">
                <a:solidFill>
                  <a:srgbClr val="464E41"/>
                </a:solidFill>
                <a:cs typeface="Arial" charset="0"/>
              </a:rPr>
              <a:t> permet </a:t>
            </a:r>
            <a:r>
              <a:rPr lang="fr-FR" sz="1800" b="1" dirty="0" smtClean="0">
                <a:solidFill>
                  <a:srgbClr val="464E41"/>
                </a:solidFill>
                <a:cs typeface="Arial" charset="0"/>
              </a:rPr>
              <a:t>d’intégrer et de centraliser</a:t>
            </a:r>
            <a:r>
              <a:rPr lang="fr-FR" sz="1800" dirty="0" smtClean="0">
                <a:solidFill>
                  <a:srgbClr val="464E41"/>
                </a:solidFill>
                <a:cs typeface="Arial" charset="0"/>
              </a:rPr>
              <a:t> les données d’observation de la qualité de l’air, données collectées au niveau local. </a:t>
            </a:r>
            <a:r>
              <a:rPr lang="fr-FR" sz="1800" dirty="0" err="1" smtClean="0">
                <a:solidFill>
                  <a:srgbClr val="464E41"/>
                </a:solidFill>
                <a:cs typeface="Arial" charset="0"/>
              </a:rPr>
              <a:t>Géod’Air</a:t>
            </a:r>
            <a:r>
              <a:rPr lang="fr-FR" sz="1800" dirty="0" smtClean="0">
                <a:solidFill>
                  <a:srgbClr val="464E41"/>
                </a:solidFill>
                <a:cs typeface="Arial" charset="0"/>
              </a:rPr>
              <a:t> maintient également à jour un </a:t>
            </a:r>
            <a:r>
              <a:rPr lang="fr-FR" sz="1800" b="1" dirty="0" smtClean="0">
                <a:solidFill>
                  <a:srgbClr val="464E41"/>
                </a:solidFill>
                <a:cs typeface="Arial" charset="0"/>
              </a:rPr>
              <a:t>référentiel du dispositif de surveillance </a:t>
            </a:r>
            <a:r>
              <a:rPr lang="fr-FR" sz="1800" dirty="0" smtClean="0">
                <a:solidFill>
                  <a:srgbClr val="464E41"/>
                </a:solidFill>
                <a:cs typeface="Arial" charset="0"/>
              </a:rPr>
              <a:t>de la qualité de l’air. </a:t>
            </a:r>
            <a:r>
              <a:rPr lang="fr-FR" sz="1800" dirty="0" err="1" smtClean="0">
                <a:solidFill>
                  <a:srgbClr val="464E41"/>
                </a:solidFill>
                <a:cs typeface="Arial" charset="0"/>
              </a:rPr>
              <a:t>Géod’Air</a:t>
            </a:r>
            <a:r>
              <a:rPr lang="fr-FR" sz="1800" dirty="0" smtClean="0">
                <a:solidFill>
                  <a:srgbClr val="464E41"/>
                </a:solidFill>
                <a:cs typeface="Arial" charset="0"/>
              </a:rPr>
              <a:t> met les données d’observation à disposition des différents acteurs et par ses fonctionnalités de </a:t>
            </a:r>
            <a:r>
              <a:rPr lang="fr-FR" sz="1800" b="1" dirty="0" smtClean="0">
                <a:solidFill>
                  <a:srgbClr val="464E41"/>
                </a:solidFill>
                <a:cs typeface="Arial" charset="0"/>
              </a:rPr>
              <a:t>rapportage</a:t>
            </a:r>
            <a:r>
              <a:rPr lang="fr-FR" sz="1800" dirty="0" smtClean="0">
                <a:solidFill>
                  <a:srgbClr val="464E41"/>
                </a:solidFill>
                <a:cs typeface="Arial" charset="0"/>
              </a:rPr>
              <a:t>, permet également à la France de répondre à ses obligations vis-à-vis des directives européennes sur la surveillance de la qualité de l’air. </a:t>
            </a:r>
          </a:p>
          <a:p>
            <a:pPr algn="just"/>
            <a:r>
              <a:rPr lang="fr-FR" sz="1800" dirty="0" err="1" smtClean="0">
                <a:solidFill>
                  <a:srgbClr val="464E41"/>
                </a:solidFill>
                <a:cs typeface="Arial" charset="0"/>
              </a:rPr>
              <a:t>Géod’Air</a:t>
            </a:r>
            <a:r>
              <a:rPr lang="fr-FR" sz="1800" dirty="0" smtClean="0">
                <a:solidFill>
                  <a:srgbClr val="464E41"/>
                </a:solidFill>
                <a:cs typeface="Arial" charset="0"/>
              </a:rPr>
              <a:t> permettra également à terme de répondre aux obligations de la directive </a:t>
            </a:r>
            <a:r>
              <a:rPr lang="fr-FR" sz="1800" b="1" dirty="0" smtClean="0">
                <a:solidFill>
                  <a:srgbClr val="464E41"/>
                </a:solidFill>
                <a:cs typeface="Arial" charset="0"/>
              </a:rPr>
              <a:t>INSPIRE</a:t>
            </a:r>
            <a:r>
              <a:rPr lang="fr-FR" sz="1800" dirty="0" smtClean="0">
                <a:solidFill>
                  <a:srgbClr val="464E41"/>
                </a:solidFill>
                <a:cs typeface="Arial" charset="0"/>
              </a:rPr>
              <a:t> en publiant un certain nombre de </a:t>
            </a:r>
            <a:r>
              <a:rPr lang="fr-FR" sz="1800" b="1" dirty="0" smtClean="0">
                <a:solidFill>
                  <a:srgbClr val="464E41"/>
                </a:solidFill>
                <a:cs typeface="Arial" charset="0"/>
              </a:rPr>
              <a:t>services</a:t>
            </a:r>
            <a:r>
              <a:rPr lang="fr-FR" sz="1800" dirty="0" smtClean="0">
                <a:solidFill>
                  <a:srgbClr val="464E41"/>
                </a:solidFill>
                <a:cs typeface="Arial" charset="0"/>
              </a:rPr>
              <a:t> sur les données de la qualité de l’air.</a:t>
            </a:r>
          </a:p>
          <a:p>
            <a:pPr algn="just">
              <a:buNone/>
            </a:pPr>
            <a:endParaRPr lang="fr-FR" sz="1800" dirty="0" smtClean="0"/>
          </a:p>
          <a:p>
            <a:pPr algn="just"/>
            <a:r>
              <a:rPr lang="fr-FR" sz="1800" dirty="0" smtClean="0">
                <a:solidFill>
                  <a:srgbClr val="464E41"/>
                </a:solidFill>
                <a:cs typeface="Arial" charset="0"/>
              </a:rPr>
              <a:t>L’application est en production depuis Septembre 2015. Elle comporte environ 20 gabarits avec 4 IHM par objets, soit 80 écrans + 3 écrans de cartographies, 1 écran de données, 1 onglet mesure/cartographie. La volumétrie conservée à 4 ans devrait impliquer une croissance x5 du volume actuel en base de données. Le nombre d’utilisateurs cible est de 100 utilisateurs environ (&lt;10 aujourd’hui). </a:t>
            </a: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5987" y="3509264"/>
            <a:ext cx="6415515" cy="268287"/>
          </a:xfrm>
          <a:prstGeom prst="rect">
            <a:avLst/>
          </a:prstGeom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0" scaled="0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1832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539877"/>
            <a:ext cx="9904413" cy="3446463"/>
          </a:xfrm>
        </p:spPr>
        <p:txBody>
          <a:bodyPr/>
          <a:lstStyle/>
          <a:p>
            <a:pPr marL="457200" indent="-266700">
              <a:spcBef>
                <a:spcPct val="40000"/>
              </a:spcBef>
              <a:buFont typeface="Wingdings" pitchFamily="2" charset="2"/>
              <a:buAutoNum type="arabicPeriod"/>
            </a:pPr>
            <a:r>
              <a:rPr lang="fr-FR" sz="1800" dirty="0" smtClean="0"/>
              <a:t>Rappel du contexte et des objectifs</a:t>
            </a:r>
          </a:p>
          <a:p>
            <a:pPr marL="457200" indent="-266700">
              <a:spcBef>
                <a:spcPct val="40000"/>
              </a:spcBef>
              <a:buFont typeface="Wingdings" pitchFamily="2" charset="2"/>
              <a:buAutoNum type="arabicPeriod"/>
            </a:pPr>
            <a:r>
              <a:rPr lang="fr-FR" sz="1800" dirty="0" smtClean="0"/>
              <a:t>Rappel de la méthodologie et du périmètre</a:t>
            </a:r>
          </a:p>
          <a:p>
            <a:pPr marL="457200" indent="-266700">
              <a:spcBef>
                <a:spcPct val="40000"/>
              </a:spcBef>
              <a:buFont typeface="Wingdings" pitchFamily="2" charset="2"/>
              <a:buAutoNum type="arabicPeriod"/>
            </a:pPr>
            <a:r>
              <a:rPr lang="fr-FR" sz="1800" dirty="0" smtClean="0"/>
              <a:t>Etat général de la documentation</a:t>
            </a:r>
          </a:p>
          <a:p>
            <a:pPr marL="457200" indent="-266700">
              <a:spcBef>
                <a:spcPct val="40000"/>
              </a:spcBef>
              <a:buFont typeface="Wingdings" pitchFamily="2" charset="2"/>
              <a:buAutoNum type="arabicPeriod"/>
            </a:pPr>
            <a:r>
              <a:rPr lang="fr-FR" sz="1800" b="1" dirty="0" smtClean="0"/>
              <a:t>Analyse générale de l’architecture</a:t>
            </a:r>
          </a:p>
          <a:p>
            <a:pPr marL="457200" indent="-266700">
              <a:spcBef>
                <a:spcPct val="40000"/>
              </a:spcBef>
              <a:buFont typeface="Wingdings" pitchFamily="2" charset="2"/>
              <a:buAutoNum type="arabicPeriod"/>
            </a:pPr>
            <a:r>
              <a:rPr lang="fr-FR" sz="1800" dirty="0" smtClean="0"/>
              <a:t>Analyse détaillée</a:t>
            </a:r>
          </a:p>
          <a:p>
            <a:pPr marL="457200" indent="-266700">
              <a:spcBef>
                <a:spcPct val="40000"/>
              </a:spcBef>
              <a:buFont typeface="Wingdings" pitchFamily="2" charset="2"/>
              <a:buAutoNum type="arabicPeriod"/>
            </a:pPr>
            <a:r>
              <a:rPr lang="fr-FR" sz="1800" dirty="0" smtClean="0"/>
              <a:t>Synthèse des constats</a:t>
            </a:r>
          </a:p>
          <a:p>
            <a:pPr marL="922338" lvl="1" indent="-266700">
              <a:spcBef>
                <a:spcPct val="40000"/>
              </a:spcBef>
              <a:buFont typeface="Wingdings" pitchFamily="2" charset="2"/>
              <a:buAutoNum type="arabicPeriod"/>
            </a:pPr>
            <a:r>
              <a:rPr lang="fr-FR" sz="1400" dirty="0" smtClean="0"/>
              <a:t>Points forts</a:t>
            </a:r>
          </a:p>
          <a:p>
            <a:pPr marL="922338" lvl="1" indent="-266700">
              <a:spcBef>
                <a:spcPct val="40000"/>
              </a:spcBef>
              <a:buFont typeface="Wingdings" pitchFamily="2" charset="2"/>
              <a:buAutoNum type="arabicPeriod"/>
            </a:pPr>
            <a:r>
              <a:rPr lang="fr-FR" sz="1400" dirty="0" smtClean="0"/>
              <a:t>Points faibles</a:t>
            </a:r>
          </a:p>
          <a:p>
            <a:pPr marL="457200" indent="-266700">
              <a:spcBef>
                <a:spcPct val="40000"/>
              </a:spcBef>
              <a:buFont typeface="Wingdings" pitchFamily="2" charset="2"/>
              <a:buAutoNum type="arabicPeriod"/>
            </a:pPr>
            <a:r>
              <a:rPr lang="fr-FR" sz="1800" dirty="0" smtClean="0"/>
              <a:t>Préconisations</a:t>
            </a:r>
            <a:endParaRPr lang="fr-FR" sz="1800" dirty="0"/>
          </a:p>
        </p:txBody>
      </p:sp>
      <p:sp>
        <p:nvSpPr>
          <p:cNvPr id="183300" name="Rectangle 4"/>
          <p:cNvSpPr>
            <a:spLocks noGrp="1" noChangeArrowheads="1"/>
          </p:cNvSpPr>
          <p:nvPr>
            <p:ph type="title"/>
          </p:nvPr>
        </p:nvSpPr>
        <p:spPr>
          <a:xfrm>
            <a:off x="0" y="238125"/>
            <a:ext cx="9904413" cy="973138"/>
          </a:xfrm>
        </p:spPr>
        <p:txBody>
          <a:bodyPr/>
          <a:lstStyle/>
          <a:p>
            <a:r>
              <a:rPr lang="fr-FR"/>
              <a:t>Sommaire</a:t>
            </a: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© 2010 Capgemini. Tous droits réservés</a:t>
            </a:r>
            <a:endParaRPr lang="en-US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Réunion de lancement NEMO – 21/04/2016</a:t>
            </a:r>
            <a:endParaRPr lang="en-US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9774002" y="6719161"/>
            <a:ext cx="130411" cy="104644"/>
          </a:xfrm>
        </p:spPr>
        <p:txBody>
          <a:bodyPr/>
          <a:lstStyle/>
          <a:p>
            <a:fld id="{F45F209A-F05B-45BC-AE12-4D1A05C34093}" type="slidenum">
              <a:rPr lang="en-US"/>
              <a:pPr/>
              <a:t>31</a:t>
            </a:fld>
            <a:endParaRPr lang="en-US"/>
          </a:p>
        </p:txBody>
      </p:sp>
      <p:sp>
        <p:nvSpPr>
          <p:cNvPr id="185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6.1 Points forts</a:t>
            </a:r>
            <a:endParaRPr lang="en-US" dirty="0"/>
          </a:p>
        </p:txBody>
      </p:sp>
      <p:sp>
        <p:nvSpPr>
          <p:cNvPr id="1853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-289519" y="1035172"/>
            <a:ext cx="9904413" cy="4516437"/>
          </a:xfrm>
        </p:spPr>
        <p:txBody>
          <a:bodyPr/>
          <a:lstStyle/>
          <a:p>
            <a:pPr algn="just"/>
            <a:r>
              <a:rPr lang="fr-FR" sz="1800" dirty="0" smtClean="0">
                <a:solidFill>
                  <a:srgbClr val="464E41"/>
                </a:solidFill>
                <a:cs typeface="Arial" charset="0"/>
              </a:rPr>
              <a:t>La couverture documentaire est assez complète</a:t>
            </a:r>
          </a:p>
          <a:p>
            <a:pPr algn="just"/>
            <a:r>
              <a:rPr lang="fr-FR" sz="1800" dirty="0" smtClean="0">
                <a:solidFill>
                  <a:srgbClr val="464E41"/>
                </a:solidFill>
                <a:cs typeface="Arial" charset="0"/>
              </a:rPr>
              <a:t>La solution « bull Géo Live » telle que décrite couvre tout le périmètre et offre des potentialités intéressantes</a:t>
            </a:r>
          </a:p>
          <a:p>
            <a:pPr algn="just"/>
            <a:endParaRPr lang="fr-FR" sz="1800" dirty="0" smtClean="0">
              <a:solidFill>
                <a:srgbClr val="464E41"/>
              </a:solidFill>
              <a:cs typeface="Arial" charset="0"/>
            </a:endParaRP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© 2010 Capgemini. Tous droits réservés</a:t>
            </a:r>
            <a:endParaRPr lang="en-US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Réunion de lancement NEMO – 21/04/2016</a:t>
            </a:r>
            <a:endParaRPr lang="en-US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9774002" y="6719161"/>
            <a:ext cx="130411" cy="104644"/>
          </a:xfrm>
        </p:spPr>
        <p:txBody>
          <a:bodyPr/>
          <a:lstStyle/>
          <a:p>
            <a:fld id="{F45F209A-F05B-45BC-AE12-4D1A05C34093}" type="slidenum">
              <a:rPr lang="en-US"/>
              <a:pPr/>
              <a:t>32</a:t>
            </a:fld>
            <a:endParaRPr lang="en-US"/>
          </a:p>
        </p:txBody>
      </p:sp>
      <p:sp>
        <p:nvSpPr>
          <p:cNvPr id="185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6.2 Points faibles - 1</a:t>
            </a:r>
            <a:endParaRPr lang="en-US" dirty="0"/>
          </a:p>
        </p:txBody>
      </p:sp>
      <p:sp>
        <p:nvSpPr>
          <p:cNvPr id="1853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-289519" y="1035172"/>
            <a:ext cx="9904413" cy="4516437"/>
          </a:xfrm>
        </p:spPr>
        <p:txBody>
          <a:bodyPr/>
          <a:lstStyle/>
          <a:p>
            <a:pPr algn="just"/>
            <a:r>
              <a:rPr lang="fr-FR" sz="1800" dirty="0" smtClean="0">
                <a:solidFill>
                  <a:srgbClr val="464E41"/>
                </a:solidFill>
                <a:cs typeface="Arial" charset="0"/>
              </a:rPr>
              <a:t>Gros travail de mise à niveau des documents</a:t>
            </a:r>
          </a:p>
          <a:p>
            <a:pPr algn="just"/>
            <a:r>
              <a:rPr lang="fr-FR" sz="1800" dirty="0" smtClean="0">
                <a:solidFill>
                  <a:srgbClr val="464E41"/>
                </a:solidFill>
                <a:cs typeface="Arial" charset="0"/>
              </a:rPr>
              <a:t>Architecture ne présentant pas de </a:t>
            </a:r>
            <a:r>
              <a:rPr lang="fr-FR" sz="1800" dirty="0" err="1" smtClean="0">
                <a:solidFill>
                  <a:srgbClr val="464E41"/>
                </a:solidFill>
                <a:cs typeface="Arial" charset="0"/>
              </a:rPr>
              <a:t>scalabilité</a:t>
            </a:r>
            <a:r>
              <a:rPr lang="fr-FR" sz="1800" dirty="0" smtClean="0">
                <a:solidFill>
                  <a:srgbClr val="464E41"/>
                </a:solidFill>
                <a:cs typeface="Arial" charset="0"/>
              </a:rPr>
              <a:t> horizontale</a:t>
            </a:r>
          </a:p>
          <a:p>
            <a:pPr algn="just"/>
            <a:r>
              <a:rPr lang="fr-FR" sz="1800" dirty="0" smtClean="0">
                <a:solidFill>
                  <a:srgbClr val="464E41"/>
                </a:solidFill>
                <a:cs typeface="Arial" charset="0"/>
              </a:rPr>
              <a:t>Urbanisation incomplète -&gt; positionnement de l’ESB</a:t>
            </a:r>
          </a:p>
          <a:p>
            <a:pPr algn="just"/>
            <a:r>
              <a:rPr lang="fr-FR" sz="1800" dirty="0" smtClean="0">
                <a:solidFill>
                  <a:srgbClr val="464E41"/>
                </a:solidFill>
                <a:cs typeface="Arial" charset="0"/>
              </a:rPr>
              <a:t>Site pas au niveau d’un site de production</a:t>
            </a:r>
          </a:p>
          <a:p>
            <a:pPr algn="just"/>
            <a:r>
              <a:rPr lang="fr-FR" sz="1800" dirty="0" smtClean="0">
                <a:solidFill>
                  <a:srgbClr val="464E41"/>
                </a:solidFill>
                <a:cs typeface="Arial" charset="0"/>
              </a:rPr>
              <a:t>Type de </a:t>
            </a:r>
            <a:r>
              <a:rPr lang="fr-FR" sz="1800" dirty="0" err="1" smtClean="0">
                <a:solidFill>
                  <a:srgbClr val="464E41"/>
                </a:solidFill>
                <a:cs typeface="Arial" charset="0"/>
              </a:rPr>
              <a:t>versionnement</a:t>
            </a:r>
            <a:r>
              <a:rPr lang="fr-FR" sz="1800" dirty="0" smtClean="0">
                <a:solidFill>
                  <a:srgbClr val="464E41"/>
                </a:solidFill>
                <a:cs typeface="Arial" charset="0"/>
              </a:rPr>
              <a:t> très contraignant et non compatible avec les attentes de l’INERIS</a:t>
            </a:r>
          </a:p>
          <a:p>
            <a:pPr algn="just"/>
            <a:r>
              <a:rPr lang="fr-FR" sz="1800" dirty="0" smtClean="0">
                <a:solidFill>
                  <a:srgbClr val="464E41"/>
                </a:solidFill>
                <a:cs typeface="Arial" charset="0"/>
              </a:rPr>
              <a:t>Jobs </a:t>
            </a:r>
            <a:r>
              <a:rPr lang="fr-FR" sz="1800" dirty="0" err="1" smtClean="0">
                <a:solidFill>
                  <a:srgbClr val="464E41"/>
                </a:solidFill>
                <a:cs typeface="Arial" charset="0"/>
              </a:rPr>
              <a:t>Talend</a:t>
            </a:r>
            <a:r>
              <a:rPr lang="fr-FR" sz="1800" dirty="0" smtClean="0">
                <a:solidFill>
                  <a:srgbClr val="464E41"/>
                </a:solidFill>
                <a:cs typeface="Arial" charset="0"/>
              </a:rPr>
              <a:t> fortement complexifié par l’imbrication des traitements des données et de la production des logs</a:t>
            </a:r>
          </a:p>
          <a:p>
            <a:pPr algn="just"/>
            <a:r>
              <a:rPr lang="fr-FR" sz="1800" dirty="0" smtClean="0">
                <a:solidFill>
                  <a:srgbClr val="464E41"/>
                </a:solidFill>
                <a:cs typeface="Arial" charset="0"/>
              </a:rPr>
              <a:t>Absence de documentation dédiée aux logs et au monitoring</a:t>
            </a:r>
          </a:p>
          <a:p>
            <a:pPr algn="just"/>
            <a:r>
              <a:rPr lang="fr-FR" sz="1800" dirty="0" smtClean="0">
                <a:solidFill>
                  <a:srgbClr val="464E41"/>
                </a:solidFill>
                <a:cs typeface="Arial" charset="0"/>
              </a:rPr>
              <a:t>Code des différentes briques de qualité moyenne avec des défauts impactant la </a:t>
            </a:r>
            <a:r>
              <a:rPr lang="fr-FR" sz="1800" dirty="0" err="1" smtClean="0">
                <a:solidFill>
                  <a:srgbClr val="464E41"/>
                </a:solidFill>
                <a:cs typeface="Arial" charset="0"/>
              </a:rPr>
              <a:t>maintenabilité</a:t>
            </a:r>
            <a:endParaRPr lang="fr-FR" sz="1800" dirty="0" smtClean="0">
              <a:solidFill>
                <a:srgbClr val="464E41"/>
              </a:solidFill>
              <a:cs typeface="Arial" charset="0"/>
            </a:endParaRPr>
          </a:p>
          <a:p>
            <a:pPr algn="just"/>
            <a:r>
              <a:rPr lang="fr-FR" sz="1800" dirty="0" smtClean="0">
                <a:solidFill>
                  <a:srgbClr val="464E41"/>
                </a:solidFill>
                <a:cs typeface="Arial" charset="0"/>
              </a:rPr>
              <a:t>La conception sur 2 systèmes de bases de données impact les performances</a:t>
            </a:r>
          </a:p>
          <a:p>
            <a:pPr algn="just"/>
            <a:r>
              <a:rPr lang="fr-FR" sz="1800" dirty="0" smtClean="0">
                <a:solidFill>
                  <a:srgbClr val="464E41"/>
                </a:solidFill>
                <a:cs typeface="Arial" charset="0"/>
              </a:rPr>
              <a:t>Les Jobs ETL n’adressent pas le sujet de la </a:t>
            </a:r>
            <a:r>
              <a:rPr lang="fr-FR" sz="1800" dirty="0" err="1" smtClean="0">
                <a:solidFill>
                  <a:srgbClr val="464E41"/>
                </a:solidFill>
                <a:cs typeface="Arial" charset="0"/>
              </a:rPr>
              <a:t>transactionalité</a:t>
            </a:r>
            <a:r>
              <a:rPr lang="fr-FR" sz="1800" dirty="0" smtClean="0">
                <a:solidFill>
                  <a:srgbClr val="464E41"/>
                </a:solidFill>
                <a:cs typeface="Arial" charset="0"/>
              </a:rPr>
              <a:t> entre base / fichiers et entre bases différentes</a:t>
            </a:r>
          </a:p>
          <a:p>
            <a:pPr algn="just"/>
            <a:r>
              <a:rPr lang="fr-FR" sz="1800" dirty="0" smtClean="0">
                <a:solidFill>
                  <a:srgbClr val="464E41"/>
                </a:solidFill>
                <a:cs typeface="Arial" charset="0"/>
              </a:rPr>
              <a:t>Absence de processus de traitement des inadéquations entre mesures et référentiels</a:t>
            </a:r>
          </a:p>
          <a:p>
            <a:pPr algn="just"/>
            <a:r>
              <a:rPr lang="fr-FR" sz="1800" dirty="0" smtClean="0">
                <a:solidFill>
                  <a:srgbClr val="464E41"/>
                </a:solidFill>
                <a:cs typeface="Arial" charset="0"/>
              </a:rPr>
              <a:t>Démultiplication de couches DAO</a:t>
            </a:r>
          </a:p>
          <a:p>
            <a:pPr algn="just"/>
            <a:endParaRPr lang="fr-FR" sz="1800" dirty="0" smtClean="0">
              <a:solidFill>
                <a:srgbClr val="464E41"/>
              </a:solidFill>
              <a:cs typeface="Arial" charset="0"/>
            </a:endParaRP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© 2010 Capgemini. Tous droits réservés</a:t>
            </a:r>
            <a:endParaRPr lang="en-US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Réunion de lancement NEMO – 21/04/2016</a:t>
            </a:r>
            <a:endParaRPr lang="en-US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9774002" y="6719161"/>
            <a:ext cx="130411" cy="104644"/>
          </a:xfrm>
        </p:spPr>
        <p:txBody>
          <a:bodyPr/>
          <a:lstStyle/>
          <a:p>
            <a:fld id="{F45F209A-F05B-45BC-AE12-4D1A05C34093}" type="slidenum">
              <a:rPr lang="en-US"/>
              <a:pPr/>
              <a:t>33</a:t>
            </a:fld>
            <a:endParaRPr lang="en-US"/>
          </a:p>
        </p:txBody>
      </p:sp>
      <p:sp>
        <p:nvSpPr>
          <p:cNvPr id="185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6.2 Points faibles - 2</a:t>
            </a:r>
            <a:endParaRPr lang="en-US" dirty="0"/>
          </a:p>
        </p:txBody>
      </p:sp>
      <p:sp>
        <p:nvSpPr>
          <p:cNvPr id="1853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-289519" y="1035172"/>
            <a:ext cx="9904413" cy="4516437"/>
          </a:xfrm>
        </p:spPr>
        <p:txBody>
          <a:bodyPr/>
          <a:lstStyle/>
          <a:p>
            <a:pPr algn="just"/>
            <a:r>
              <a:rPr lang="fr-FR" sz="1800" dirty="0" smtClean="0">
                <a:solidFill>
                  <a:srgbClr val="464E41"/>
                </a:solidFill>
                <a:cs typeface="Arial" charset="0"/>
              </a:rPr>
              <a:t>Conception du site hétérogène qui en complexifie la maintenance</a:t>
            </a:r>
          </a:p>
          <a:p>
            <a:pPr algn="just"/>
            <a:r>
              <a:rPr lang="fr-FR" sz="1800" dirty="0" smtClean="0">
                <a:solidFill>
                  <a:srgbClr val="464E41"/>
                </a:solidFill>
                <a:cs typeface="Arial" charset="0"/>
              </a:rPr>
              <a:t>Accès non souhaités ouverts à l’utilisateur</a:t>
            </a:r>
          </a:p>
          <a:p>
            <a:pPr algn="just"/>
            <a:endParaRPr lang="fr-FR" sz="1800" dirty="0" smtClean="0">
              <a:solidFill>
                <a:srgbClr val="464E41"/>
              </a:solidFill>
              <a:cs typeface="Arial" charset="0"/>
            </a:endParaRPr>
          </a:p>
          <a:p>
            <a:pPr algn="just"/>
            <a:endParaRPr lang="fr-FR" sz="1800" dirty="0" smtClean="0">
              <a:solidFill>
                <a:srgbClr val="464E41"/>
              </a:solidFill>
              <a:cs typeface="Arial" charset="0"/>
            </a:endParaRP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5987" y="3887648"/>
            <a:ext cx="6415515" cy="268287"/>
          </a:xfrm>
          <a:prstGeom prst="rect">
            <a:avLst/>
          </a:prstGeom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0" scaled="0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1832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539877"/>
            <a:ext cx="9904413" cy="3446463"/>
          </a:xfrm>
        </p:spPr>
        <p:txBody>
          <a:bodyPr/>
          <a:lstStyle/>
          <a:p>
            <a:pPr marL="457200" indent="-266700">
              <a:spcBef>
                <a:spcPct val="40000"/>
              </a:spcBef>
              <a:buFont typeface="Wingdings" pitchFamily="2" charset="2"/>
              <a:buAutoNum type="arabicPeriod"/>
            </a:pPr>
            <a:r>
              <a:rPr lang="fr-FR" sz="1800" dirty="0" smtClean="0"/>
              <a:t>Rappel du contexte et des objectifs</a:t>
            </a:r>
          </a:p>
          <a:p>
            <a:pPr marL="457200" indent="-266700">
              <a:spcBef>
                <a:spcPct val="40000"/>
              </a:spcBef>
              <a:buFont typeface="Wingdings" pitchFamily="2" charset="2"/>
              <a:buAutoNum type="arabicPeriod"/>
            </a:pPr>
            <a:r>
              <a:rPr lang="fr-FR" sz="1800" dirty="0" smtClean="0"/>
              <a:t>Rappel de la méthodologie et du périmètre</a:t>
            </a:r>
          </a:p>
          <a:p>
            <a:pPr marL="457200" indent="-266700">
              <a:spcBef>
                <a:spcPct val="40000"/>
              </a:spcBef>
              <a:buFont typeface="Wingdings" pitchFamily="2" charset="2"/>
              <a:buAutoNum type="arabicPeriod"/>
            </a:pPr>
            <a:r>
              <a:rPr lang="fr-FR" sz="1800" dirty="0" smtClean="0"/>
              <a:t>Etat général de la documentation</a:t>
            </a:r>
          </a:p>
          <a:p>
            <a:pPr marL="457200" indent="-266700">
              <a:spcBef>
                <a:spcPct val="40000"/>
              </a:spcBef>
              <a:buFont typeface="Wingdings" pitchFamily="2" charset="2"/>
              <a:buAutoNum type="arabicPeriod"/>
            </a:pPr>
            <a:r>
              <a:rPr lang="fr-FR" sz="1800" b="1" dirty="0" smtClean="0"/>
              <a:t>Analyse générale de l’architecture</a:t>
            </a:r>
          </a:p>
          <a:p>
            <a:pPr marL="457200" indent="-266700">
              <a:spcBef>
                <a:spcPct val="40000"/>
              </a:spcBef>
              <a:buFont typeface="Wingdings" pitchFamily="2" charset="2"/>
              <a:buAutoNum type="arabicPeriod"/>
            </a:pPr>
            <a:r>
              <a:rPr lang="fr-FR" sz="1800" dirty="0" smtClean="0"/>
              <a:t>Analyse détaillée</a:t>
            </a:r>
          </a:p>
          <a:p>
            <a:pPr marL="457200" indent="-266700">
              <a:spcBef>
                <a:spcPct val="40000"/>
              </a:spcBef>
              <a:buFont typeface="Wingdings" pitchFamily="2" charset="2"/>
              <a:buAutoNum type="arabicPeriod"/>
            </a:pPr>
            <a:r>
              <a:rPr lang="fr-FR" sz="1800" dirty="0" smtClean="0"/>
              <a:t>Synthèse des constats</a:t>
            </a:r>
          </a:p>
          <a:p>
            <a:pPr marL="457200" indent="-266700">
              <a:spcBef>
                <a:spcPct val="40000"/>
              </a:spcBef>
              <a:buFont typeface="Wingdings" pitchFamily="2" charset="2"/>
              <a:buAutoNum type="arabicPeriod"/>
            </a:pPr>
            <a:r>
              <a:rPr lang="fr-FR" sz="1800" dirty="0" smtClean="0"/>
              <a:t>Préconisations</a:t>
            </a:r>
          </a:p>
          <a:p>
            <a:pPr marL="922338" lvl="1" indent="-266700">
              <a:spcBef>
                <a:spcPct val="40000"/>
              </a:spcBef>
              <a:buFont typeface="Wingdings" pitchFamily="2" charset="2"/>
              <a:buAutoNum type="arabicPeriod"/>
            </a:pPr>
            <a:r>
              <a:rPr lang="fr-FR" sz="1400" dirty="0" smtClean="0"/>
              <a:t>Architecture préconisée</a:t>
            </a:r>
          </a:p>
          <a:p>
            <a:pPr marL="1330325" lvl="2" indent="-266700">
              <a:spcBef>
                <a:spcPct val="40000"/>
              </a:spcBef>
              <a:buFont typeface="+mj-lt"/>
              <a:buAutoNum type="alphaLcPeriod"/>
            </a:pPr>
            <a:r>
              <a:rPr lang="fr-FR" sz="1000" dirty="0" smtClean="0"/>
              <a:t>En mode « Page blanche »</a:t>
            </a:r>
          </a:p>
          <a:p>
            <a:pPr marL="1330325" lvl="2" indent="-266700">
              <a:spcBef>
                <a:spcPct val="40000"/>
              </a:spcBef>
              <a:buFont typeface="+mj-lt"/>
              <a:buAutoNum type="alphaLcPeriod"/>
            </a:pPr>
            <a:r>
              <a:rPr lang="fr-FR" sz="1000" dirty="0" smtClean="0"/>
              <a:t>Prise en compte de l’existant</a:t>
            </a:r>
          </a:p>
          <a:p>
            <a:pPr marL="922338" lvl="1" indent="-266700">
              <a:spcBef>
                <a:spcPct val="40000"/>
              </a:spcBef>
              <a:buFont typeface="Wingdings" pitchFamily="2" charset="2"/>
              <a:buAutoNum type="arabicPeriod"/>
            </a:pPr>
            <a:r>
              <a:rPr lang="fr-FR" sz="1400" dirty="0" smtClean="0"/>
              <a:t>Approche </a:t>
            </a:r>
            <a:r>
              <a:rPr lang="fr-FR" sz="1400" dirty="0" smtClean="0"/>
              <a:t>incrémentale</a:t>
            </a:r>
            <a:endParaRPr lang="fr-FR" sz="1400" dirty="0" smtClean="0"/>
          </a:p>
        </p:txBody>
      </p:sp>
      <p:sp>
        <p:nvSpPr>
          <p:cNvPr id="183300" name="Rectangle 4"/>
          <p:cNvSpPr>
            <a:spLocks noGrp="1" noChangeArrowheads="1"/>
          </p:cNvSpPr>
          <p:nvPr>
            <p:ph type="title"/>
          </p:nvPr>
        </p:nvSpPr>
        <p:spPr>
          <a:xfrm>
            <a:off x="0" y="238125"/>
            <a:ext cx="9904413" cy="973138"/>
          </a:xfrm>
        </p:spPr>
        <p:txBody>
          <a:bodyPr/>
          <a:lstStyle/>
          <a:p>
            <a:r>
              <a:rPr lang="fr-FR"/>
              <a:t>Sommaire</a:t>
            </a: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© 2010 Capgemini. Tous droits réservés</a:t>
            </a:r>
            <a:endParaRPr lang="en-US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Réunion de lancement NEMO – 21/04/2016</a:t>
            </a:r>
            <a:endParaRPr lang="en-US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9774002" y="6719161"/>
            <a:ext cx="130411" cy="104644"/>
          </a:xfrm>
        </p:spPr>
        <p:txBody>
          <a:bodyPr/>
          <a:lstStyle/>
          <a:p>
            <a:fld id="{F45F209A-F05B-45BC-AE12-4D1A05C34093}" type="slidenum">
              <a:rPr lang="en-US"/>
              <a:pPr/>
              <a:t>35</a:t>
            </a:fld>
            <a:endParaRPr lang="en-US"/>
          </a:p>
        </p:txBody>
      </p:sp>
      <p:sp>
        <p:nvSpPr>
          <p:cNvPr id="185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7.1 Architecture préconisée - 1</a:t>
            </a:r>
            <a:endParaRPr lang="en-US" dirty="0"/>
          </a:p>
        </p:txBody>
      </p:sp>
      <p:sp>
        <p:nvSpPr>
          <p:cNvPr id="1853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-289519" y="1035172"/>
            <a:ext cx="9904413" cy="4516437"/>
          </a:xfrm>
        </p:spPr>
        <p:txBody>
          <a:bodyPr/>
          <a:lstStyle/>
          <a:p>
            <a:pPr algn="just"/>
            <a:r>
              <a:rPr lang="fr-FR" sz="1800" dirty="0" smtClean="0">
                <a:solidFill>
                  <a:srgbClr val="464E41"/>
                </a:solidFill>
                <a:cs typeface="Arial" charset="0"/>
              </a:rPr>
              <a:t>Sans tenir compte de l’existant et du cout de migration</a:t>
            </a:r>
          </a:p>
          <a:p>
            <a:pPr algn="just"/>
            <a:endParaRPr lang="fr-FR" sz="1800" dirty="0" smtClean="0">
              <a:solidFill>
                <a:srgbClr val="464E41"/>
              </a:solidFill>
              <a:cs typeface="Arial" charset="0"/>
            </a:endParaRPr>
          </a:p>
          <a:p>
            <a:pPr marL="0" indent="0" algn="just">
              <a:buNone/>
            </a:pPr>
            <a:endParaRPr lang="fr-FR" sz="1800" dirty="0" smtClean="0">
              <a:solidFill>
                <a:srgbClr val="464E41"/>
              </a:solidFill>
              <a:cs typeface="Arial" charset="0"/>
            </a:endParaRPr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409729" y="1431985"/>
            <a:ext cx="4563528" cy="4790272"/>
          </a:xfrm>
          <a:prstGeom prst="rect">
            <a:avLst/>
          </a:prstGeom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© 2010 Capgemini. Tous droits réservés</a:t>
            </a:r>
            <a:endParaRPr lang="en-US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Réunion de lancement NEMO – 21/04/2016</a:t>
            </a:r>
            <a:endParaRPr lang="en-US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9774002" y="6719161"/>
            <a:ext cx="130411" cy="104644"/>
          </a:xfrm>
        </p:spPr>
        <p:txBody>
          <a:bodyPr/>
          <a:lstStyle/>
          <a:p>
            <a:fld id="{F45F209A-F05B-45BC-AE12-4D1A05C34093}" type="slidenum">
              <a:rPr lang="en-US"/>
              <a:pPr/>
              <a:t>36</a:t>
            </a:fld>
            <a:endParaRPr lang="en-US"/>
          </a:p>
        </p:txBody>
      </p:sp>
      <p:sp>
        <p:nvSpPr>
          <p:cNvPr id="185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7.1 Architecture préconisée - 2</a:t>
            </a:r>
            <a:endParaRPr lang="en-US" dirty="0"/>
          </a:p>
        </p:txBody>
      </p:sp>
      <p:sp>
        <p:nvSpPr>
          <p:cNvPr id="1853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-289519" y="1035172"/>
            <a:ext cx="9904413" cy="4516437"/>
          </a:xfrm>
        </p:spPr>
        <p:txBody>
          <a:bodyPr/>
          <a:lstStyle/>
          <a:p>
            <a:pPr algn="just"/>
            <a:r>
              <a:rPr lang="fr-FR" sz="1800" dirty="0" smtClean="0">
                <a:solidFill>
                  <a:srgbClr val="464E41"/>
                </a:solidFill>
                <a:cs typeface="Arial" charset="0"/>
              </a:rPr>
              <a:t>En tenant compte de l’existant et du cout de migration</a:t>
            </a:r>
          </a:p>
          <a:p>
            <a:pPr algn="just"/>
            <a:endParaRPr lang="fr-FR" sz="1800" dirty="0" smtClean="0">
              <a:solidFill>
                <a:srgbClr val="464E41"/>
              </a:solidFill>
              <a:cs typeface="Arial" charset="0"/>
            </a:endParaRPr>
          </a:p>
          <a:p>
            <a:pPr marL="0" indent="0" algn="just">
              <a:buNone/>
            </a:pPr>
            <a:endParaRPr lang="fr-FR" sz="1800" dirty="0" smtClean="0">
              <a:solidFill>
                <a:srgbClr val="464E41"/>
              </a:solidFill>
              <a:cs typeface="Arial" charset="0"/>
            </a:endParaRP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609332" y="1343027"/>
            <a:ext cx="4679990" cy="49125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139689031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© 2010 Capgemini. Tous droits réservés</a:t>
            </a:r>
            <a:endParaRPr lang="en-US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Réunion de lancement NEMO – 21/04/2016</a:t>
            </a:r>
            <a:endParaRPr lang="en-US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9774002" y="6719161"/>
            <a:ext cx="130411" cy="104644"/>
          </a:xfrm>
        </p:spPr>
        <p:txBody>
          <a:bodyPr/>
          <a:lstStyle/>
          <a:p>
            <a:fld id="{F45F209A-F05B-45BC-AE12-4D1A05C34093}" type="slidenum">
              <a:rPr lang="en-US"/>
              <a:pPr/>
              <a:t>37</a:t>
            </a:fld>
            <a:endParaRPr lang="en-US"/>
          </a:p>
        </p:txBody>
      </p:sp>
      <p:sp>
        <p:nvSpPr>
          <p:cNvPr id="185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7.2 Approche incrémentale - 1</a:t>
            </a:r>
            <a:endParaRPr lang="en-US" dirty="0"/>
          </a:p>
        </p:txBody>
      </p:sp>
      <p:sp>
        <p:nvSpPr>
          <p:cNvPr id="1853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-289519" y="1035172"/>
            <a:ext cx="9904413" cy="4516437"/>
          </a:xfrm>
        </p:spPr>
        <p:txBody>
          <a:bodyPr/>
          <a:lstStyle/>
          <a:p>
            <a:pPr algn="just"/>
            <a:r>
              <a:rPr lang="fr-FR" sz="1800" dirty="0" smtClean="0">
                <a:solidFill>
                  <a:srgbClr val="464E41"/>
                </a:solidFill>
                <a:cs typeface="Arial" charset="0"/>
              </a:rPr>
              <a:t>Pour permettre une mise en place progressive de l’architecture préconisée, nous proposons 3 étapes:</a:t>
            </a:r>
          </a:p>
          <a:p>
            <a:pPr marL="0" indent="0" algn="just">
              <a:buNone/>
            </a:pPr>
            <a:endParaRPr lang="fr-FR" sz="1800" dirty="0" smtClean="0">
              <a:solidFill>
                <a:srgbClr val="464E41"/>
              </a:solidFill>
              <a:cs typeface="Arial" charset="0"/>
            </a:endParaRPr>
          </a:p>
          <a:p>
            <a:pPr lvl="1" algn="just"/>
            <a:r>
              <a:rPr lang="fr-FR" sz="1400" dirty="0" smtClean="0">
                <a:solidFill>
                  <a:srgbClr val="464E41"/>
                </a:solidFill>
                <a:cs typeface="Arial" charset="0"/>
              </a:rPr>
              <a:t>Découpler le serveur WEB 1 des serveurs de base de données </a:t>
            </a:r>
          </a:p>
          <a:p>
            <a:pPr marL="452438" lvl="1" indent="0" algn="just">
              <a:buNone/>
            </a:pPr>
            <a:r>
              <a:rPr lang="fr-FR" sz="1400" dirty="0" smtClean="0">
                <a:solidFill>
                  <a:srgbClr val="464E41"/>
                </a:solidFill>
                <a:cs typeface="Arial" charset="0"/>
              </a:rPr>
              <a:t> </a:t>
            </a:r>
          </a:p>
          <a:p>
            <a:pPr lvl="1" algn="just"/>
            <a:r>
              <a:rPr lang="fr-FR" sz="1400" dirty="0" smtClean="0">
                <a:solidFill>
                  <a:srgbClr val="464E41"/>
                </a:solidFill>
                <a:cs typeface="Arial" charset="0"/>
              </a:rPr>
              <a:t>Intégration des fichiers des AASQA via l’ESB</a:t>
            </a:r>
          </a:p>
          <a:p>
            <a:pPr lvl="1" algn="just"/>
            <a:endParaRPr lang="fr-FR" sz="1400" dirty="0">
              <a:solidFill>
                <a:srgbClr val="464E41"/>
              </a:solidFill>
              <a:cs typeface="Arial" charset="0"/>
            </a:endParaRPr>
          </a:p>
          <a:p>
            <a:pPr lvl="1" algn="just"/>
            <a:r>
              <a:rPr lang="fr-FR" sz="1400" dirty="0" smtClean="0">
                <a:solidFill>
                  <a:srgbClr val="464E41"/>
                </a:solidFill>
                <a:cs typeface="Arial" charset="0"/>
              </a:rPr>
              <a:t>Optimisation des bases de données</a:t>
            </a:r>
          </a:p>
          <a:p>
            <a:pPr algn="just"/>
            <a:endParaRPr lang="fr-FR" sz="1800" dirty="0" smtClean="0">
              <a:solidFill>
                <a:srgbClr val="464E41"/>
              </a:solidFill>
              <a:cs typeface="Arial" charset="0"/>
            </a:endParaRPr>
          </a:p>
          <a:p>
            <a:pPr marL="0" indent="0" algn="just">
              <a:buNone/>
            </a:pPr>
            <a:endParaRPr lang="fr-FR" sz="1800" dirty="0" smtClean="0">
              <a:solidFill>
                <a:srgbClr val="464E41"/>
              </a:solidFill>
              <a:cs typeface="Arial" charset="0"/>
            </a:endParaRP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© 2010 Capgemini. Tous droits réservés</a:t>
            </a:r>
            <a:endParaRPr lang="en-US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Réunion de lancement NEMO – 21/04/2016</a:t>
            </a:r>
            <a:endParaRPr lang="en-US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9774002" y="6719161"/>
            <a:ext cx="130411" cy="104644"/>
          </a:xfrm>
        </p:spPr>
        <p:txBody>
          <a:bodyPr/>
          <a:lstStyle/>
          <a:p>
            <a:fld id="{F45F209A-F05B-45BC-AE12-4D1A05C34093}" type="slidenum">
              <a:rPr lang="en-US"/>
              <a:pPr/>
              <a:t>38</a:t>
            </a:fld>
            <a:endParaRPr lang="en-US"/>
          </a:p>
        </p:txBody>
      </p:sp>
      <p:sp>
        <p:nvSpPr>
          <p:cNvPr id="185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7.2 Approche incrémentale - 2</a:t>
            </a:r>
            <a:endParaRPr lang="en-US" dirty="0"/>
          </a:p>
        </p:txBody>
      </p:sp>
      <p:sp>
        <p:nvSpPr>
          <p:cNvPr id="1853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-289519" y="1035172"/>
            <a:ext cx="9904413" cy="4516437"/>
          </a:xfrm>
        </p:spPr>
        <p:txBody>
          <a:bodyPr/>
          <a:lstStyle/>
          <a:p>
            <a:pPr algn="just"/>
            <a:r>
              <a:rPr lang="fr-FR" sz="1800" dirty="0" smtClean="0">
                <a:solidFill>
                  <a:srgbClr val="464E41"/>
                </a:solidFill>
                <a:cs typeface="Arial" charset="0"/>
              </a:rPr>
              <a:t>Découpler le serveur WEB1 des serveurs de base de données</a:t>
            </a:r>
          </a:p>
          <a:p>
            <a:pPr marL="0" indent="0" algn="just">
              <a:buNone/>
            </a:pPr>
            <a:endParaRPr lang="fr-FR" sz="1800" dirty="0" smtClean="0">
              <a:solidFill>
                <a:srgbClr val="464E41"/>
              </a:solidFill>
              <a:cs typeface="Arial" charset="0"/>
            </a:endParaRPr>
          </a:p>
          <a:p>
            <a:pPr marL="0" indent="0" algn="just">
              <a:buNone/>
            </a:pPr>
            <a:endParaRPr lang="fr-FR" sz="1800" dirty="0" smtClean="0">
              <a:solidFill>
                <a:srgbClr val="464E41"/>
              </a:solidFill>
              <a:cs typeface="Arial" charset="0"/>
            </a:endParaRPr>
          </a:p>
          <a:p>
            <a:pPr marL="0" indent="0" algn="just">
              <a:buNone/>
            </a:pPr>
            <a:endParaRPr lang="fr-FR" sz="1800" dirty="0" smtClean="0">
              <a:solidFill>
                <a:srgbClr val="464E41"/>
              </a:solidFill>
              <a:cs typeface="Arial" charset="0"/>
            </a:endParaRPr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77810" y="1474810"/>
            <a:ext cx="4423157" cy="4552413"/>
          </a:xfrm>
          <a:prstGeom prst="rect">
            <a:avLst/>
          </a:prstGeom>
        </p:spPr>
      </p:pic>
      <p:pic>
        <p:nvPicPr>
          <p:cNvPr id="4" name="Image 3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778777" y="1296537"/>
            <a:ext cx="4817142" cy="4616344"/>
          </a:xfrm>
          <a:prstGeom prst="rect">
            <a:avLst/>
          </a:prstGeom>
        </p:spPr>
      </p:pic>
      <p:sp>
        <p:nvSpPr>
          <p:cNvPr id="8" name="Flèche droite 7"/>
          <p:cNvSpPr/>
          <p:nvPr/>
        </p:nvSpPr>
        <p:spPr bwMode="auto">
          <a:xfrm>
            <a:off x="4356083" y="3320266"/>
            <a:ext cx="978408" cy="484632"/>
          </a:xfrm>
          <a:prstGeom prst="rightArrow">
            <a:avLst/>
          </a:prstGeom>
          <a:solidFill>
            <a:schemeClr val="tx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2000" b="1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29001492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© 2010 Capgemini. Tous droits réservés</a:t>
            </a:r>
            <a:endParaRPr lang="en-US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Réunion de lancement NEMO – 21/04/2016</a:t>
            </a:r>
            <a:endParaRPr lang="en-US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9774002" y="6719161"/>
            <a:ext cx="130411" cy="104644"/>
          </a:xfrm>
        </p:spPr>
        <p:txBody>
          <a:bodyPr/>
          <a:lstStyle/>
          <a:p>
            <a:fld id="{F45F209A-F05B-45BC-AE12-4D1A05C34093}" type="slidenum">
              <a:rPr lang="en-US"/>
              <a:pPr/>
              <a:t>39</a:t>
            </a:fld>
            <a:endParaRPr lang="en-US"/>
          </a:p>
        </p:txBody>
      </p:sp>
      <p:sp>
        <p:nvSpPr>
          <p:cNvPr id="185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7.2 Approche incrémentale - 3</a:t>
            </a:r>
            <a:endParaRPr lang="en-US" dirty="0"/>
          </a:p>
        </p:txBody>
      </p:sp>
      <p:sp>
        <p:nvSpPr>
          <p:cNvPr id="1853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-289519" y="1035172"/>
            <a:ext cx="9904413" cy="4516437"/>
          </a:xfrm>
        </p:spPr>
        <p:txBody>
          <a:bodyPr/>
          <a:lstStyle/>
          <a:p>
            <a:pPr algn="just"/>
            <a:r>
              <a:rPr lang="fr-FR" sz="1800" dirty="0" smtClean="0">
                <a:solidFill>
                  <a:srgbClr val="464E41"/>
                </a:solidFill>
                <a:cs typeface="Arial" charset="0"/>
              </a:rPr>
              <a:t>Intégration des fichiers des AASQA via l’ESB</a:t>
            </a:r>
          </a:p>
          <a:p>
            <a:pPr marL="0" indent="0" algn="just">
              <a:buNone/>
            </a:pPr>
            <a:endParaRPr lang="fr-FR" sz="1800" dirty="0" smtClean="0">
              <a:solidFill>
                <a:srgbClr val="464E41"/>
              </a:solidFill>
              <a:cs typeface="Arial" charset="0"/>
            </a:endParaRPr>
          </a:p>
          <a:p>
            <a:pPr marL="0" indent="0" algn="just">
              <a:buNone/>
            </a:pPr>
            <a:endParaRPr lang="fr-FR" sz="1800" dirty="0" smtClean="0">
              <a:solidFill>
                <a:srgbClr val="464E41"/>
              </a:solidFill>
              <a:cs typeface="Arial" charset="0"/>
            </a:endParaRPr>
          </a:p>
          <a:p>
            <a:pPr marL="0" indent="0" algn="just">
              <a:buNone/>
            </a:pPr>
            <a:endParaRPr lang="fr-FR" sz="1800" dirty="0" smtClean="0">
              <a:solidFill>
                <a:srgbClr val="464E41"/>
              </a:solidFill>
              <a:cs typeface="Arial" charset="0"/>
            </a:endParaRPr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1410879"/>
            <a:ext cx="4817142" cy="4616344"/>
          </a:xfrm>
          <a:prstGeom prst="rect">
            <a:avLst/>
          </a:prstGeom>
        </p:spPr>
      </p:pic>
      <p:sp>
        <p:nvSpPr>
          <p:cNvPr id="8" name="Flèche droite 7"/>
          <p:cNvSpPr/>
          <p:nvPr/>
        </p:nvSpPr>
        <p:spPr bwMode="auto">
          <a:xfrm>
            <a:off x="4395294" y="3520969"/>
            <a:ext cx="978408" cy="484632"/>
          </a:xfrm>
          <a:prstGeom prst="rightArrow">
            <a:avLst/>
          </a:prstGeom>
          <a:solidFill>
            <a:schemeClr val="tx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2000" b="1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  <a:cs typeface="Arial" charset="0"/>
            </a:endParaRP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383882" y="1296537"/>
            <a:ext cx="4375772" cy="44488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16973367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© 2010 Capgemini. Tous droits réservés</a:t>
            </a:r>
            <a:endParaRPr lang="en-US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Réunion de lancement NEMO – 21/04/2016</a:t>
            </a:r>
            <a:endParaRPr lang="en-US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9774002" y="6719161"/>
            <a:ext cx="130411" cy="104644"/>
          </a:xfrm>
        </p:spPr>
        <p:txBody>
          <a:bodyPr/>
          <a:lstStyle/>
          <a:p>
            <a:fld id="{F45F209A-F05B-45BC-AE12-4D1A05C34093}" type="slidenum">
              <a:rPr lang="en-US"/>
              <a:pPr/>
              <a:t>4</a:t>
            </a:fld>
            <a:endParaRPr lang="en-US"/>
          </a:p>
        </p:txBody>
      </p:sp>
      <p:sp>
        <p:nvSpPr>
          <p:cNvPr id="185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1.2 Contexte de l’audit</a:t>
            </a:r>
            <a:endParaRPr lang="en-US" dirty="0"/>
          </a:p>
        </p:txBody>
      </p:sp>
      <p:sp>
        <p:nvSpPr>
          <p:cNvPr id="24" name="Espace réservé du contenu 23"/>
          <p:cNvSpPr>
            <a:spLocks noGrp="1"/>
          </p:cNvSpPr>
          <p:nvPr>
            <p:ph idx="1"/>
          </p:nvPr>
        </p:nvSpPr>
        <p:spPr>
          <a:xfrm>
            <a:off x="-261252" y="1598613"/>
            <a:ext cx="9904413" cy="4633912"/>
          </a:xfrm>
        </p:spPr>
        <p:txBody>
          <a:bodyPr/>
          <a:lstStyle/>
          <a:p>
            <a:pPr algn="just"/>
            <a:r>
              <a:rPr lang="fr-FR" sz="2000" dirty="0" smtClean="0">
                <a:solidFill>
                  <a:srgbClr val="464E41"/>
                </a:solidFill>
                <a:cs typeface="Arial" charset="0"/>
              </a:rPr>
              <a:t>L’INERIS fait un constat global d’insatisfaction concernant l’application </a:t>
            </a:r>
            <a:r>
              <a:rPr lang="fr-FR" sz="2000" dirty="0" err="1" smtClean="0">
                <a:solidFill>
                  <a:srgbClr val="464E41"/>
                </a:solidFill>
                <a:cs typeface="Arial" charset="0"/>
              </a:rPr>
              <a:t>Géod’Air</a:t>
            </a:r>
            <a:endParaRPr lang="fr-FR" sz="2000" dirty="0" smtClean="0">
              <a:solidFill>
                <a:srgbClr val="464E41"/>
              </a:solidFill>
              <a:cs typeface="Arial" charset="0"/>
            </a:endParaRPr>
          </a:p>
          <a:p>
            <a:pPr algn="just"/>
            <a:endParaRPr lang="fr-FR" sz="2000" dirty="0" smtClean="0">
              <a:solidFill>
                <a:srgbClr val="464E41"/>
              </a:solidFill>
              <a:cs typeface="Arial" charset="0"/>
            </a:endParaRPr>
          </a:p>
          <a:p>
            <a:pPr algn="just"/>
            <a:r>
              <a:rPr lang="fr-FR" sz="2000" dirty="0" smtClean="0">
                <a:solidFill>
                  <a:srgbClr val="464E41"/>
                </a:solidFill>
                <a:cs typeface="Arial" charset="0"/>
              </a:rPr>
              <a:t>Ce constat s’articule autour de différents sujets :</a:t>
            </a:r>
          </a:p>
          <a:p>
            <a:pPr lvl="1" algn="just"/>
            <a:r>
              <a:rPr lang="fr-FR" sz="1600" dirty="0" smtClean="0">
                <a:solidFill>
                  <a:srgbClr val="464E41"/>
                </a:solidFill>
                <a:cs typeface="Arial" charset="0"/>
              </a:rPr>
              <a:t>Périmètre fonctionnel incomplet par rapport au périmètre fixé initialement</a:t>
            </a:r>
          </a:p>
          <a:p>
            <a:pPr lvl="1" algn="just"/>
            <a:r>
              <a:rPr lang="fr-FR" sz="1600" dirty="0" smtClean="0">
                <a:solidFill>
                  <a:srgbClr val="464E41"/>
                </a:solidFill>
                <a:cs typeface="Arial" charset="0"/>
              </a:rPr>
              <a:t>Des craintes sur l’évolutivité et la capacité à couvrir le périmètre initialement prévu considérant les modifications d’architectures intervenues en cours de projet</a:t>
            </a:r>
          </a:p>
          <a:p>
            <a:pPr lvl="1" algn="just"/>
            <a:r>
              <a:rPr lang="fr-FR" sz="1600" dirty="0" smtClean="0">
                <a:solidFill>
                  <a:srgbClr val="464E41"/>
                </a:solidFill>
                <a:cs typeface="Arial" charset="0"/>
              </a:rPr>
              <a:t>De dysfonctionnements constatés lors des phases de rapportage</a:t>
            </a:r>
          </a:p>
          <a:p>
            <a:pPr lvl="1" algn="just"/>
            <a:r>
              <a:rPr lang="fr-FR" sz="1600" dirty="0" smtClean="0">
                <a:solidFill>
                  <a:srgbClr val="464E41"/>
                </a:solidFill>
                <a:cs typeface="Arial" charset="0"/>
              </a:rPr>
              <a:t>Des problèmes de structuration et de performance constatés sur le site internet</a:t>
            </a:r>
          </a:p>
          <a:p>
            <a:pPr algn="just"/>
            <a:endParaRPr lang="fr-FR" sz="2000" dirty="0" smtClean="0">
              <a:solidFill>
                <a:srgbClr val="464E41"/>
              </a:solidFill>
              <a:cs typeface="Arial" charset="0"/>
            </a:endParaRPr>
          </a:p>
          <a:p>
            <a:pPr algn="just"/>
            <a:r>
              <a:rPr lang="fr-FR" sz="2000" dirty="0" smtClean="0">
                <a:solidFill>
                  <a:srgbClr val="464E41"/>
                </a:solidFill>
                <a:cs typeface="Arial" charset="0"/>
              </a:rPr>
              <a:t>Un contexte de montée en charge prévue sur l’application avec son ouverture pus large aux utilisateurs.</a:t>
            </a:r>
          </a:p>
          <a:p>
            <a:pPr algn="just"/>
            <a:endParaRPr lang="fr-FR" sz="2000" dirty="0" smtClean="0">
              <a:solidFill>
                <a:srgbClr val="464E41"/>
              </a:solidFill>
              <a:cs typeface="Arial" charset="0"/>
            </a:endParaRPr>
          </a:p>
          <a:p>
            <a:pPr algn="just"/>
            <a:r>
              <a:rPr lang="fr-FR" sz="2000" dirty="0" smtClean="0">
                <a:solidFill>
                  <a:srgbClr val="464E41"/>
                </a:solidFill>
                <a:cs typeface="Arial" charset="0"/>
              </a:rPr>
              <a:t>Un contexte de renouvellement de TMA à préparer</a:t>
            </a:r>
            <a:endParaRPr lang="fr-FR" sz="2000" dirty="0" smtClean="0"/>
          </a:p>
          <a:p>
            <a:pPr algn="just"/>
            <a:endParaRPr lang="fr-FR" sz="2000" dirty="0" smtClean="0"/>
          </a:p>
          <a:p>
            <a:endParaRPr lang="fr-FR" dirty="0"/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7.2 Approche incrémentale - 3</a:t>
            </a:r>
            <a:endParaRPr lang="en-US" dirty="0"/>
          </a:p>
        </p:txBody>
      </p:sp>
      <p:sp>
        <p:nvSpPr>
          <p:cNvPr id="185347" name="Rectangle 3"/>
          <p:cNvSpPr>
            <a:spLocks noGrp="1" noChangeArrowheads="1"/>
          </p:cNvSpPr>
          <p:nvPr>
            <p:ph idx="1"/>
          </p:nvPr>
        </p:nvSpPr>
        <p:spPr>
          <a:xfrm>
            <a:off x="-289519" y="1035172"/>
            <a:ext cx="9904413" cy="4516437"/>
          </a:xfrm>
        </p:spPr>
        <p:txBody>
          <a:bodyPr/>
          <a:lstStyle/>
          <a:p>
            <a:pPr algn="just"/>
            <a:r>
              <a:rPr lang="fr-FR" sz="1800" dirty="0" smtClean="0">
                <a:solidFill>
                  <a:srgbClr val="464E41"/>
                </a:solidFill>
                <a:cs typeface="Arial" charset="0"/>
              </a:rPr>
              <a:t>Optimisation des bases de données</a:t>
            </a:r>
          </a:p>
          <a:p>
            <a:pPr lvl="1" algn="just"/>
            <a:r>
              <a:rPr lang="fr-FR" sz="1400" dirty="0" smtClean="0">
                <a:solidFill>
                  <a:srgbClr val="464E41"/>
                </a:solidFill>
                <a:cs typeface="Arial" charset="0"/>
              </a:rPr>
              <a:t>DB1: Base </a:t>
            </a:r>
            <a:r>
              <a:rPr lang="fr-FR" sz="1400" dirty="0" err="1" smtClean="0">
                <a:solidFill>
                  <a:srgbClr val="464E41"/>
                </a:solidFill>
                <a:cs typeface="Arial" charset="0"/>
              </a:rPr>
              <a:t>MongoDB</a:t>
            </a:r>
            <a:r>
              <a:rPr lang="fr-FR" sz="1400" dirty="0" smtClean="0">
                <a:solidFill>
                  <a:srgbClr val="464E41"/>
                </a:solidFill>
                <a:cs typeface="Arial" charset="0"/>
              </a:rPr>
              <a:t> contenant les logs métiers d’audit générés par </a:t>
            </a:r>
            <a:r>
              <a:rPr lang="fr-FR" sz="1400" dirty="0" err="1" smtClean="0">
                <a:solidFill>
                  <a:srgbClr val="464E41"/>
                </a:solidFill>
                <a:cs typeface="Arial" charset="0"/>
              </a:rPr>
              <a:t>Talend</a:t>
            </a:r>
            <a:endParaRPr lang="fr-FR" sz="1400" dirty="0" smtClean="0">
              <a:solidFill>
                <a:srgbClr val="464E41"/>
              </a:solidFill>
              <a:cs typeface="Arial" charset="0"/>
            </a:endParaRPr>
          </a:p>
          <a:p>
            <a:pPr lvl="1" algn="just"/>
            <a:r>
              <a:rPr lang="fr-FR" sz="1400" dirty="0" smtClean="0">
                <a:solidFill>
                  <a:srgbClr val="464E41"/>
                </a:solidFill>
                <a:cs typeface="Arial" charset="0"/>
              </a:rPr>
              <a:t>DB2: Base </a:t>
            </a:r>
            <a:r>
              <a:rPr lang="fr-FR" sz="1400" dirty="0" err="1" smtClean="0">
                <a:solidFill>
                  <a:srgbClr val="464E41"/>
                </a:solidFill>
                <a:cs typeface="Arial" charset="0"/>
              </a:rPr>
              <a:t>MongoDB</a:t>
            </a:r>
            <a:r>
              <a:rPr lang="fr-FR" sz="1400" dirty="0" smtClean="0">
                <a:solidFill>
                  <a:srgbClr val="464E41"/>
                </a:solidFill>
                <a:cs typeface="Arial" charset="0"/>
              </a:rPr>
              <a:t> contenant les données de mesures et </a:t>
            </a:r>
            <a:r>
              <a:rPr lang="fr-FR" sz="1400" dirty="0" err="1" smtClean="0">
                <a:solidFill>
                  <a:srgbClr val="464E41"/>
                </a:solidFill>
                <a:cs typeface="Arial" charset="0"/>
              </a:rPr>
              <a:t>stats</a:t>
            </a:r>
            <a:r>
              <a:rPr lang="fr-FR" sz="1400" dirty="0" smtClean="0">
                <a:solidFill>
                  <a:srgbClr val="464E41"/>
                </a:solidFill>
                <a:cs typeface="Arial" charset="0"/>
              </a:rPr>
              <a:t> + les données de rapportage</a:t>
            </a:r>
          </a:p>
          <a:p>
            <a:pPr lvl="1" algn="just"/>
            <a:r>
              <a:rPr lang="fr-FR" sz="1400" dirty="0" smtClean="0">
                <a:solidFill>
                  <a:srgbClr val="464E41"/>
                </a:solidFill>
                <a:cs typeface="Arial" charset="0"/>
              </a:rPr>
              <a:t>DB3: Base </a:t>
            </a:r>
            <a:r>
              <a:rPr lang="fr-FR" sz="1400" dirty="0" err="1" smtClean="0">
                <a:solidFill>
                  <a:srgbClr val="464E41"/>
                </a:solidFill>
                <a:cs typeface="Arial" charset="0"/>
              </a:rPr>
              <a:t>PostgreSQL</a:t>
            </a:r>
            <a:r>
              <a:rPr lang="fr-FR" sz="1400" dirty="0" smtClean="0">
                <a:solidFill>
                  <a:srgbClr val="464E41"/>
                </a:solidFill>
                <a:cs typeface="Arial" charset="0"/>
              </a:rPr>
              <a:t> contenant uniquement les référentiels + </a:t>
            </a:r>
            <a:r>
              <a:rPr lang="fr-FR" sz="1400" dirty="0" err="1" smtClean="0">
                <a:solidFill>
                  <a:srgbClr val="464E41"/>
                </a:solidFill>
                <a:cs typeface="Arial" charset="0"/>
              </a:rPr>
              <a:t>OpenLDAP</a:t>
            </a:r>
            <a:endParaRPr lang="fr-FR" sz="1400" dirty="0" smtClean="0">
              <a:solidFill>
                <a:srgbClr val="464E41"/>
              </a:solidFill>
              <a:cs typeface="Arial" charset="0"/>
            </a:endParaRPr>
          </a:p>
          <a:p>
            <a:pPr lvl="1" algn="just"/>
            <a:endParaRPr lang="fr-FR" sz="1400" dirty="0" smtClean="0">
              <a:solidFill>
                <a:srgbClr val="464E41"/>
              </a:solidFill>
              <a:cs typeface="Arial" charset="0"/>
            </a:endParaRPr>
          </a:p>
          <a:p>
            <a:pPr marL="0" indent="0" algn="just">
              <a:buNone/>
            </a:pPr>
            <a:endParaRPr lang="fr-FR" sz="1800" dirty="0" smtClean="0">
              <a:solidFill>
                <a:srgbClr val="464E41"/>
              </a:solidFill>
              <a:cs typeface="Arial" charset="0"/>
            </a:endParaRPr>
          </a:p>
          <a:p>
            <a:pPr marL="0" indent="0" algn="just">
              <a:buNone/>
            </a:pPr>
            <a:endParaRPr lang="fr-FR" sz="1800" dirty="0" smtClean="0">
              <a:solidFill>
                <a:srgbClr val="464E41"/>
              </a:solidFill>
              <a:cs typeface="Arial" charset="0"/>
            </a:endParaRPr>
          </a:p>
          <a:p>
            <a:pPr marL="0" indent="0" algn="just">
              <a:buNone/>
            </a:pPr>
            <a:endParaRPr lang="fr-FR" sz="1800" dirty="0" smtClean="0">
              <a:solidFill>
                <a:srgbClr val="464E41"/>
              </a:solidFill>
              <a:cs typeface="Arial" charset="0"/>
            </a:endParaRP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© 2010 Capgemini. Tous droits réservés</a:t>
            </a:r>
            <a:endParaRPr lang="en-US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Réunion de lancement NEMO – 21/04/2016</a:t>
            </a:r>
            <a:endParaRPr lang="en-US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9774002" y="6719161"/>
            <a:ext cx="130411" cy="104644"/>
          </a:xfrm>
        </p:spPr>
        <p:txBody>
          <a:bodyPr/>
          <a:lstStyle/>
          <a:p>
            <a:fld id="{F45F209A-F05B-45BC-AE12-4D1A05C34093}" type="slidenum">
              <a:rPr lang="en-US"/>
              <a:pPr/>
              <a:t>40</a:t>
            </a:fld>
            <a:endParaRPr lang="en-US"/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169256" y="2936993"/>
            <a:ext cx="7565900" cy="1876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13219488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© 2010 Capgemini. Tous droits réservés</a:t>
            </a:r>
            <a:endParaRPr lang="en-US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Réunion de lancement NEMO – 21/04/2016</a:t>
            </a:r>
            <a:endParaRPr lang="en-US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9774002" y="6719161"/>
            <a:ext cx="130411" cy="104644"/>
          </a:xfrm>
        </p:spPr>
        <p:txBody>
          <a:bodyPr/>
          <a:lstStyle/>
          <a:p>
            <a:fld id="{F45F209A-F05B-45BC-AE12-4D1A05C34093}" type="slidenum">
              <a:rPr lang="en-US"/>
              <a:pPr/>
              <a:t>5</a:t>
            </a:fld>
            <a:endParaRPr lang="en-US"/>
          </a:p>
        </p:txBody>
      </p:sp>
      <p:sp>
        <p:nvSpPr>
          <p:cNvPr id="185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1.2 Objectif de l’audit</a:t>
            </a:r>
            <a:endParaRPr lang="en-US" dirty="0"/>
          </a:p>
        </p:txBody>
      </p:sp>
      <p:sp>
        <p:nvSpPr>
          <p:cNvPr id="24" name="Espace réservé du contenu 23"/>
          <p:cNvSpPr>
            <a:spLocks noGrp="1"/>
          </p:cNvSpPr>
          <p:nvPr>
            <p:ph idx="1"/>
          </p:nvPr>
        </p:nvSpPr>
        <p:spPr>
          <a:xfrm>
            <a:off x="-261252" y="1598613"/>
            <a:ext cx="9904413" cy="4633912"/>
          </a:xfrm>
        </p:spPr>
        <p:txBody>
          <a:bodyPr/>
          <a:lstStyle/>
          <a:p>
            <a:pPr algn="just"/>
            <a:r>
              <a:rPr lang="fr-FR" sz="2000" dirty="0" smtClean="0">
                <a:solidFill>
                  <a:srgbClr val="464E41"/>
                </a:solidFill>
                <a:cs typeface="Arial" charset="0"/>
              </a:rPr>
              <a:t>Objectiver les constats et craintes de l’INERIS</a:t>
            </a:r>
          </a:p>
          <a:p>
            <a:pPr algn="just"/>
            <a:endParaRPr lang="fr-FR" sz="2000" dirty="0" smtClean="0">
              <a:solidFill>
                <a:srgbClr val="464E41"/>
              </a:solidFill>
              <a:cs typeface="Arial" charset="0"/>
            </a:endParaRPr>
          </a:p>
          <a:p>
            <a:pPr algn="just"/>
            <a:r>
              <a:rPr lang="fr-FR" sz="2000" dirty="0" smtClean="0">
                <a:solidFill>
                  <a:srgbClr val="464E41"/>
                </a:solidFill>
                <a:cs typeface="Arial" charset="0"/>
              </a:rPr>
              <a:t>Evaluer la qualité et l’évolutivité du projet dans une perspective de reprise éventuelle par un tiers</a:t>
            </a:r>
          </a:p>
          <a:p>
            <a:pPr algn="just"/>
            <a:endParaRPr lang="fr-FR" sz="2000" dirty="0" smtClean="0">
              <a:solidFill>
                <a:srgbClr val="464E41"/>
              </a:solidFill>
              <a:cs typeface="Arial" charset="0"/>
            </a:endParaRPr>
          </a:p>
          <a:p>
            <a:pPr algn="just"/>
            <a:r>
              <a:rPr lang="fr-FR" sz="2000" dirty="0" smtClean="0">
                <a:solidFill>
                  <a:srgbClr val="464E41"/>
                </a:solidFill>
                <a:cs typeface="Arial" charset="0"/>
              </a:rPr>
              <a:t>Identifier une ou plusieurs cibles et scénarios associés afin d’améliorer les constats qui seront fait dans la phase d’analyse</a:t>
            </a:r>
            <a:endParaRPr lang="fr-FR" sz="2000" dirty="0" smtClean="0"/>
          </a:p>
          <a:p>
            <a:pPr algn="just"/>
            <a:endParaRPr lang="fr-FR" sz="2000" dirty="0" smtClean="0"/>
          </a:p>
          <a:p>
            <a:pPr algn="just"/>
            <a:endParaRPr lang="fr-FR" sz="2000" dirty="0" smtClean="0"/>
          </a:p>
          <a:p>
            <a:endParaRPr lang="fr-FR" dirty="0"/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-13063" y="1996396"/>
            <a:ext cx="6415515" cy="268287"/>
          </a:xfrm>
          <a:prstGeom prst="rect">
            <a:avLst/>
          </a:prstGeom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0" scaled="0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1832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539877"/>
            <a:ext cx="9904413" cy="3446463"/>
          </a:xfrm>
        </p:spPr>
        <p:txBody>
          <a:bodyPr/>
          <a:lstStyle/>
          <a:p>
            <a:pPr marL="457200" indent="-266700">
              <a:spcBef>
                <a:spcPct val="50000"/>
              </a:spcBef>
              <a:buFont typeface="Wingdings" pitchFamily="2" charset="2"/>
              <a:buAutoNum type="arabicPeriod"/>
            </a:pPr>
            <a:r>
              <a:rPr lang="fr-FR" sz="1800" dirty="0" smtClean="0"/>
              <a:t>Rappel du contexte et des objectifs</a:t>
            </a:r>
            <a:endParaRPr lang="fr-FR" sz="1800" dirty="0"/>
          </a:p>
          <a:p>
            <a:pPr marL="457200" indent="-266700">
              <a:spcBef>
                <a:spcPct val="50000"/>
              </a:spcBef>
              <a:buFont typeface="Wingdings" pitchFamily="2" charset="2"/>
              <a:buAutoNum type="arabicPeriod"/>
            </a:pPr>
            <a:r>
              <a:rPr lang="fr-FR" sz="1800" b="1" dirty="0" smtClean="0"/>
              <a:t>Rappel de la méthodologie et du périmètre</a:t>
            </a:r>
          </a:p>
          <a:p>
            <a:pPr marL="990600" lvl="1" indent="-266700">
              <a:spcBef>
                <a:spcPct val="50000"/>
              </a:spcBef>
              <a:buClr>
                <a:schemeClr val="tx2"/>
              </a:buClr>
              <a:buFont typeface="Wingdings" pitchFamily="2" charset="2"/>
              <a:buAutoNum type="arabicPeriod"/>
            </a:pPr>
            <a:r>
              <a:rPr lang="fr-FR" sz="1400" dirty="0" smtClean="0"/>
              <a:t>Périmètre</a:t>
            </a:r>
          </a:p>
          <a:p>
            <a:pPr marL="990600" lvl="1" indent="-266700">
              <a:spcBef>
                <a:spcPct val="50000"/>
              </a:spcBef>
              <a:buClr>
                <a:schemeClr val="tx2"/>
              </a:buClr>
              <a:buFont typeface="Wingdings" pitchFamily="2" charset="2"/>
              <a:buAutoNum type="arabicPeriod"/>
            </a:pPr>
            <a:r>
              <a:rPr lang="fr-FR" sz="1400" dirty="0" smtClean="0"/>
              <a:t>Méthodologie</a:t>
            </a:r>
            <a:endParaRPr lang="fr-FR" sz="1800" dirty="0"/>
          </a:p>
          <a:p>
            <a:pPr marL="457200" indent="-266700">
              <a:spcBef>
                <a:spcPct val="50000"/>
              </a:spcBef>
              <a:buFont typeface="Wingdings" pitchFamily="2" charset="2"/>
              <a:buAutoNum type="arabicPeriod"/>
            </a:pPr>
            <a:r>
              <a:rPr lang="fr-FR" sz="1800" dirty="0" smtClean="0"/>
              <a:t>Etat général de la documentation</a:t>
            </a:r>
            <a:endParaRPr lang="fr-FR" sz="1800" dirty="0"/>
          </a:p>
          <a:p>
            <a:pPr marL="457200" indent="-266700">
              <a:spcBef>
                <a:spcPct val="40000"/>
              </a:spcBef>
              <a:buFont typeface="Wingdings" pitchFamily="2" charset="2"/>
              <a:buAutoNum type="arabicPeriod"/>
            </a:pPr>
            <a:r>
              <a:rPr lang="fr-FR" sz="1800" dirty="0" smtClean="0"/>
              <a:t>Analyse générale de l’architecture</a:t>
            </a:r>
            <a:endParaRPr lang="fr-FR" sz="1800" dirty="0"/>
          </a:p>
          <a:p>
            <a:pPr marL="457200" indent="-266700">
              <a:spcBef>
                <a:spcPct val="40000"/>
              </a:spcBef>
              <a:buFont typeface="Wingdings" pitchFamily="2" charset="2"/>
              <a:buAutoNum type="arabicPeriod"/>
            </a:pPr>
            <a:r>
              <a:rPr lang="fr-FR" sz="1800" dirty="0" smtClean="0"/>
              <a:t>Analyse détaillée</a:t>
            </a:r>
            <a:endParaRPr lang="fr-FR" sz="1800" dirty="0"/>
          </a:p>
          <a:p>
            <a:pPr marL="457200" indent="-266700">
              <a:spcBef>
                <a:spcPct val="40000"/>
              </a:spcBef>
              <a:buFont typeface="Wingdings" pitchFamily="2" charset="2"/>
              <a:buAutoNum type="arabicPeriod"/>
            </a:pPr>
            <a:r>
              <a:rPr lang="fr-FR" sz="1800" dirty="0" smtClean="0"/>
              <a:t>Synthèse des constats</a:t>
            </a:r>
            <a:endParaRPr lang="fr-FR" sz="1800" dirty="0"/>
          </a:p>
          <a:p>
            <a:pPr marL="457200" indent="-266700">
              <a:spcBef>
                <a:spcPct val="40000"/>
              </a:spcBef>
              <a:buFont typeface="Wingdings" pitchFamily="2" charset="2"/>
              <a:buAutoNum type="arabicPeriod"/>
            </a:pPr>
            <a:r>
              <a:rPr lang="fr-FR" sz="1800" dirty="0" smtClean="0"/>
              <a:t>Préconisations</a:t>
            </a:r>
            <a:endParaRPr lang="fr-FR" sz="1800" dirty="0"/>
          </a:p>
        </p:txBody>
      </p:sp>
      <p:sp>
        <p:nvSpPr>
          <p:cNvPr id="183300" name="Rectangle 4"/>
          <p:cNvSpPr>
            <a:spLocks noGrp="1" noChangeArrowheads="1"/>
          </p:cNvSpPr>
          <p:nvPr>
            <p:ph type="title"/>
          </p:nvPr>
        </p:nvSpPr>
        <p:spPr>
          <a:xfrm>
            <a:off x="0" y="238125"/>
            <a:ext cx="9904413" cy="973138"/>
          </a:xfrm>
        </p:spPr>
        <p:txBody>
          <a:bodyPr/>
          <a:lstStyle/>
          <a:p>
            <a:r>
              <a:rPr lang="fr-FR"/>
              <a:t>Sommaire</a:t>
            </a: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© 2010 Capgemini. Tous droits réservés</a:t>
            </a:r>
            <a:endParaRPr lang="en-US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Réunion de lancement NEMO – 21/04/2016</a:t>
            </a:r>
            <a:endParaRPr lang="en-US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9774002" y="6719161"/>
            <a:ext cx="130411" cy="104644"/>
          </a:xfrm>
        </p:spPr>
        <p:txBody>
          <a:bodyPr/>
          <a:lstStyle/>
          <a:p>
            <a:fld id="{F45F209A-F05B-45BC-AE12-4D1A05C34093}" type="slidenum">
              <a:rPr lang="en-US"/>
              <a:pPr/>
              <a:t>7</a:t>
            </a:fld>
            <a:endParaRPr lang="en-US"/>
          </a:p>
        </p:txBody>
      </p:sp>
      <p:sp>
        <p:nvSpPr>
          <p:cNvPr id="185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2.1 Périmètre</a:t>
            </a:r>
            <a:endParaRPr lang="en-US" dirty="0"/>
          </a:p>
        </p:txBody>
      </p:sp>
      <p:sp>
        <p:nvSpPr>
          <p:cNvPr id="1853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-289519" y="1303194"/>
            <a:ext cx="9904413" cy="4516437"/>
          </a:xfrm>
        </p:spPr>
        <p:txBody>
          <a:bodyPr/>
          <a:lstStyle/>
          <a:p>
            <a:pPr algn="just"/>
            <a:r>
              <a:rPr lang="fr-FR" sz="1800" dirty="0" smtClean="0">
                <a:solidFill>
                  <a:srgbClr val="464E41"/>
                </a:solidFill>
                <a:cs typeface="Arial" charset="0"/>
              </a:rPr>
              <a:t>Etat général de la documentation de référence pour cette application</a:t>
            </a:r>
          </a:p>
          <a:p>
            <a:pPr algn="just"/>
            <a:r>
              <a:rPr lang="fr-FR" sz="1800" dirty="0" smtClean="0">
                <a:solidFill>
                  <a:srgbClr val="464E41"/>
                </a:solidFill>
                <a:cs typeface="Arial" charset="0"/>
              </a:rPr>
              <a:t>Choix d’architectures techniques</a:t>
            </a:r>
          </a:p>
          <a:p>
            <a:pPr algn="just"/>
            <a:r>
              <a:rPr lang="fr-FR" sz="1800" dirty="0" smtClean="0">
                <a:solidFill>
                  <a:srgbClr val="464E41"/>
                </a:solidFill>
                <a:cs typeface="Arial" charset="0"/>
              </a:rPr>
              <a:t>Audit de conception technique générale</a:t>
            </a:r>
          </a:p>
          <a:p>
            <a:pPr algn="just"/>
            <a:r>
              <a:rPr lang="fr-FR" sz="1800" dirty="0" smtClean="0">
                <a:solidFill>
                  <a:srgbClr val="464E41"/>
                </a:solidFill>
                <a:cs typeface="Arial" charset="0"/>
              </a:rPr>
              <a:t>Revue de code par </a:t>
            </a:r>
            <a:r>
              <a:rPr lang="fr-FR" sz="1800" dirty="0" err="1" smtClean="0">
                <a:solidFill>
                  <a:srgbClr val="464E41"/>
                </a:solidFill>
                <a:cs typeface="Arial" charset="0"/>
              </a:rPr>
              <a:t>qualimétrie</a:t>
            </a:r>
            <a:endParaRPr lang="fr-FR" sz="1800" dirty="0" smtClean="0">
              <a:solidFill>
                <a:srgbClr val="464E41"/>
              </a:solidFill>
              <a:cs typeface="Arial" charset="0"/>
            </a:endParaRPr>
          </a:p>
          <a:p>
            <a:pPr algn="just"/>
            <a:r>
              <a:rPr lang="fr-FR" sz="1800" dirty="0" smtClean="0">
                <a:solidFill>
                  <a:srgbClr val="464E41"/>
                </a:solidFill>
                <a:cs typeface="Arial" charset="0"/>
              </a:rPr>
              <a:t>Revue de code par échantillonnage</a:t>
            </a:r>
          </a:p>
          <a:p>
            <a:pPr algn="just"/>
            <a:r>
              <a:rPr lang="fr-FR" sz="1800" dirty="0" smtClean="0">
                <a:solidFill>
                  <a:srgbClr val="464E41"/>
                </a:solidFill>
                <a:cs typeface="Arial" charset="0"/>
              </a:rPr>
              <a:t>Revue du modèle de données (2 bases de données SQL et </a:t>
            </a:r>
            <a:r>
              <a:rPr lang="fr-FR" sz="1800" dirty="0" err="1" smtClean="0">
                <a:solidFill>
                  <a:srgbClr val="464E41"/>
                </a:solidFill>
                <a:cs typeface="Arial" charset="0"/>
              </a:rPr>
              <a:t>NoSQL</a:t>
            </a:r>
            <a:r>
              <a:rPr lang="fr-FR" sz="1800" dirty="0" smtClean="0">
                <a:solidFill>
                  <a:srgbClr val="464E41"/>
                </a:solidFill>
                <a:cs typeface="Arial" charset="0"/>
              </a:rPr>
              <a:t>)</a:t>
            </a:r>
          </a:p>
          <a:p>
            <a:pPr algn="just"/>
            <a:r>
              <a:rPr lang="fr-FR" sz="1800" dirty="0" smtClean="0">
                <a:solidFill>
                  <a:srgbClr val="464E41"/>
                </a:solidFill>
                <a:cs typeface="Arial" charset="0"/>
              </a:rPr>
              <a:t>Revue des composants techniques</a:t>
            </a:r>
          </a:p>
          <a:p>
            <a:pPr algn="just"/>
            <a:r>
              <a:rPr lang="fr-FR" sz="1800" dirty="0" smtClean="0">
                <a:solidFill>
                  <a:srgbClr val="464E41"/>
                </a:solidFill>
                <a:cs typeface="Arial" charset="0"/>
              </a:rPr>
              <a:t>Analyse des principaux points de contention</a:t>
            </a:r>
          </a:p>
          <a:p>
            <a:pPr algn="just"/>
            <a:r>
              <a:rPr lang="fr-FR" sz="1800" dirty="0" smtClean="0">
                <a:solidFill>
                  <a:srgbClr val="464E41"/>
                </a:solidFill>
                <a:cs typeface="Arial" charset="0"/>
              </a:rPr>
              <a:t>Cinématique générale de navigation entre les pages</a:t>
            </a:r>
          </a:p>
          <a:p>
            <a:pPr algn="just">
              <a:buNone/>
            </a:pPr>
            <a:endParaRPr lang="fr-FR" sz="1800" dirty="0" smtClean="0">
              <a:solidFill>
                <a:srgbClr val="464E41"/>
              </a:solidFill>
              <a:cs typeface="Arial" charset="0"/>
            </a:endParaRP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© 2010 Capgemini. Tous droits réservés</a:t>
            </a:r>
            <a:endParaRPr lang="en-US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Réunion de lancement NEMO – 21/04/2016</a:t>
            </a:r>
            <a:endParaRPr lang="en-US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9774002" y="6719161"/>
            <a:ext cx="130411" cy="104644"/>
          </a:xfrm>
        </p:spPr>
        <p:txBody>
          <a:bodyPr/>
          <a:lstStyle/>
          <a:p>
            <a:fld id="{F45F209A-F05B-45BC-AE12-4D1A05C34093}" type="slidenum">
              <a:rPr lang="en-US"/>
              <a:pPr/>
              <a:t>8</a:t>
            </a:fld>
            <a:endParaRPr lang="en-US"/>
          </a:p>
        </p:txBody>
      </p:sp>
      <p:sp>
        <p:nvSpPr>
          <p:cNvPr id="185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2.2 Méthodologie</a:t>
            </a:r>
            <a:endParaRPr lang="en-US" dirty="0"/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3" cstate="print"/>
          <a:srcRect t="14833" b="32251"/>
          <a:stretch>
            <a:fillRect/>
          </a:stretch>
        </p:blipFill>
        <p:spPr bwMode="auto">
          <a:xfrm>
            <a:off x="444996" y="889663"/>
            <a:ext cx="6595230" cy="21318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/>
          <a:srcRect t="7374" b="20191"/>
          <a:stretch>
            <a:fillRect/>
          </a:stretch>
        </p:blipFill>
        <p:spPr bwMode="auto">
          <a:xfrm>
            <a:off x="446462" y="3539031"/>
            <a:ext cx="6598043" cy="27159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Double flèche horizontale 11"/>
          <p:cNvSpPr/>
          <p:nvPr/>
        </p:nvSpPr>
        <p:spPr bwMode="auto">
          <a:xfrm>
            <a:off x="3347379" y="5720416"/>
            <a:ext cx="3461257" cy="252559"/>
          </a:xfrm>
          <a:prstGeom prst="leftRightArrow">
            <a:avLst/>
          </a:prstGeom>
          <a:solidFill>
            <a:srgbClr val="0098C7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20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13" name="ZoneTexte 12"/>
          <p:cNvSpPr txBox="1"/>
          <p:nvPr/>
        </p:nvSpPr>
        <p:spPr>
          <a:xfrm>
            <a:off x="4412393" y="5748466"/>
            <a:ext cx="1544012" cy="21005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900" dirty="0" smtClean="0"/>
              <a:t>Allongement de la phase</a:t>
            </a:r>
            <a:endParaRPr lang="fr-FR" sz="900" dirty="0"/>
          </a:p>
        </p:txBody>
      </p:sp>
      <p:sp>
        <p:nvSpPr>
          <p:cNvPr id="14" name="Rectangle 3"/>
          <p:cNvSpPr txBox="1">
            <a:spLocks noChangeArrowheads="1"/>
          </p:cNvSpPr>
          <p:nvPr/>
        </p:nvSpPr>
        <p:spPr bwMode="auto">
          <a:xfrm>
            <a:off x="6352675" y="3889611"/>
            <a:ext cx="3262220" cy="19300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61200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273050" marR="0" lvl="0" indent="-273050" algn="just" defTabSz="714375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Tx/>
              <a:buFont typeface="Wingdings" pitchFamily="2" charset="2"/>
              <a:buChar char="§"/>
              <a:tabLst/>
              <a:defRPr/>
            </a:pPr>
            <a:r>
              <a:rPr kumimoji="0" lang="fr-FR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464E41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Étirement du planning</a:t>
            </a:r>
          </a:p>
          <a:p>
            <a:pPr marL="273050" marR="0" lvl="0" indent="-273050" algn="just" defTabSz="714375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Tx/>
              <a:buFont typeface="Wingdings" pitchFamily="2" charset="2"/>
              <a:buChar char="§"/>
              <a:tabLst/>
              <a:defRPr/>
            </a:pPr>
            <a:r>
              <a:rPr kumimoji="0" lang="fr-FR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464E41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Points de</a:t>
            </a:r>
            <a:r>
              <a:rPr kumimoji="0" lang="fr-FR" sz="1800" b="0" i="0" u="none" strike="noStrike" kern="0" cap="none" spc="0" normalizeH="0" noProof="0" dirty="0" smtClean="0">
                <a:ln>
                  <a:noFill/>
                </a:ln>
                <a:solidFill>
                  <a:srgbClr val="464E41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 suivi réguliers en phase d’audit et de production documentaire</a:t>
            </a:r>
            <a:endParaRPr kumimoji="0" lang="fr-FR" sz="1800" b="0" i="0" u="none" strike="noStrike" kern="0" cap="none" spc="0" normalizeH="0" baseline="0" noProof="0" dirty="0" smtClean="0">
              <a:ln>
                <a:noFill/>
              </a:ln>
              <a:solidFill>
                <a:srgbClr val="464E41"/>
              </a:solidFill>
              <a:effectLst/>
              <a:uLnTx/>
              <a:uFillTx/>
              <a:latin typeface="+mn-lt"/>
              <a:ea typeface="+mn-ea"/>
              <a:cs typeface="Arial" charset="0"/>
            </a:endParaRP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5987" y="2358346"/>
            <a:ext cx="6415515" cy="268287"/>
          </a:xfrm>
          <a:prstGeom prst="rect">
            <a:avLst/>
          </a:prstGeom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0" scaled="0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1832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539877"/>
            <a:ext cx="9904413" cy="3446463"/>
          </a:xfrm>
        </p:spPr>
        <p:txBody>
          <a:bodyPr/>
          <a:lstStyle/>
          <a:p>
            <a:pPr marL="457200" indent="-266700">
              <a:spcBef>
                <a:spcPct val="40000"/>
              </a:spcBef>
              <a:buFont typeface="Wingdings" pitchFamily="2" charset="2"/>
              <a:buAutoNum type="arabicPeriod"/>
            </a:pPr>
            <a:r>
              <a:rPr lang="fr-FR" sz="1800" dirty="0" smtClean="0"/>
              <a:t>Rappel du contexte et des objectifs</a:t>
            </a:r>
          </a:p>
          <a:p>
            <a:pPr marL="457200" indent="-266700">
              <a:spcBef>
                <a:spcPct val="40000"/>
              </a:spcBef>
              <a:buFont typeface="Wingdings" pitchFamily="2" charset="2"/>
              <a:buAutoNum type="arabicPeriod"/>
            </a:pPr>
            <a:r>
              <a:rPr lang="fr-FR" sz="1800" dirty="0" smtClean="0"/>
              <a:t>Rappel de la méthodologie et du périmètre</a:t>
            </a:r>
          </a:p>
          <a:p>
            <a:pPr marL="457200" indent="-266700">
              <a:spcBef>
                <a:spcPct val="40000"/>
              </a:spcBef>
              <a:buFont typeface="Wingdings" pitchFamily="2" charset="2"/>
              <a:buAutoNum type="arabicPeriod"/>
            </a:pPr>
            <a:r>
              <a:rPr lang="fr-FR" sz="1800" b="1" dirty="0" smtClean="0"/>
              <a:t>Etat général de la documentation</a:t>
            </a:r>
          </a:p>
          <a:p>
            <a:pPr marL="922338" lvl="1" indent="-266700">
              <a:spcBef>
                <a:spcPct val="40000"/>
              </a:spcBef>
              <a:buFont typeface="Wingdings" pitchFamily="2" charset="2"/>
              <a:buAutoNum type="arabicPeriod"/>
            </a:pPr>
            <a:r>
              <a:rPr lang="fr-FR" sz="1400" dirty="0" smtClean="0"/>
              <a:t>Documents fonctionnels</a:t>
            </a:r>
          </a:p>
          <a:p>
            <a:pPr marL="922338" lvl="1" indent="-266700">
              <a:spcBef>
                <a:spcPct val="40000"/>
              </a:spcBef>
              <a:buFont typeface="Wingdings" pitchFamily="2" charset="2"/>
              <a:buAutoNum type="arabicPeriod"/>
            </a:pPr>
            <a:r>
              <a:rPr lang="fr-FR" sz="1400" dirty="0" smtClean="0"/>
              <a:t>Documents techniques</a:t>
            </a:r>
          </a:p>
          <a:p>
            <a:pPr marL="457200" indent="-266700">
              <a:spcBef>
                <a:spcPct val="40000"/>
              </a:spcBef>
              <a:buFont typeface="Wingdings" pitchFamily="2" charset="2"/>
              <a:buAutoNum type="arabicPeriod"/>
            </a:pPr>
            <a:r>
              <a:rPr lang="fr-FR" sz="1800" dirty="0" smtClean="0"/>
              <a:t>Analyse générale de l’architecture</a:t>
            </a:r>
          </a:p>
          <a:p>
            <a:pPr marL="457200" indent="-266700">
              <a:spcBef>
                <a:spcPct val="40000"/>
              </a:spcBef>
              <a:buFont typeface="Wingdings" pitchFamily="2" charset="2"/>
              <a:buAutoNum type="arabicPeriod"/>
            </a:pPr>
            <a:r>
              <a:rPr lang="fr-FR" sz="1800" dirty="0" smtClean="0"/>
              <a:t>Analyse détaillée</a:t>
            </a:r>
          </a:p>
          <a:p>
            <a:pPr marL="457200" indent="-266700">
              <a:spcBef>
                <a:spcPct val="40000"/>
              </a:spcBef>
              <a:buFont typeface="Wingdings" pitchFamily="2" charset="2"/>
              <a:buAutoNum type="arabicPeriod"/>
            </a:pPr>
            <a:r>
              <a:rPr lang="fr-FR" sz="1800" dirty="0" smtClean="0"/>
              <a:t>Synthèse des constats</a:t>
            </a:r>
          </a:p>
          <a:p>
            <a:pPr marL="457200" indent="-266700">
              <a:spcBef>
                <a:spcPct val="40000"/>
              </a:spcBef>
              <a:buFont typeface="Wingdings" pitchFamily="2" charset="2"/>
              <a:buAutoNum type="arabicPeriod"/>
            </a:pPr>
            <a:r>
              <a:rPr lang="fr-FR" sz="1800" dirty="0" smtClean="0"/>
              <a:t>Préconisations</a:t>
            </a:r>
            <a:endParaRPr lang="fr-FR" sz="1800" dirty="0"/>
          </a:p>
        </p:txBody>
      </p:sp>
      <p:sp>
        <p:nvSpPr>
          <p:cNvPr id="183300" name="Rectangle 4"/>
          <p:cNvSpPr>
            <a:spLocks noGrp="1" noChangeArrowheads="1"/>
          </p:cNvSpPr>
          <p:nvPr>
            <p:ph type="title"/>
          </p:nvPr>
        </p:nvSpPr>
        <p:spPr>
          <a:xfrm>
            <a:off x="0" y="238125"/>
            <a:ext cx="9904413" cy="973138"/>
          </a:xfrm>
        </p:spPr>
        <p:txBody>
          <a:bodyPr/>
          <a:lstStyle/>
          <a:p>
            <a:r>
              <a:rPr lang="fr-FR"/>
              <a:t>Sommaire</a:t>
            </a: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RizCDI3sCkiGOfdTrEEhRg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RizCDI3sCkiGOfdTrEEhRg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8_pk8PYzpk.FktMHhDaTFw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rciOYA.RlUiY0_0bhJg.jg"/>
</p:tagLst>
</file>

<file path=ppt/theme/theme1.xml><?xml version="1.0" encoding="utf-8"?>
<a:theme xmlns:a="http://schemas.openxmlformats.org/drawingml/2006/main" name="cgf_indus_0039_fr_v1_0_a_reunion_lancement_client">
  <a:themeElements>
    <a:clrScheme name="Personnalisé 4">
      <a:dk1>
        <a:sysClr val="windowText" lastClr="000000"/>
      </a:dk1>
      <a:lt1>
        <a:sysClr val="window" lastClr="FFFFFF"/>
      </a:lt1>
      <a:dk2>
        <a:srgbClr val="548DD4"/>
      </a:dk2>
      <a:lt2>
        <a:srgbClr val="FFFFFF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ap Gemini Title &amp; Slides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tx2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85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2000" b="1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tx2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85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2000" b="1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Cap Gemini Title &amp; Slides 1">
        <a:dk1>
          <a:srgbClr val="000000"/>
        </a:dk1>
        <a:lt1>
          <a:srgbClr val="ABE9FF"/>
        </a:lt1>
        <a:dk2>
          <a:srgbClr val="009BCC"/>
        </a:dk2>
        <a:lt2>
          <a:srgbClr val="FFFFFF"/>
        </a:lt2>
        <a:accent1>
          <a:srgbClr val="FDC71E"/>
        </a:accent1>
        <a:accent2>
          <a:srgbClr val="EE7D11"/>
        </a:accent2>
        <a:accent3>
          <a:srgbClr val="D2F2FF"/>
        </a:accent3>
        <a:accent4>
          <a:srgbClr val="000000"/>
        </a:accent4>
        <a:accent5>
          <a:srgbClr val="FEE0AB"/>
        </a:accent5>
        <a:accent6>
          <a:srgbClr val="D8710E"/>
        </a:accent6>
        <a:hlink>
          <a:srgbClr val="CBD300"/>
        </a:hlink>
        <a:folHlink>
          <a:srgbClr val="8F143B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Contents &amp; Section break">
  <a:themeElements>
    <a:clrScheme name="Contents &amp; Section break 1">
      <a:dk1>
        <a:srgbClr val="000000"/>
      </a:dk1>
      <a:lt1>
        <a:srgbClr val="ABE9FF"/>
      </a:lt1>
      <a:dk2>
        <a:srgbClr val="009BCC"/>
      </a:dk2>
      <a:lt2>
        <a:srgbClr val="FFFFFF"/>
      </a:lt2>
      <a:accent1>
        <a:srgbClr val="FDC71E"/>
      </a:accent1>
      <a:accent2>
        <a:srgbClr val="EE7D11"/>
      </a:accent2>
      <a:accent3>
        <a:srgbClr val="D2F2FF"/>
      </a:accent3>
      <a:accent4>
        <a:srgbClr val="000000"/>
      </a:accent4>
      <a:accent5>
        <a:srgbClr val="FEE0AB"/>
      </a:accent5>
      <a:accent6>
        <a:srgbClr val="D8710E"/>
      </a:accent6>
      <a:hlink>
        <a:srgbClr val="CBD300"/>
      </a:hlink>
      <a:folHlink>
        <a:srgbClr val="8F143B"/>
      </a:folHlink>
    </a:clrScheme>
    <a:fontScheme name="Contents &amp; Section break">
      <a:majorFont>
        <a:latin typeface="Arial Narrow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tx2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85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2000" b="1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tx2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85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2000" b="1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Contents &amp; Section break 1">
        <a:dk1>
          <a:srgbClr val="000000"/>
        </a:dk1>
        <a:lt1>
          <a:srgbClr val="ABE9FF"/>
        </a:lt1>
        <a:dk2>
          <a:srgbClr val="009BCC"/>
        </a:dk2>
        <a:lt2>
          <a:srgbClr val="FFFFFF"/>
        </a:lt2>
        <a:accent1>
          <a:srgbClr val="FDC71E"/>
        </a:accent1>
        <a:accent2>
          <a:srgbClr val="EE7D11"/>
        </a:accent2>
        <a:accent3>
          <a:srgbClr val="D2F2FF"/>
        </a:accent3>
        <a:accent4>
          <a:srgbClr val="000000"/>
        </a:accent4>
        <a:accent5>
          <a:srgbClr val="FEE0AB"/>
        </a:accent5>
        <a:accent6>
          <a:srgbClr val="D8710E"/>
        </a:accent6>
        <a:hlink>
          <a:srgbClr val="CBD300"/>
        </a:hlink>
        <a:folHlink>
          <a:srgbClr val="8F143B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Conception personnalisée">
  <a:themeElements>
    <a:clrScheme name="Conception personnalisée 1">
      <a:dk1>
        <a:srgbClr val="000000"/>
      </a:dk1>
      <a:lt1>
        <a:srgbClr val="ABE9FF"/>
      </a:lt1>
      <a:dk2>
        <a:srgbClr val="009BCC"/>
      </a:dk2>
      <a:lt2>
        <a:srgbClr val="FFFFFF"/>
      </a:lt2>
      <a:accent1>
        <a:srgbClr val="FDC71E"/>
      </a:accent1>
      <a:accent2>
        <a:srgbClr val="EE7D11"/>
      </a:accent2>
      <a:accent3>
        <a:srgbClr val="D2F2FF"/>
      </a:accent3>
      <a:accent4>
        <a:srgbClr val="000000"/>
      </a:accent4>
      <a:accent5>
        <a:srgbClr val="FEE0AB"/>
      </a:accent5>
      <a:accent6>
        <a:srgbClr val="D8710E"/>
      </a:accent6>
      <a:hlink>
        <a:srgbClr val="CBD300"/>
      </a:hlink>
      <a:folHlink>
        <a:srgbClr val="8F143B"/>
      </a:folHlink>
    </a:clrScheme>
    <a:fontScheme name="Conception personnalisée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tx2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85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2000" b="1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tx2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85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2000" b="1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Conception personnalisée 1">
        <a:dk1>
          <a:srgbClr val="000000"/>
        </a:dk1>
        <a:lt1>
          <a:srgbClr val="ABE9FF"/>
        </a:lt1>
        <a:dk2>
          <a:srgbClr val="009BCC"/>
        </a:dk2>
        <a:lt2>
          <a:srgbClr val="FFFFFF"/>
        </a:lt2>
        <a:accent1>
          <a:srgbClr val="FDC71E"/>
        </a:accent1>
        <a:accent2>
          <a:srgbClr val="EE7D11"/>
        </a:accent2>
        <a:accent3>
          <a:srgbClr val="D2F2FF"/>
        </a:accent3>
        <a:accent4>
          <a:srgbClr val="000000"/>
        </a:accent4>
        <a:accent5>
          <a:srgbClr val="FEE0AB"/>
        </a:accent5>
        <a:accent6>
          <a:srgbClr val="D8710E"/>
        </a:accent6>
        <a:hlink>
          <a:srgbClr val="CBD300"/>
        </a:hlink>
        <a:folHlink>
          <a:srgbClr val="8F143B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Personnalisé 4">
    <a:dk1>
      <a:sysClr val="windowText" lastClr="000000"/>
    </a:dk1>
    <a:lt1>
      <a:sysClr val="window" lastClr="FFFFFF"/>
    </a:lt1>
    <a:dk2>
      <a:srgbClr val="548DD4"/>
    </a:dk2>
    <a:lt2>
      <a:srgbClr val="FFFFFF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49953A8C587BF4ABB3A81258C4EC2C2" ma:contentTypeVersion="4" ma:contentTypeDescription="Crée un document." ma:contentTypeScope="" ma:versionID="c23d9f902e41db8175b15ea7c52520b5">
  <xsd:schema xmlns:xsd="http://www.w3.org/2001/XMLSchema" xmlns:xs="http://www.w3.org/2001/XMLSchema" xmlns:p="http://schemas.microsoft.com/office/2006/metadata/properties" xmlns:ns2="8a89f3dd-9aa1-4922-9e9c-36d39af4a3ee" targetNamespace="http://schemas.microsoft.com/office/2006/metadata/properties" ma:root="true" ma:fieldsID="7dd81084c67d302b537a30cb2ca42228" ns2:_="">
    <xsd:import namespace="8a89f3dd-9aa1-4922-9e9c-36d39af4a3e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a89f3dd-9aa1-4922-9e9c-36d39af4a3e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45E753E8-1A8F-4910-8722-FEFB9B13CCF3}"/>
</file>

<file path=customXml/itemProps2.xml><?xml version="1.0" encoding="utf-8"?>
<ds:datastoreItem xmlns:ds="http://schemas.openxmlformats.org/officeDocument/2006/customXml" ds:itemID="{A4C93FF3-4EF7-4CC3-94FB-F3BD0F651AAE}"/>
</file>

<file path=customXml/itemProps3.xml><?xml version="1.0" encoding="utf-8"?>
<ds:datastoreItem xmlns:ds="http://schemas.openxmlformats.org/officeDocument/2006/customXml" ds:itemID="{C5AEC8F1-2BF3-43A0-8E4B-2AEBE6418E8B}"/>
</file>

<file path=docProps/app.xml><?xml version="1.0" encoding="utf-8"?>
<Properties xmlns="http://schemas.openxmlformats.org/officeDocument/2006/extended-properties" xmlns:vt="http://schemas.openxmlformats.org/officeDocument/2006/docPropsVTypes">
  <Template>cgf_indus_0039_fr_v1_0_a_reunion_lancement_client</Template>
  <TotalTime>11645</TotalTime>
  <Words>3483</Words>
  <Application>Microsoft Office PowerPoint</Application>
  <PresentationFormat>Personnalisé</PresentationFormat>
  <Paragraphs>545</Paragraphs>
  <Slides>41</Slides>
  <Notes>41</Notes>
  <HiddenSlides>0</HiddenSlides>
  <MMClips>0</MMClips>
  <ScaleCrop>false</ScaleCrop>
  <HeadingPairs>
    <vt:vector size="6" baseType="variant">
      <vt:variant>
        <vt:lpstr>Thème</vt:lpstr>
      </vt:variant>
      <vt:variant>
        <vt:i4>3</vt:i4>
      </vt:variant>
      <vt:variant>
        <vt:lpstr>Serveurs OLE incorporés</vt:lpstr>
      </vt:variant>
      <vt:variant>
        <vt:i4>1</vt:i4>
      </vt:variant>
      <vt:variant>
        <vt:lpstr>Titres des diapositives</vt:lpstr>
      </vt:variant>
      <vt:variant>
        <vt:i4>41</vt:i4>
      </vt:variant>
    </vt:vector>
  </HeadingPairs>
  <TitlesOfParts>
    <vt:vector size="45" baseType="lpstr">
      <vt:lpstr>cgf_indus_0039_fr_v1_0_a_reunion_lancement_client</vt:lpstr>
      <vt:lpstr>Contents &amp; Section break</vt:lpstr>
      <vt:lpstr>Conception personnalisée</vt:lpstr>
      <vt:lpstr>Image bitmap</vt:lpstr>
      <vt:lpstr>Audit Geod’air Réunion de clôture</vt:lpstr>
      <vt:lpstr>Sommaire</vt:lpstr>
      <vt:lpstr>1.1 Présentation de Géod’Air</vt:lpstr>
      <vt:lpstr>1.2 Contexte de l’audit</vt:lpstr>
      <vt:lpstr>1.2 Objectif de l’audit</vt:lpstr>
      <vt:lpstr>Sommaire</vt:lpstr>
      <vt:lpstr>2.1 Périmètre</vt:lpstr>
      <vt:lpstr>2.2 Méthodologie</vt:lpstr>
      <vt:lpstr>Sommaire</vt:lpstr>
      <vt:lpstr>3.1 Documents fonctionnels</vt:lpstr>
      <vt:lpstr>3.2 Documents techniques</vt:lpstr>
      <vt:lpstr>3.2 Documents techniques</vt:lpstr>
      <vt:lpstr>Sommaire</vt:lpstr>
      <vt:lpstr>4.1 Architecture physique</vt:lpstr>
      <vt:lpstr>4.2 Architecture logique</vt:lpstr>
      <vt:lpstr>4.2 Architecture logique</vt:lpstr>
      <vt:lpstr>4.2 Architecture logique</vt:lpstr>
      <vt:lpstr>Sommaire</vt:lpstr>
      <vt:lpstr>5.1 Qualité du code</vt:lpstr>
      <vt:lpstr>5.2 Bases de données - postgresql</vt:lpstr>
      <vt:lpstr>5.2 Bases de données - mongoDB</vt:lpstr>
      <vt:lpstr>5.3 ETL - jobs</vt:lpstr>
      <vt:lpstr>5.3 ETL - stats</vt:lpstr>
      <vt:lpstr>5.4 Webservices – CUD référentiels</vt:lpstr>
      <vt:lpstr>5.4 Webservices - rapportage</vt:lpstr>
      <vt:lpstr>5.5 BPM</vt:lpstr>
      <vt:lpstr>5.6 Site web – analyse statique</vt:lpstr>
      <vt:lpstr>5.6 Site web – analyse dynamique 1</vt:lpstr>
      <vt:lpstr>5.6 Site web – analyse dynamique 2</vt:lpstr>
      <vt:lpstr>Sommaire</vt:lpstr>
      <vt:lpstr>6.1 Points forts</vt:lpstr>
      <vt:lpstr>6.2 Points faibles - 1</vt:lpstr>
      <vt:lpstr>6.2 Points faibles - 2</vt:lpstr>
      <vt:lpstr>Sommaire</vt:lpstr>
      <vt:lpstr>7.1 Architecture préconisée - 1</vt:lpstr>
      <vt:lpstr>7.1 Architecture préconisée - 2</vt:lpstr>
      <vt:lpstr>7.2 Approche incrémentale - 1</vt:lpstr>
      <vt:lpstr>7.2 Approche incrémentale - 2</vt:lpstr>
      <vt:lpstr>7.2 Approche incrémentale - 3</vt:lpstr>
      <vt:lpstr>7.2 Approche incrémentale - 3</vt:lpstr>
      <vt:lpstr>Diapositive 41</vt:lpstr>
    </vt:vector>
  </TitlesOfParts>
  <Manager>Direction Industrielle</Manager>
  <Company>Capgemini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Réunion de lancement client</dc:title>
  <dc:subject>Industrialisation - Common Set Of Tools</dc:subject>
  <dc:creator>Mohammed BENKHALED (mbenkhal)</dc:creator>
  <cp:keywords>Réunion de lancement client - Modèle - Industrialisation - Common Set Of Tools - Modèle</cp:keywords>
  <dc:description>Ref: CGF/INDUS/0039_x000d_
Version: 1.0.a_x000d_
Date: 26/02/2010</dc:description>
  <cp:lastModifiedBy>MONY Jean-François (jemony)</cp:lastModifiedBy>
  <cp:revision>552</cp:revision>
  <dcterms:created xsi:type="dcterms:W3CDTF">2016-04-19T14:46:10Z</dcterms:created>
  <dcterms:modified xsi:type="dcterms:W3CDTF">2017-02-17T13:37:09Z</dcterms:modified>
  <cp:category>Modèle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DocGroupName">
    <vt:lpwstr>Capgemini</vt:lpwstr>
  </property>
  <property fmtid="{D5CDD505-2E9C-101B-9397-08002B2CF9AE}" pid="3" name="DocCopyright">
    <vt:lpwstr>© 2010 Capgemini</vt:lpwstr>
  </property>
  <property fmtid="{D5CDD505-2E9C-101B-9397-08002B2CF9AE}" pid="4" name="DocMethodName">
    <vt:lpwstr>DELIVER2</vt:lpwstr>
  </property>
  <property fmtid="{D5CDD505-2E9C-101B-9397-08002B2CF9AE}" pid="5" name="DocRegionName">
    <vt:lpwstr>Capgemini France</vt:lpwstr>
  </property>
  <property fmtid="{D5CDD505-2E9C-101B-9397-08002B2CF9AE}" pid="6" name="DocEntityName">
    <vt:lpwstr>Direction des Opérations</vt:lpwstr>
  </property>
  <property fmtid="{D5CDD505-2E9C-101B-9397-08002B2CF9AE}" pid="7" name="DocUnitName">
    <vt:lpwstr>Direction Industrielle</vt:lpwstr>
  </property>
  <property fmtid="{D5CDD505-2E9C-101B-9397-08002B2CF9AE}" pid="8" name="DocUnitAdr1">
    <vt:lpwstr>Tour Europlaza</vt:lpwstr>
  </property>
  <property fmtid="{D5CDD505-2E9C-101B-9397-08002B2CF9AE}" pid="9" name="DocUnitAdr2">
    <vt:lpwstr>20 Avenue André PROTHIN</vt:lpwstr>
  </property>
  <property fmtid="{D5CDD505-2E9C-101B-9397-08002B2CF9AE}" pid="10" name="DocUnitAdr3">
    <vt:lpwstr>92927 LA DEFENSE CEDEX</vt:lpwstr>
  </property>
  <property fmtid="{D5CDD505-2E9C-101B-9397-08002B2CF9AE}" pid="11" name="DocUnitAdr4">
    <vt:lpwstr>FRANCE</vt:lpwstr>
  </property>
  <property fmtid="{D5CDD505-2E9C-101B-9397-08002B2CF9AE}" pid="12" name="DocUnitAdr5">
    <vt:lpwstr/>
  </property>
  <property fmtid="{D5CDD505-2E9C-101B-9397-08002B2CF9AE}" pid="13" name="DocUnitPhone">
    <vt:lpwstr>Tél. : +33(0)1 49 67 30 00</vt:lpwstr>
  </property>
  <property fmtid="{D5CDD505-2E9C-101B-9397-08002B2CF9AE}" pid="14" name="DocUnitFax">
    <vt:lpwstr>Fax : +33(0)1 49 67 30 01</vt:lpwstr>
  </property>
  <property fmtid="{D5CDD505-2E9C-101B-9397-08002B2CF9AE}" pid="15" name="DocUnitEmail">
    <vt:lpwstr>fr-indus.fr@capgemini.com</vt:lpwstr>
  </property>
  <property fmtid="{D5CDD505-2E9C-101B-9397-08002B2CF9AE}" pid="16" name="DocProjectName">
    <vt:lpwstr>Industrialisation</vt:lpwstr>
  </property>
  <property fmtid="{D5CDD505-2E9C-101B-9397-08002B2CF9AE}" pid="17" name="DocProjectStreamName">
    <vt:lpwstr>Common Set Of Tools</vt:lpwstr>
  </property>
  <property fmtid="{D5CDD505-2E9C-101B-9397-08002B2CF9AE}" pid="18" name="DocTitle">
    <vt:lpwstr>Réunion de lancement client</vt:lpwstr>
  </property>
  <property fmtid="{D5CDD505-2E9C-101B-9397-08002B2CF9AE}" pid="19" name="DocType">
    <vt:lpwstr>Modèle</vt:lpwstr>
  </property>
  <property fmtid="{D5CDD505-2E9C-101B-9397-08002B2CF9AE}" pid="20" name="DocUsage">
    <vt:lpwstr>Usage interne</vt:lpwstr>
  </property>
  <property fmtid="{D5CDD505-2E9C-101B-9397-08002B2CF9AE}" pid="21" name="DocVersion">
    <vt:lpwstr>1.0.a</vt:lpwstr>
  </property>
  <property fmtid="{D5CDD505-2E9C-101B-9397-08002B2CF9AE}" pid="22" name="DocProjectId">
    <vt:lpwstr>CGF</vt:lpwstr>
  </property>
  <property fmtid="{D5CDD505-2E9C-101B-9397-08002B2CF9AE}" pid="23" name="DocProjectStreamId">
    <vt:lpwstr>INDUS</vt:lpwstr>
  </property>
  <property fmtid="{D5CDD505-2E9C-101B-9397-08002B2CF9AE}" pid="24" name="DocProjectSerialNumber">
    <vt:lpwstr>0039</vt:lpwstr>
  </property>
  <property fmtid="{D5CDD505-2E9C-101B-9397-08002B2CF9AE}" pid="25" name="DocURL">
    <vt:lpwstr>https://coconet2.capgemini.com/sf/go/doc1667022</vt:lpwstr>
  </property>
  <property fmtid="{D5CDD505-2E9C-101B-9397-08002B2CF9AE}" pid="26" name="DocUpdate">
    <vt:lpwstr>26/02/2010</vt:lpwstr>
  </property>
  <property fmtid="{D5CDD505-2E9C-101B-9397-08002B2CF9AE}" pid="27" name="DocCreation">
    <vt:lpwstr>26/02/2010</vt:lpwstr>
  </property>
  <property fmtid="{D5CDD505-2E9C-101B-9397-08002B2CF9AE}" pid="28" name="DocStatus">
    <vt:lpwstr>Approuvé</vt:lpwstr>
  </property>
  <property fmtid="{D5CDD505-2E9C-101B-9397-08002B2CF9AE}" pid="29" name="DocAuthor">
    <vt:lpwstr>Direction Industrielle</vt:lpwstr>
  </property>
  <property fmtid="{D5CDD505-2E9C-101B-9397-08002B2CF9AE}" pid="30" name="DocRef">
    <vt:lpwstr>CGF/INDUS/0039</vt:lpwstr>
  </property>
  <property fmtid="{D5CDD505-2E9C-101B-9397-08002B2CF9AE}" pid="31" name="DocValidationName">
    <vt:lpwstr>Jean-Etienne SALETTE</vt:lpwstr>
  </property>
  <property fmtid="{D5CDD505-2E9C-101B-9397-08002B2CF9AE}" pid="32" name="DocCustomerName">
    <vt:lpwstr/>
  </property>
  <property fmtid="{D5CDD505-2E9C-101B-9397-08002B2CF9AE}" pid="33" name="DocLanguage">
    <vt:lpwstr>FR</vt:lpwstr>
  </property>
  <property fmtid="{D5CDD505-2E9C-101B-9397-08002B2CF9AE}" pid="34" name="DocModelName">
    <vt:lpwstr>Réunion de lancement client</vt:lpwstr>
  </property>
  <property fmtid="{D5CDD505-2E9C-101B-9397-08002B2CF9AE}" pid="35" name="DocModelRef">
    <vt:lpwstr>CGF/INDUS/0039 FR</vt:lpwstr>
  </property>
  <property fmtid="{D5CDD505-2E9C-101B-9397-08002B2CF9AE}" pid="36" name="DocModelVersion">
    <vt:lpwstr>1.0.a</vt:lpwstr>
  </property>
  <property fmtid="{D5CDD505-2E9C-101B-9397-08002B2CF9AE}" pid="37" name="DocModelAdmin">
    <vt:lpwstr>Daniel HAJAGE</vt:lpwstr>
  </property>
  <property fmtid="{D5CDD505-2E9C-101B-9397-08002B2CF9AE}" pid="38" name="ContentTypeId">
    <vt:lpwstr>0x010100D49953A8C587BF4ABB3A81258C4EC2C2</vt:lpwstr>
  </property>
</Properties>
</file>