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3"/>
  </p:sldMasterIdLst>
  <p:sldIdLst>
    <p:sldId id="256" r:id="rId4"/>
    <p:sldId id="291" r:id="rId5"/>
    <p:sldId id="264" r:id="rId6"/>
    <p:sldId id="259" r:id="rId7"/>
    <p:sldId id="265" r:id="rId8"/>
    <p:sldId id="266" r:id="rId9"/>
    <p:sldId id="269" r:id="rId10"/>
    <p:sldId id="270" r:id="rId11"/>
    <p:sldId id="271" r:id="rId12"/>
    <p:sldId id="272" r:id="rId13"/>
    <p:sldId id="275" r:id="rId14"/>
    <p:sldId id="276" r:id="rId15"/>
    <p:sldId id="277" r:id="rId16"/>
    <p:sldId id="278" r:id="rId17"/>
    <p:sldId id="281" r:id="rId18"/>
    <p:sldId id="282" r:id="rId19"/>
    <p:sldId id="283" r:id="rId20"/>
    <p:sldId id="284" r:id="rId21"/>
    <p:sldId id="287" r:id="rId22"/>
    <p:sldId id="288" r:id="rId23"/>
    <p:sldId id="289" r:id="rId24"/>
    <p:sldId id="290" r:id="rId25"/>
  </p:sldIdLst>
  <p:sldSz cx="9144000" cy="6858000" type="screen4x3"/>
  <p:notesSz cx="6797675" cy="9926638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978" autoAdjust="0"/>
    <p:restoredTop sz="94694"/>
  </p:normalViewPr>
  <p:slideViewPr>
    <p:cSldViewPr>
      <p:cViewPr varScale="1">
        <p:scale>
          <a:sx n="83" d="100"/>
          <a:sy n="83" d="100"/>
        </p:scale>
        <p:origin x="1574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customXml" Target="../customXml/item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C7F6F91-7EAF-4281-8FE9-378E152BAC2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87B1687-8165-40C6-8415-C386F26B243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00E703C6-BA46-4FEE-9054-883F4444B2F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7076FC-3F2B-4CA6-B460-372DF3429994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656950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62C5709-12CB-4D62-A33B-470C12195B3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0280DA1D-B9CB-4DF5-B8CE-F7C3CBF228F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AC96BC3-EC77-4BEC-81B9-22C4960EBF3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709BA4-8AF4-493F-9405-C2E8E52D5CC9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1434575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2A2339F6-034C-4036-8BED-B2EC94A35DA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8073EC3E-1FB6-42A5-8D93-D08EDE91B50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38C8BB1-82EA-4192-B635-19DE528B23C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557510-ABDE-4FE5-8454-90D6D5AD3182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0195146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5F585BE-CA8B-40C4-94B9-6073A7E5FD8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0ED65CC-5439-4E59-AABF-EA17D0EB4FA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502C457-10F3-49BE-9E6F-97FAD14B39C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1D2D05-CF7A-48F1-BF9A-617BCE42D09F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964642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384FB5D-7867-4AFC-8220-C27CA6B0034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3C95D189-ECEF-4B70-9808-9240B6503A0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FF2FAC62-CC51-4B53-A339-6AC9FDE4436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1FE076-1C42-48A5-971C-E137DE744056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5082736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FAD9A25-16C7-4661-956F-37A0239CC0F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BF60244-5CF5-4FD4-98D7-B94D97E49DC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0207C36-2B5A-4A90-AC75-16633338ED9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7765B9-914C-4063-A1C8-7BA1152371FE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267405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C8901AD7-95E3-4A3D-B4B4-F5116CEA275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55782E61-875C-4466-855D-176285324BB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DC15DA46-33FD-471C-AC12-823364BE2EE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C1CEC2-5B19-4243-83E5-1F97128EEEDA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7247363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AC217026-EC9F-44D5-8E18-74EB8CCAAE6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8B7E01BE-966F-403A-A3C6-843673BDC50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A53A4661-A485-4A2F-9F2B-7B2C26173F8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9DCC57-225C-4B05-9419-563FBD5BCDFB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8034490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95E0BA5A-43E7-4CA0-9B7C-3C752EA5813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F0411075-8369-4E83-92C6-C1EAE028185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C8937B8B-603E-4DAF-AB37-EC07FB7375F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31E4C3-6417-4D82-9FF4-EB5863016E4F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975613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2D56772-2B17-4E6D-AA43-024F37A598E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AF462FE-EBD7-446D-96E2-BFF230E18D1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FA30655-FA4D-4675-AE71-533C0ADB423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C91A53-F24F-4B7D-81DE-C8E3888C56B2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78147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4666C54-9348-48CA-8C5E-6FFB0F7E801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6C8F705-62A6-4661-ADBA-9A27177EF02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41D0CA9-FEFB-435D-90EB-A63FCE70D72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3AA7D7-75CE-4557-9C34-221FA156CE74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6706512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0D579927-D139-4899-8CB7-5D768801DB0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 style du titre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7D80EBC8-147D-43AB-904A-E8752E7B147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FFB88CB3-75A1-40BA-8E1D-5FB8E82E5CE9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CE0C0F75-03BD-4E15-8D36-2F80EA34101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23FECA83-D547-4BC1-A172-B04DDE45CB87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3E500B06-8679-4520-933F-F7FCC7B16094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>
            <a:extLst>
              <a:ext uri="{FF2B5EF4-FFF2-40B4-BE49-F238E27FC236}">
                <a16:creationId xmlns:a16="http://schemas.microsoft.com/office/drawing/2014/main" id="{B42C60FB-B1CB-44EE-94C3-1D87DB2D622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476375" y="2778125"/>
            <a:ext cx="6369050" cy="2090738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fr-FR" altLang="fr-FR" dirty="0">
              <a:latin typeface="Lucida Sans" panose="020B0602030504020204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fr-FR" altLang="fr-FR" dirty="0">
                <a:solidFill>
                  <a:srgbClr val="002060"/>
                </a:solidFill>
                <a:latin typeface="Lucida Sans" panose="020B0602030504020204" pitchFamily="34" charset="0"/>
              </a:rPr>
              <a:t>Cadre de réponse à l’appel à candidatures</a:t>
            </a:r>
          </a:p>
          <a:p>
            <a:pPr eaLnBrk="1" hangingPunct="1">
              <a:lnSpc>
                <a:spcPct val="80000"/>
              </a:lnSpc>
            </a:pPr>
            <a:endParaRPr lang="fr-FR" altLang="fr-FR" dirty="0">
              <a:solidFill>
                <a:srgbClr val="002060"/>
              </a:solidFill>
              <a:latin typeface="Lucida Sans" panose="020B0602030504020204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fr-FR" altLang="fr-FR" dirty="0">
                <a:solidFill>
                  <a:srgbClr val="002060"/>
                </a:solidFill>
                <a:latin typeface="Lucida Sans" panose="020B0602030504020204" pitchFamily="34" charset="0"/>
              </a:rPr>
              <a:t>RÉFÉRENCES DES CO-TRAITANTS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92A732A-3B13-4D48-89F2-016D25DA06BA}"/>
              </a:ext>
            </a:extLst>
          </p:cNvPr>
          <p:cNvSpPr/>
          <p:nvPr/>
        </p:nvSpPr>
        <p:spPr>
          <a:xfrm>
            <a:off x="3708400" y="5181600"/>
            <a:ext cx="4819650" cy="140652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fr-FR" sz="1200" dirty="0">
                <a:latin typeface="Lucida Sans" panose="020B0602030504020204" pitchFamily="34" charset="77"/>
              </a:rPr>
              <a:t>Nom de l’Architecte mandataire : </a:t>
            </a:r>
            <a:r>
              <a:rPr lang="fr-FR" sz="1200" dirty="0">
                <a:solidFill>
                  <a:srgbClr val="FF0000"/>
                </a:solidFill>
                <a:latin typeface="Lucida Sans" panose="020B0602030504020204" pitchFamily="34" charset="77"/>
              </a:rPr>
              <a:t>A </a:t>
            </a:r>
            <a:r>
              <a:rPr lang="fr-FR" sz="1200" dirty="0" smtClean="0">
                <a:solidFill>
                  <a:srgbClr val="FF0000"/>
                </a:solidFill>
                <a:latin typeface="Lucida Sans" panose="020B0602030504020204" pitchFamily="34" charset="77"/>
              </a:rPr>
              <a:t>renseigner – 3 références par </a:t>
            </a:r>
            <a:r>
              <a:rPr lang="fr-FR" sz="1200" dirty="0" err="1" smtClean="0">
                <a:solidFill>
                  <a:srgbClr val="FF0000"/>
                </a:solidFill>
                <a:latin typeface="Lucida Sans" panose="020B0602030504020204" pitchFamily="34" charset="77"/>
              </a:rPr>
              <a:t>co-traitant</a:t>
            </a:r>
            <a:r>
              <a:rPr lang="fr-FR" sz="1200" dirty="0" smtClean="0">
                <a:solidFill>
                  <a:srgbClr val="FF0000"/>
                </a:solidFill>
                <a:latin typeface="Lucida Sans" panose="020B0602030504020204" pitchFamily="34" charset="77"/>
              </a:rPr>
              <a:t> – pas de sous traitant</a:t>
            </a:r>
            <a:endParaRPr lang="fr-FR" sz="1200" dirty="0">
              <a:solidFill>
                <a:srgbClr val="FF0000"/>
              </a:solidFill>
              <a:latin typeface="Lucida Sans" panose="020B0602030504020204" pitchFamily="34" charset="77"/>
            </a:endParaRP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044" y="332656"/>
            <a:ext cx="1156596" cy="1141277"/>
          </a:xfrm>
          <a:prstGeom prst="rect">
            <a:avLst/>
          </a:prstGeom>
        </p:spPr>
      </p:pic>
      <p:pic>
        <p:nvPicPr>
          <p:cNvPr id="8" name="Image 1"/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4" y="310735"/>
            <a:ext cx="1404119" cy="1303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2">
            <a:extLst>
              <a:ext uri="{FF2B5EF4-FFF2-40B4-BE49-F238E27FC236}">
                <a16:creationId xmlns:a16="http://schemas.microsoft.com/office/drawing/2014/main" id="{B28AC508-BD21-4D22-B1B9-833D2B67285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384550" y="374651"/>
            <a:ext cx="5291138" cy="1574959"/>
          </a:xfrm>
        </p:spPr>
        <p:txBody>
          <a:bodyPr anchor="ctr"/>
          <a:lstStyle/>
          <a:p>
            <a:pPr eaLnBrk="1" hangingPunct="1">
              <a:defRPr/>
            </a:pPr>
            <a:r>
              <a:rPr lang="fr-FR" sz="2000" b="1" cap="small" dirty="0">
                <a:latin typeface="Lucida Sans" panose="020B0602030504020204" pitchFamily="34" charset="77"/>
              </a:rPr>
              <a:t>Concours d’architecture et d’ingénierie esquisse </a:t>
            </a:r>
            <a:r>
              <a:rPr lang="fr-FR" sz="2000" b="1" cap="small" dirty="0" smtClean="0">
                <a:latin typeface="Lucida Sans" panose="020B0602030504020204" pitchFamily="34" charset="77"/>
              </a:rPr>
              <a:t>en </a:t>
            </a:r>
            <a:r>
              <a:rPr lang="fr-FR" sz="2000" b="1" cap="small" dirty="0">
                <a:latin typeface="Lucida Sans" panose="020B0602030504020204" pitchFamily="34" charset="77"/>
              </a:rPr>
              <a:t>vue de la passation d’un marché de maîtrise d’œuvre pour </a:t>
            </a:r>
            <a:r>
              <a:rPr lang="fr-FR" sz="2000" b="1" cap="small" dirty="0" smtClean="0">
                <a:latin typeface="Lucida Sans" panose="020B0602030504020204" pitchFamily="34" charset="77"/>
              </a:rPr>
              <a:t>la </a:t>
            </a:r>
            <a:r>
              <a:rPr lang="fr-FR" sz="2000" b="1" cap="small" dirty="0" smtClean="0">
                <a:latin typeface="Lucida Sans" panose="020B0602030504020204" pitchFamily="34" charset="77"/>
              </a:rPr>
              <a:t>construction d’un nouvel </a:t>
            </a:r>
            <a:r>
              <a:rPr lang="fr-FR" sz="2000" b="1" cap="small" dirty="0" err="1" smtClean="0">
                <a:latin typeface="Lucida Sans" panose="020B0602030504020204" pitchFamily="34" charset="77"/>
              </a:rPr>
              <a:t>ehpad</a:t>
            </a:r>
            <a:endParaRPr lang="fr-FR" altLang="fr-FR" sz="1050" b="1" dirty="0">
              <a:latin typeface="Lucida Sans" panose="020B0602030504020204" pitchFamily="34" charset="77"/>
            </a:endParaRPr>
          </a:p>
        </p:txBody>
      </p:sp>
      <p:pic>
        <p:nvPicPr>
          <p:cNvPr id="13" name="Picture 4" descr="Fichier:Allier (03) logo 2022.svg — Wikipédia"/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1903" y="2204864"/>
            <a:ext cx="2165294" cy="580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Image 13"/>
          <p:cNvPicPr/>
          <p:nvPr/>
        </p:nvPicPr>
        <p:blipFill>
          <a:blip r:embed="rId5"/>
          <a:stretch>
            <a:fillRect/>
          </a:stretch>
        </p:blipFill>
        <p:spPr>
          <a:xfrm>
            <a:off x="4846455" y="2132856"/>
            <a:ext cx="3171825" cy="71882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116">
            <a:extLst>
              <a:ext uri="{FF2B5EF4-FFF2-40B4-BE49-F238E27FC236}">
                <a16:creationId xmlns:a16="http://schemas.microsoft.com/office/drawing/2014/main" id="{5C8AC31C-1406-4048-B461-FFAD42AA7E2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4625" y="115888"/>
            <a:ext cx="287338" cy="288925"/>
          </a:xfrm>
          <a:solidFill>
            <a:srgbClr val="0070C0"/>
          </a:solidFill>
        </p:spPr>
        <p:txBody>
          <a:bodyPr/>
          <a:lstStyle/>
          <a:p>
            <a:pPr algn="l" eaLnBrk="1" hangingPunct="1"/>
            <a:r>
              <a:rPr lang="fr-FR" altLang="fr-FR" sz="1400" b="1" dirty="0">
                <a:solidFill>
                  <a:schemeClr val="bg1"/>
                </a:solidFill>
                <a:latin typeface="Lucida Sans" panose="020B0602030504020204" pitchFamily="34" charset="0"/>
              </a:rPr>
              <a:t>3</a:t>
            </a:r>
          </a:p>
        </p:txBody>
      </p:sp>
      <p:sp>
        <p:nvSpPr>
          <p:cNvPr id="14342" name="Rectangle 116">
            <a:extLst>
              <a:ext uri="{FF2B5EF4-FFF2-40B4-BE49-F238E27FC236}">
                <a16:creationId xmlns:a16="http://schemas.microsoft.com/office/drawing/2014/main" id="{2759AF63-AEB2-446F-9C4E-2C4B33AAB4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963" y="115888"/>
            <a:ext cx="3894013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400" b="1" dirty="0">
                <a:latin typeface="Lucida Sans" panose="020B0602030504020204" pitchFamily="34" charset="0"/>
              </a:rPr>
              <a:t>REF 3 : (nom à renseigner)</a:t>
            </a:r>
          </a:p>
        </p:txBody>
      </p:sp>
      <p:sp>
        <p:nvSpPr>
          <p:cNvPr id="6" name="Zone de texte 2">
            <a:extLst>
              <a:ext uri="{FF2B5EF4-FFF2-40B4-BE49-F238E27FC236}">
                <a16:creationId xmlns:a16="http://schemas.microsoft.com/office/drawing/2014/main" id="{B143D9D9-81B3-05D6-8F8D-F7DEDD0248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1920" y="1052736"/>
            <a:ext cx="4992070" cy="547260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9569" tIns="49785" rIns="99569" bIns="49785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Maitre d’ouvrage 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Statut de l’opération (études, chantier , date de livraison) :</a:t>
            </a: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Coût travaux HT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Surface de l’opération : 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Description de l’opération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Maitrise d’œuvre 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Compétences assurées (structure, fluides, thermique, économique, etc.)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Missions de MOE réalisées (base, EXE, DIA, etc.) :</a:t>
            </a: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Zone de texte 2">
            <a:extLst>
              <a:ext uri="{FF2B5EF4-FFF2-40B4-BE49-F238E27FC236}">
                <a16:creationId xmlns:a16="http://schemas.microsoft.com/office/drawing/2014/main" id="{D0A4F79D-2742-4CD6-8F8C-C373F57E5F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4" y="1052736"/>
            <a:ext cx="3556797" cy="547260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9569" tIns="49785" rIns="99569" bIns="49785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ILLUSTRATIONS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86573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B4880707-1979-59E5-F6B6-4AA52C8DFF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132856"/>
            <a:ext cx="7886700" cy="1728192"/>
          </a:xfrm>
        </p:spPr>
        <p:txBody>
          <a:bodyPr/>
          <a:lstStyle/>
          <a:p>
            <a:r>
              <a:rPr lang="fr-FR" sz="4400" dirty="0"/>
              <a:t>COTRAITANT 3 : </a:t>
            </a:r>
            <a:br>
              <a:rPr lang="fr-FR" sz="4400" dirty="0"/>
            </a:br>
            <a:r>
              <a:rPr lang="fr-FR" sz="4400" dirty="0"/>
              <a:t>NOM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2EE86BA7-AA4C-102E-1E23-3EB233398F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95536" y="692696"/>
            <a:ext cx="2651968" cy="1500187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11139101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116">
            <a:extLst>
              <a:ext uri="{FF2B5EF4-FFF2-40B4-BE49-F238E27FC236}">
                <a16:creationId xmlns:a16="http://schemas.microsoft.com/office/drawing/2014/main" id="{5C8AC31C-1406-4048-B461-FFAD42AA7E2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4625" y="115888"/>
            <a:ext cx="287338" cy="288925"/>
          </a:xfrm>
          <a:solidFill>
            <a:srgbClr val="0070C0"/>
          </a:solidFill>
        </p:spPr>
        <p:txBody>
          <a:bodyPr/>
          <a:lstStyle/>
          <a:p>
            <a:pPr algn="l" eaLnBrk="1" hangingPunct="1"/>
            <a:r>
              <a:rPr lang="fr-FR" altLang="fr-FR" sz="1400" b="1">
                <a:solidFill>
                  <a:schemeClr val="bg1"/>
                </a:solidFill>
                <a:latin typeface="Lucida Sans" panose="020B0602030504020204" pitchFamily="34" charset="0"/>
              </a:rPr>
              <a:t>1</a:t>
            </a:r>
          </a:p>
        </p:txBody>
      </p:sp>
      <p:sp>
        <p:nvSpPr>
          <p:cNvPr id="14342" name="Rectangle 116">
            <a:extLst>
              <a:ext uri="{FF2B5EF4-FFF2-40B4-BE49-F238E27FC236}">
                <a16:creationId xmlns:a16="http://schemas.microsoft.com/office/drawing/2014/main" id="{2759AF63-AEB2-446F-9C4E-2C4B33AAB4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963" y="115888"/>
            <a:ext cx="3894013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400" b="1" dirty="0">
                <a:latin typeface="Lucida Sans" panose="020B0602030504020204" pitchFamily="34" charset="0"/>
              </a:rPr>
              <a:t>REF 1 : (nom à renseigner)</a:t>
            </a:r>
          </a:p>
        </p:txBody>
      </p:sp>
      <p:sp>
        <p:nvSpPr>
          <p:cNvPr id="8" name="Zone de texte 2">
            <a:extLst>
              <a:ext uri="{FF2B5EF4-FFF2-40B4-BE49-F238E27FC236}">
                <a16:creationId xmlns:a16="http://schemas.microsoft.com/office/drawing/2014/main" id="{255DA059-81DA-B6E8-16B9-11E74680B4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1920" y="1052736"/>
            <a:ext cx="4992070" cy="547260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9569" tIns="49785" rIns="99569" bIns="49785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Maitre d’ouvrage 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Statut de l’opération (études, chantier, </a:t>
            </a:r>
            <a:r>
              <a:rPr lang="fr-FR" altLang="fr-FR" sz="1000" b="1" dirty="0" smtClean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date </a:t>
            </a: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livraison) :</a:t>
            </a: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Coût travaux HT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Surface de l’opération : 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Description de l’opération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Maitrise d’œuvre 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Compétences assurées (structure, fluides, thermique, économique, etc.)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Missions de MOE réalisées (base, EXE, DIA, etc.) :</a:t>
            </a: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Zone de texte 2">
            <a:extLst>
              <a:ext uri="{FF2B5EF4-FFF2-40B4-BE49-F238E27FC236}">
                <a16:creationId xmlns:a16="http://schemas.microsoft.com/office/drawing/2014/main" id="{1F1DE229-2F13-4204-AC2B-A078351B65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4" y="1052736"/>
            <a:ext cx="3556797" cy="547260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9569" tIns="49785" rIns="99569" bIns="49785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ILLUSTRATIONS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69772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116">
            <a:extLst>
              <a:ext uri="{FF2B5EF4-FFF2-40B4-BE49-F238E27FC236}">
                <a16:creationId xmlns:a16="http://schemas.microsoft.com/office/drawing/2014/main" id="{5C8AC31C-1406-4048-B461-FFAD42AA7E2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4625" y="115888"/>
            <a:ext cx="287338" cy="288925"/>
          </a:xfrm>
          <a:solidFill>
            <a:srgbClr val="0070C0"/>
          </a:solidFill>
        </p:spPr>
        <p:txBody>
          <a:bodyPr/>
          <a:lstStyle/>
          <a:p>
            <a:pPr algn="l" eaLnBrk="1" hangingPunct="1"/>
            <a:r>
              <a:rPr lang="fr-FR" altLang="fr-FR" sz="1400" b="1" dirty="0">
                <a:solidFill>
                  <a:schemeClr val="bg1"/>
                </a:solidFill>
                <a:latin typeface="Lucida Sans" panose="020B0602030504020204" pitchFamily="34" charset="0"/>
              </a:rPr>
              <a:t>2</a:t>
            </a:r>
          </a:p>
        </p:txBody>
      </p:sp>
      <p:sp>
        <p:nvSpPr>
          <p:cNvPr id="14342" name="Rectangle 116">
            <a:extLst>
              <a:ext uri="{FF2B5EF4-FFF2-40B4-BE49-F238E27FC236}">
                <a16:creationId xmlns:a16="http://schemas.microsoft.com/office/drawing/2014/main" id="{2759AF63-AEB2-446F-9C4E-2C4B33AAB4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963" y="115888"/>
            <a:ext cx="3894013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400" b="1" dirty="0">
                <a:latin typeface="Lucida Sans" panose="020B0602030504020204" pitchFamily="34" charset="0"/>
              </a:rPr>
              <a:t>REF 2 : (nom à renseigner)</a:t>
            </a:r>
          </a:p>
        </p:txBody>
      </p:sp>
      <p:sp>
        <p:nvSpPr>
          <p:cNvPr id="6" name="Zone de texte 2">
            <a:extLst>
              <a:ext uri="{FF2B5EF4-FFF2-40B4-BE49-F238E27FC236}">
                <a16:creationId xmlns:a16="http://schemas.microsoft.com/office/drawing/2014/main" id="{82F49EB7-AE3B-09D9-20C9-BF24D47767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1920" y="1052736"/>
            <a:ext cx="4992070" cy="547260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9569" tIns="49785" rIns="99569" bIns="49785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Maitre d’ouvrage 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Statut de l’opération (études, chantier , date de livraison) :</a:t>
            </a: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Coût travaux HT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Surface de l’opération : 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Description de l’opération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Maitrise d’œuvre 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Compétences assurées (structure, fluides, thermique, économique, etc.)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Missions de MOE réalisées (base, EXE, DIA, etc.) :</a:t>
            </a: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Zone de texte 2">
            <a:extLst>
              <a:ext uri="{FF2B5EF4-FFF2-40B4-BE49-F238E27FC236}">
                <a16:creationId xmlns:a16="http://schemas.microsoft.com/office/drawing/2014/main" id="{C777EF22-40C9-4B61-9DFC-B44959BFD4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4" y="1052736"/>
            <a:ext cx="3556797" cy="547260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9569" tIns="49785" rIns="99569" bIns="49785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ILLUSTRATIONS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32466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116">
            <a:extLst>
              <a:ext uri="{FF2B5EF4-FFF2-40B4-BE49-F238E27FC236}">
                <a16:creationId xmlns:a16="http://schemas.microsoft.com/office/drawing/2014/main" id="{5C8AC31C-1406-4048-B461-FFAD42AA7E2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4625" y="115888"/>
            <a:ext cx="287338" cy="288925"/>
          </a:xfrm>
          <a:solidFill>
            <a:srgbClr val="0070C0"/>
          </a:solidFill>
        </p:spPr>
        <p:txBody>
          <a:bodyPr/>
          <a:lstStyle/>
          <a:p>
            <a:pPr algn="l" eaLnBrk="1" hangingPunct="1"/>
            <a:r>
              <a:rPr lang="fr-FR" altLang="fr-FR" sz="1400" b="1" dirty="0">
                <a:solidFill>
                  <a:schemeClr val="bg1"/>
                </a:solidFill>
                <a:latin typeface="Lucida Sans" panose="020B0602030504020204" pitchFamily="34" charset="0"/>
              </a:rPr>
              <a:t>3</a:t>
            </a:r>
          </a:p>
        </p:txBody>
      </p:sp>
      <p:sp>
        <p:nvSpPr>
          <p:cNvPr id="14342" name="Rectangle 116">
            <a:extLst>
              <a:ext uri="{FF2B5EF4-FFF2-40B4-BE49-F238E27FC236}">
                <a16:creationId xmlns:a16="http://schemas.microsoft.com/office/drawing/2014/main" id="{2759AF63-AEB2-446F-9C4E-2C4B33AAB4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963" y="115888"/>
            <a:ext cx="3894013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400" b="1" dirty="0">
                <a:latin typeface="Lucida Sans" panose="020B0602030504020204" pitchFamily="34" charset="0"/>
              </a:rPr>
              <a:t>REF 3 : (nom à renseigner)</a:t>
            </a:r>
          </a:p>
        </p:txBody>
      </p:sp>
      <p:sp>
        <p:nvSpPr>
          <p:cNvPr id="6" name="Zone de texte 2">
            <a:extLst>
              <a:ext uri="{FF2B5EF4-FFF2-40B4-BE49-F238E27FC236}">
                <a16:creationId xmlns:a16="http://schemas.microsoft.com/office/drawing/2014/main" id="{B143D9D9-81B3-05D6-8F8D-F7DEDD0248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1920" y="1052736"/>
            <a:ext cx="4992070" cy="547260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9569" tIns="49785" rIns="99569" bIns="49785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Maitre d’ouvrage 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Statut de l’opération (études, chantier , date de livraison) :</a:t>
            </a: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Coût travaux HT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Surface de l’opération : 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Description de l’opération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Maitrise d’œuvre 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Compétences assurées (structure, fluides, thermique, économique, etc.)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Missions de MOE réalisées (base, EXE, DIA, etc.) :</a:t>
            </a: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Zone de texte 2">
            <a:extLst>
              <a:ext uri="{FF2B5EF4-FFF2-40B4-BE49-F238E27FC236}">
                <a16:creationId xmlns:a16="http://schemas.microsoft.com/office/drawing/2014/main" id="{660572F0-B158-46BA-831E-AA98A10809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4" y="1052736"/>
            <a:ext cx="3556797" cy="547260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9569" tIns="49785" rIns="99569" bIns="49785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ILLUSTRATIONS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95090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B4880707-1979-59E5-F6B6-4AA52C8DFF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132856"/>
            <a:ext cx="7886700" cy="1728192"/>
          </a:xfrm>
        </p:spPr>
        <p:txBody>
          <a:bodyPr/>
          <a:lstStyle/>
          <a:p>
            <a:r>
              <a:rPr lang="fr-FR" sz="4400" dirty="0"/>
              <a:t>COTRAITANT 4 : </a:t>
            </a:r>
            <a:br>
              <a:rPr lang="fr-FR" sz="4400" dirty="0"/>
            </a:br>
            <a:r>
              <a:rPr lang="fr-FR" sz="4400" dirty="0"/>
              <a:t>NOM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2EE86BA7-AA4C-102E-1E23-3EB233398F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95536" y="692696"/>
            <a:ext cx="2651968" cy="1500187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30126148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116">
            <a:extLst>
              <a:ext uri="{FF2B5EF4-FFF2-40B4-BE49-F238E27FC236}">
                <a16:creationId xmlns:a16="http://schemas.microsoft.com/office/drawing/2014/main" id="{5C8AC31C-1406-4048-B461-FFAD42AA7E2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4625" y="115888"/>
            <a:ext cx="287338" cy="288925"/>
          </a:xfrm>
          <a:solidFill>
            <a:srgbClr val="0070C0"/>
          </a:solidFill>
        </p:spPr>
        <p:txBody>
          <a:bodyPr/>
          <a:lstStyle/>
          <a:p>
            <a:pPr algn="l" eaLnBrk="1" hangingPunct="1"/>
            <a:r>
              <a:rPr lang="fr-FR" altLang="fr-FR" sz="1400" b="1">
                <a:solidFill>
                  <a:schemeClr val="bg1"/>
                </a:solidFill>
                <a:latin typeface="Lucida Sans" panose="020B0602030504020204" pitchFamily="34" charset="0"/>
              </a:rPr>
              <a:t>1</a:t>
            </a:r>
          </a:p>
        </p:txBody>
      </p:sp>
      <p:sp>
        <p:nvSpPr>
          <p:cNvPr id="14342" name="Rectangle 116">
            <a:extLst>
              <a:ext uri="{FF2B5EF4-FFF2-40B4-BE49-F238E27FC236}">
                <a16:creationId xmlns:a16="http://schemas.microsoft.com/office/drawing/2014/main" id="{2759AF63-AEB2-446F-9C4E-2C4B33AAB4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963" y="115888"/>
            <a:ext cx="3894013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400" b="1" dirty="0">
                <a:latin typeface="Lucida Sans" panose="020B0602030504020204" pitchFamily="34" charset="0"/>
              </a:rPr>
              <a:t>REF 1 : (nom à renseigner)</a:t>
            </a:r>
          </a:p>
        </p:txBody>
      </p:sp>
      <p:sp>
        <p:nvSpPr>
          <p:cNvPr id="8" name="Zone de texte 2">
            <a:extLst>
              <a:ext uri="{FF2B5EF4-FFF2-40B4-BE49-F238E27FC236}">
                <a16:creationId xmlns:a16="http://schemas.microsoft.com/office/drawing/2014/main" id="{255DA059-81DA-B6E8-16B9-11E74680B4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1920" y="1052736"/>
            <a:ext cx="4992070" cy="547260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9569" tIns="49785" rIns="99569" bIns="49785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Maitre d’ouvrage 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Statut de l’opération (études, chantier, </a:t>
            </a:r>
            <a:r>
              <a:rPr lang="fr-FR" altLang="fr-FR" sz="1000" b="1" dirty="0" smtClean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date </a:t>
            </a: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livraison :</a:t>
            </a: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Coût travaux HT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Surface de l’opération : 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Description de l’opération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Maitrise d’œuvre 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Compétences assurées (structure, fluides, thermique, économique, etc.)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Missions de MOE réalisées (base, EXE, DIA, etc.) :</a:t>
            </a: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Zone de texte 2">
            <a:extLst>
              <a:ext uri="{FF2B5EF4-FFF2-40B4-BE49-F238E27FC236}">
                <a16:creationId xmlns:a16="http://schemas.microsoft.com/office/drawing/2014/main" id="{6968C4EE-EFF9-4E87-A958-CA55994287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4" y="1052736"/>
            <a:ext cx="3556797" cy="547260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9569" tIns="49785" rIns="99569" bIns="49785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ILLUSTRATIONS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10084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116">
            <a:extLst>
              <a:ext uri="{FF2B5EF4-FFF2-40B4-BE49-F238E27FC236}">
                <a16:creationId xmlns:a16="http://schemas.microsoft.com/office/drawing/2014/main" id="{5C8AC31C-1406-4048-B461-FFAD42AA7E2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4625" y="115888"/>
            <a:ext cx="287338" cy="288925"/>
          </a:xfrm>
          <a:solidFill>
            <a:srgbClr val="0070C0"/>
          </a:solidFill>
        </p:spPr>
        <p:txBody>
          <a:bodyPr/>
          <a:lstStyle/>
          <a:p>
            <a:pPr algn="l" eaLnBrk="1" hangingPunct="1"/>
            <a:r>
              <a:rPr lang="fr-FR" altLang="fr-FR" sz="1400" b="1" dirty="0">
                <a:solidFill>
                  <a:schemeClr val="bg1"/>
                </a:solidFill>
                <a:latin typeface="Lucida Sans" panose="020B0602030504020204" pitchFamily="34" charset="0"/>
              </a:rPr>
              <a:t>2</a:t>
            </a:r>
          </a:p>
        </p:txBody>
      </p:sp>
      <p:sp>
        <p:nvSpPr>
          <p:cNvPr id="14342" name="Rectangle 116">
            <a:extLst>
              <a:ext uri="{FF2B5EF4-FFF2-40B4-BE49-F238E27FC236}">
                <a16:creationId xmlns:a16="http://schemas.microsoft.com/office/drawing/2014/main" id="{2759AF63-AEB2-446F-9C4E-2C4B33AAB4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963" y="115888"/>
            <a:ext cx="3894013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400" b="1" dirty="0">
                <a:latin typeface="Lucida Sans" panose="020B0602030504020204" pitchFamily="34" charset="0"/>
              </a:rPr>
              <a:t>REF 2 : (nom à renseigner)</a:t>
            </a:r>
          </a:p>
        </p:txBody>
      </p:sp>
      <p:sp>
        <p:nvSpPr>
          <p:cNvPr id="6" name="Zone de texte 2">
            <a:extLst>
              <a:ext uri="{FF2B5EF4-FFF2-40B4-BE49-F238E27FC236}">
                <a16:creationId xmlns:a16="http://schemas.microsoft.com/office/drawing/2014/main" id="{82F49EB7-AE3B-09D9-20C9-BF24D47767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1920" y="1052736"/>
            <a:ext cx="4992070" cy="547260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9569" tIns="49785" rIns="99569" bIns="49785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Maitre d’ouvrage 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Statut de l’opération (études, chantier , date de livraison) :</a:t>
            </a: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Coût travaux HT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Surface de l’opération : 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Description de l’opération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Maitrise d’œuvre 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Compétences assurées (structure, fluides, thermique, économique, etc.)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Missions de MOE réalisées (base, EXE, DIA, etc.) :</a:t>
            </a: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Zone de texte 2">
            <a:extLst>
              <a:ext uri="{FF2B5EF4-FFF2-40B4-BE49-F238E27FC236}">
                <a16:creationId xmlns:a16="http://schemas.microsoft.com/office/drawing/2014/main" id="{551CD4A1-A996-4BE5-BEBC-196E2927D0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4" y="1052736"/>
            <a:ext cx="3556797" cy="547260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9569" tIns="49785" rIns="99569" bIns="49785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ILLUSTRATIONS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42186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116">
            <a:extLst>
              <a:ext uri="{FF2B5EF4-FFF2-40B4-BE49-F238E27FC236}">
                <a16:creationId xmlns:a16="http://schemas.microsoft.com/office/drawing/2014/main" id="{5C8AC31C-1406-4048-B461-FFAD42AA7E2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4625" y="115888"/>
            <a:ext cx="287338" cy="288925"/>
          </a:xfrm>
          <a:solidFill>
            <a:srgbClr val="0070C0"/>
          </a:solidFill>
        </p:spPr>
        <p:txBody>
          <a:bodyPr/>
          <a:lstStyle/>
          <a:p>
            <a:pPr algn="l" eaLnBrk="1" hangingPunct="1"/>
            <a:r>
              <a:rPr lang="fr-FR" altLang="fr-FR" sz="1400" b="1" dirty="0">
                <a:solidFill>
                  <a:schemeClr val="bg1"/>
                </a:solidFill>
                <a:latin typeface="Lucida Sans" panose="020B0602030504020204" pitchFamily="34" charset="0"/>
              </a:rPr>
              <a:t>3</a:t>
            </a:r>
          </a:p>
        </p:txBody>
      </p:sp>
      <p:sp>
        <p:nvSpPr>
          <p:cNvPr id="14342" name="Rectangle 116">
            <a:extLst>
              <a:ext uri="{FF2B5EF4-FFF2-40B4-BE49-F238E27FC236}">
                <a16:creationId xmlns:a16="http://schemas.microsoft.com/office/drawing/2014/main" id="{2759AF63-AEB2-446F-9C4E-2C4B33AAB4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963" y="115888"/>
            <a:ext cx="3894013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400" b="1" dirty="0">
                <a:latin typeface="Lucida Sans" panose="020B0602030504020204" pitchFamily="34" charset="0"/>
              </a:rPr>
              <a:t>REF 3 : (nom à renseigner)</a:t>
            </a:r>
          </a:p>
        </p:txBody>
      </p:sp>
      <p:sp>
        <p:nvSpPr>
          <p:cNvPr id="6" name="Zone de texte 2">
            <a:extLst>
              <a:ext uri="{FF2B5EF4-FFF2-40B4-BE49-F238E27FC236}">
                <a16:creationId xmlns:a16="http://schemas.microsoft.com/office/drawing/2014/main" id="{B143D9D9-81B3-05D6-8F8D-F7DEDD0248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1920" y="1052736"/>
            <a:ext cx="4992070" cy="547260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9569" tIns="49785" rIns="99569" bIns="49785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Maitre d’ouvrage 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Statut de l’opération (études, chantier , date de livraison) :</a:t>
            </a: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Coût travaux HT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Surface de l’opération : 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Description de l’opération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Maitrise d’œuvre 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Compétences assurées (structure, fluides, thermique, économique, etc.)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Missions de MOE réalisées (base, EXE, DIA, etc.) :</a:t>
            </a: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Zone de texte 2">
            <a:extLst>
              <a:ext uri="{FF2B5EF4-FFF2-40B4-BE49-F238E27FC236}">
                <a16:creationId xmlns:a16="http://schemas.microsoft.com/office/drawing/2014/main" id="{A133C068-53E4-49BB-AD85-F019E6A6D4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4" y="1052736"/>
            <a:ext cx="3556797" cy="547260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9569" tIns="49785" rIns="99569" bIns="49785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ILLUSTRATIONS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78231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B4880707-1979-59E5-F6B6-4AA52C8DFF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132856"/>
            <a:ext cx="7886700" cy="1728192"/>
          </a:xfrm>
        </p:spPr>
        <p:txBody>
          <a:bodyPr/>
          <a:lstStyle/>
          <a:p>
            <a:r>
              <a:rPr lang="fr-FR" sz="4400" dirty="0"/>
              <a:t>COTRAITANT 5 : </a:t>
            </a:r>
            <a:br>
              <a:rPr lang="fr-FR" sz="4400" dirty="0"/>
            </a:br>
            <a:r>
              <a:rPr lang="fr-FR" sz="4400" dirty="0"/>
              <a:t>NOM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2EE86BA7-AA4C-102E-1E23-3EB233398F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95536" y="692696"/>
            <a:ext cx="2651968" cy="1500187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12488716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17">
            <a:extLst>
              <a:ext uri="{FF2B5EF4-FFF2-40B4-BE49-F238E27FC236}">
                <a16:creationId xmlns:a16="http://schemas.microsoft.com/office/drawing/2014/main" id="{F3D2D4B6-A4A9-4CF4-8CD0-E08D6B029754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 bwMode="auto">
          <a:xfrm>
            <a:off x="623888" y="2700427"/>
            <a:ext cx="7886700" cy="1862048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fr-F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</a:rPr>
              <a:t>NOTICE :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</a:rPr>
              <a:t>Pour remplir </a:t>
            </a:r>
            <a:r>
              <a:rPr lang="fr-FR" altLang="fr-FR" sz="1000" dirty="0" smtClean="0">
                <a:latin typeface="Lucida Sans" panose="020B0602030504020204" pitchFamily="34" charset="0"/>
              </a:rPr>
              <a:t>chaque </a:t>
            </a:r>
            <a:r>
              <a:rPr lang="fr-FR" altLang="fr-FR" sz="1000" dirty="0">
                <a:latin typeface="Lucida Sans" panose="020B0602030504020204" pitchFamily="34" charset="0"/>
              </a:rPr>
              <a:t>diapositive :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</a:rPr>
              <a:t>Choisir une référence </a:t>
            </a:r>
            <a:r>
              <a:rPr lang="fr-FR" altLang="fr-FR" sz="1000" dirty="0" smtClean="0">
                <a:latin typeface="Lucida Sans" panose="020B0602030504020204" pitchFamily="34" charset="0"/>
              </a:rPr>
              <a:t>dont </a:t>
            </a:r>
            <a:r>
              <a:rPr lang="fr-FR" altLang="fr-FR" sz="1000" dirty="0">
                <a:latin typeface="Lucida Sans" panose="020B0602030504020204" pitchFamily="34" charset="0"/>
              </a:rPr>
              <a:t>l’objet est de nature équivalente à l’objet du </a:t>
            </a:r>
            <a:r>
              <a:rPr lang="fr-FR" altLang="fr-FR" sz="1000" dirty="0" smtClean="0">
                <a:latin typeface="Lucida Sans" panose="020B0602030504020204" pitchFamily="34" charset="0"/>
              </a:rPr>
              <a:t>concours (voir CCAP, RC).</a:t>
            </a:r>
            <a:endParaRPr lang="fr-FR" altLang="fr-FR" sz="1000" dirty="0">
              <a:latin typeface="Lucida Sans" panose="020B0602030504020204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Char char="-"/>
            </a:pPr>
            <a:r>
              <a:rPr lang="fr-FR" altLang="fr-FR" sz="1000" dirty="0">
                <a:latin typeface="Lucida Sans" panose="020B0602030504020204" pitchFamily="34" charset="0"/>
              </a:rPr>
              <a:t> Espace « illustrations » :</a:t>
            </a:r>
          </a:p>
          <a:p>
            <a:pPr lvl="1" eaLnBrk="1" hangingPunct="1">
              <a:spcBef>
                <a:spcPct val="50000"/>
              </a:spcBef>
              <a:buFontTx/>
              <a:buChar char="-"/>
            </a:pPr>
            <a:r>
              <a:rPr lang="fr-FR" altLang="fr-FR" sz="1000" dirty="0">
                <a:latin typeface="Lucida Sans" panose="020B0602030504020204" pitchFamily="34" charset="0"/>
              </a:rPr>
              <a:t> expression libre permettant au jury d’apprécier la qualité </a:t>
            </a:r>
            <a:r>
              <a:rPr lang="fr-FR" altLang="fr-FR" sz="1000" dirty="0" smtClean="0">
                <a:latin typeface="Lucida Sans" panose="020B0602030504020204" pitchFamily="34" charset="0"/>
              </a:rPr>
              <a:t>techniques </a:t>
            </a:r>
            <a:r>
              <a:rPr lang="fr-FR" altLang="fr-FR" sz="1000" dirty="0">
                <a:latin typeface="Lucida Sans" panose="020B0602030504020204" pitchFamily="34" charset="0"/>
              </a:rPr>
              <a:t>de l’ouvrage.</a:t>
            </a:r>
          </a:p>
          <a:p>
            <a:pPr eaLnBrk="1" hangingPunct="1">
              <a:spcBef>
                <a:spcPct val="50000"/>
              </a:spcBef>
              <a:buFontTx/>
              <a:buChar char="-"/>
            </a:pPr>
            <a:r>
              <a:rPr lang="fr-FR" altLang="fr-FR" sz="1000" dirty="0">
                <a:latin typeface="Lucida Sans" panose="020B0602030504020204" pitchFamily="34" charset="0"/>
              </a:rPr>
              <a:t> Tableau à la droite de la page: Compléter les informations demandées de la référence. Être synthétique pour davantage de lisibilité des éléments </a:t>
            </a:r>
            <a:r>
              <a:rPr lang="fr-FR" altLang="fr-FR" sz="1000" dirty="0" smtClean="0">
                <a:latin typeface="Lucida Sans" panose="020B0602030504020204" pitchFamily="34" charset="0"/>
              </a:rPr>
              <a:t>importants, toutes les lignes doivent être renseignées pour les 3 références</a:t>
            </a:r>
            <a:br>
              <a:rPr lang="fr-FR" altLang="fr-FR" sz="1000" dirty="0" smtClean="0">
                <a:latin typeface="Lucida Sans" panose="020B0602030504020204" pitchFamily="34" charset="0"/>
              </a:rPr>
            </a:br>
            <a:r>
              <a:rPr lang="fr-FR" altLang="fr-FR" sz="1000" dirty="0">
                <a:latin typeface="Lucida Sans" panose="020B0602030504020204" pitchFamily="34" charset="0"/>
              </a:rPr>
              <a:t/>
            </a:r>
            <a:br>
              <a:rPr lang="fr-FR" altLang="fr-FR" sz="1000" dirty="0">
                <a:latin typeface="Lucida Sans" panose="020B0602030504020204" pitchFamily="34" charset="0"/>
              </a:rPr>
            </a:br>
            <a:r>
              <a:rPr lang="fr-FR" altLang="fr-FR" sz="1000" dirty="0" smtClean="0">
                <a:latin typeface="Lucida Sans" panose="020B0602030504020204" pitchFamily="34" charset="0"/>
              </a:rPr>
              <a:t>En cas de plus de cinq (5) co-traitants ajouter les </a:t>
            </a:r>
            <a:r>
              <a:rPr lang="fr-FR" altLang="fr-FR" sz="1000" smtClean="0">
                <a:latin typeface="Lucida Sans" panose="020B0602030504020204" pitchFamily="34" charset="0"/>
              </a:rPr>
              <a:t>diapositives nécessaires</a:t>
            </a:r>
            <a:endParaRPr lang="fr-FR" altLang="fr-FR" sz="1000" dirty="0">
              <a:latin typeface="Lucida Sans" panose="020B0602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48844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116">
            <a:extLst>
              <a:ext uri="{FF2B5EF4-FFF2-40B4-BE49-F238E27FC236}">
                <a16:creationId xmlns:a16="http://schemas.microsoft.com/office/drawing/2014/main" id="{5C8AC31C-1406-4048-B461-FFAD42AA7E2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4625" y="115888"/>
            <a:ext cx="287338" cy="288925"/>
          </a:xfrm>
          <a:solidFill>
            <a:srgbClr val="0070C0"/>
          </a:solidFill>
        </p:spPr>
        <p:txBody>
          <a:bodyPr/>
          <a:lstStyle/>
          <a:p>
            <a:pPr algn="l" eaLnBrk="1" hangingPunct="1"/>
            <a:r>
              <a:rPr lang="fr-FR" altLang="fr-FR" sz="1400" b="1">
                <a:solidFill>
                  <a:schemeClr val="bg1"/>
                </a:solidFill>
                <a:latin typeface="Lucida Sans" panose="020B0602030504020204" pitchFamily="34" charset="0"/>
              </a:rPr>
              <a:t>1</a:t>
            </a:r>
          </a:p>
        </p:txBody>
      </p:sp>
      <p:sp>
        <p:nvSpPr>
          <p:cNvPr id="14342" name="Rectangle 116">
            <a:extLst>
              <a:ext uri="{FF2B5EF4-FFF2-40B4-BE49-F238E27FC236}">
                <a16:creationId xmlns:a16="http://schemas.microsoft.com/office/drawing/2014/main" id="{2759AF63-AEB2-446F-9C4E-2C4B33AAB4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963" y="115888"/>
            <a:ext cx="3894013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400" b="1" dirty="0">
                <a:latin typeface="Lucida Sans" panose="020B0602030504020204" pitchFamily="34" charset="0"/>
              </a:rPr>
              <a:t>REF 1 : (nom à renseigner)</a:t>
            </a:r>
          </a:p>
        </p:txBody>
      </p:sp>
      <p:sp>
        <p:nvSpPr>
          <p:cNvPr id="8" name="Zone de texte 2">
            <a:extLst>
              <a:ext uri="{FF2B5EF4-FFF2-40B4-BE49-F238E27FC236}">
                <a16:creationId xmlns:a16="http://schemas.microsoft.com/office/drawing/2014/main" id="{255DA059-81DA-B6E8-16B9-11E74680B4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1920" y="1052736"/>
            <a:ext cx="4992070" cy="547260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9569" tIns="49785" rIns="99569" bIns="49785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Maitre d’ouvrage 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Statut de l’opération (études, </a:t>
            </a:r>
            <a:r>
              <a:rPr lang="fr-FR" altLang="fr-FR" sz="1000" b="1" dirty="0" smtClean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chantier</a:t>
            </a:r>
            <a:r>
              <a:rPr lang="fr-FR" altLang="fr-FR" sz="1000" b="1" dirty="0">
                <a:solidFill>
                  <a:srgbClr val="000000"/>
                </a:solidFill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, date de livraison</a:t>
            </a:r>
            <a:r>
              <a:rPr lang="fr-FR" altLang="fr-FR" sz="1000" b="1" dirty="0" smtClean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Coût travaux HT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Surface de l’opération : 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Description de l’opération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Maitrise d’œuvre 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Compétences assurées (structure, fluides, thermique, économique, etc.)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Missions de MOE réalisées (base, EXE, DIA, etc.) :</a:t>
            </a: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Zone de texte 2">
            <a:extLst>
              <a:ext uri="{FF2B5EF4-FFF2-40B4-BE49-F238E27FC236}">
                <a16:creationId xmlns:a16="http://schemas.microsoft.com/office/drawing/2014/main" id="{3F2022BD-E73F-4E91-A014-144BF6A8D2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4" y="1052736"/>
            <a:ext cx="3556797" cy="547260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9569" tIns="49785" rIns="99569" bIns="49785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ILLUSTRATIONS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34254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116">
            <a:extLst>
              <a:ext uri="{FF2B5EF4-FFF2-40B4-BE49-F238E27FC236}">
                <a16:creationId xmlns:a16="http://schemas.microsoft.com/office/drawing/2014/main" id="{5C8AC31C-1406-4048-B461-FFAD42AA7E2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4625" y="115888"/>
            <a:ext cx="287338" cy="288925"/>
          </a:xfrm>
          <a:solidFill>
            <a:srgbClr val="0070C0"/>
          </a:solidFill>
        </p:spPr>
        <p:txBody>
          <a:bodyPr/>
          <a:lstStyle/>
          <a:p>
            <a:pPr algn="l" eaLnBrk="1" hangingPunct="1"/>
            <a:r>
              <a:rPr lang="fr-FR" altLang="fr-FR" sz="1400" b="1" dirty="0">
                <a:solidFill>
                  <a:schemeClr val="bg1"/>
                </a:solidFill>
                <a:latin typeface="Lucida Sans" panose="020B0602030504020204" pitchFamily="34" charset="0"/>
              </a:rPr>
              <a:t>2</a:t>
            </a:r>
          </a:p>
        </p:txBody>
      </p:sp>
      <p:sp>
        <p:nvSpPr>
          <p:cNvPr id="14342" name="Rectangle 116">
            <a:extLst>
              <a:ext uri="{FF2B5EF4-FFF2-40B4-BE49-F238E27FC236}">
                <a16:creationId xmlns:a16="http://schemas.microsoft.com/office/drawing/2014/main" id="{2759AF63-AEB2-446F-9C4E-2C4B33AAB4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963" y="115888"/>
            <a:ext cx="3894013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400" b="1" dirty="0">
                <a:latin typeface="Lucida Sans" panose="020B0602030504020204" pitchFamily="34" charset="0"/>
              </a:rPr>
              <a:t>REF 2 : (nom à renseigner)</a:t>
            </a:r>
          </a:p>
        </p:txBody>
      </p:sp>
      <p:sp>
        <p:nvSpPr>
          <p:cNvPr id="6" name="Zone de texte 2">
            <a:extLst>
              <a:ext uri="{FF2B5EF4-FFF2-40B4-BE49-F238E27FC236}">
                <a16:creationId xmlns:a16="http://schemas.microsoft.com/office/drawing/2014/main" id="{82F49EB7-AE3B-09D9-20C9-BF24D47767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1920" y="1052736"/>
            <a:ext cx="4992070" cy="547260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9569" tIns="49785" rIns="99569" bIns="49785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Maitre d’ouvrage 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Statut de l’opération (études, chantier , date de livraison) :</a:t>
            </a: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Coût travaux HT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Surface de l’opération : 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Description de l’opération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Maitrise d’œuvre 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Compétences assurées (structure, fluides, thermique, économique, etc.)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Missions de MOE réalisées (base, EXE, DIA, etc.) :</a:t>
            </a: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Zone de texte 2">
            <a:extLst>
              <a:ext uri="{FF2B5EF4-FFF2-40B4-BE49-F238E27FC236}">
                <a16:creationId xmlns:a16="http://schemas.microsoft.com/office/drawing/2014/main" id="{5A97504E-F25D-497F-B0B1-C60ABDFF55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4" y="1052736"/>
            <a:ext cx="3556797" cy="547260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9569" tIns="49785" rIns="99569" bIns="49785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ILLUSTRATIONS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01622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116">
            <a:extLst>
              <a:ext uri="{FF2B5EF4-FFF2-40B4-BE49-F238E27FC236}">
                <a16:creationId xmlns:a16="http://schemas.microsoft.com/office/drawing/2014/main" id="{5C8AC31C-1406-4048-B461-FFAD42AA7E2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4625" y="115888"/>
            <a:ext cx="287338" cy="288925"/>
          </a:xfrm>
          <a:solidFill>
            <a:srgbClr val="0070C0"/>
          </a:solidFill>
        </p:spPr>
        <p:txBody>
          <a:bodyPr/>
          <a:lstStyle/>
          <a:p>
            <a:pPr algn="l" eaLnBrk="1" hangingPunct="1"/>
            <a:r>
              <a:rPr lang="fr-FR" altLang="fr-FR" sz="1400" b="1" dirty="0">
                <a:solidFill>
                  <a:schemeClr val="bg1"/>
                </a:solidFill>
                <a:latin typeface="Lucida Sans" panose="020B0602030504020204" pitchFamily="34" charset="0"/>
              </a:rPr>
              <a:t>3</a:t>
            </a:r>
          </a:p>
        </p:txBody>
      </p:sp>
      <p:sp>
        <p:nvSpPr>
          <p:cNvPr id="14342" name="Rectangle 116">
            <a:extLst>
              <a:ext uri="{FF2B5EF4-FFF2-40B4-BE49-F238E27FC236}">
                <a16:creationId xmlns:a16="http://schemas.microsoft.com/office/drawing/2014/main" id="{2759AF63-AEB2-446F-9C4E-2C4B33AAB4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963" y="115888"/>
            <a:ext cx="3894013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400" b="1" dirty="0">
                <a:latin typeface="Lucida Sans" panose="020B0602030504020204" pitchFamily="34" charset="0"/>
              </a:rPr>
              <a:t>REF 3 : (nom à renseigner)</a:t>
            </a:r>
          </a:p>
        </p:txBody>
      </p:sp>
      <p:sp>
        <p:nvSpPr>
          <p:cNvPr id="6" name="Zone de texte 2">
            <a:extLst>
              <a:ext uri="{FF2B5EF4-FFF2-40B4-BE49-F238E27FC236}">
                <a16:creationId xmlns:a16="http://schemas.microsoft.com/office/drawing/2014/main" id="{B143D9D9-81B3-05D6-8F8D-F7DEDD0248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1920" y="1052736"/>
            <a:ext cx="4992070" cy="547260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9569" tIns="49785" rIns="99569" bIns="49785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Maitre d’ouvrage 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Statut de l’opération (études, chantier , date de livraison) :</a:t>
            </a: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Coût travaux HT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Surface de l’opération : 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Description de l’opération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Maitrise d’œuvre 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Compétences assurées (structure, fluides, thermique, économique, etc.)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Missions de MOE réalisées (base, EXE, DIA, etc.) :</a:t>
            </a: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Zone de texte 2">
            <a:extLst>
              <a:ext uri="{FF2B5EF4-FFF2-40B4-BE49-F238E27FC236}">
                <a16:creationId xmlns:a16="http://schemas.microsoft.com/office/drawing/2014/main" id="{0C14F8FE-972D-4879-B48D-71535A8BED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4" y="1052736"/>
            <a:ext cx="3556797" cy="547260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9569" tIns="49785" rIns="99569" bIns="49785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ILLUSTRATIONS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15943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B4880707-1979-59E5-F6B6-4AA52C8DFF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132856"/>
            <a:ext cx="7886700" cy="1728192"/>
          </a:xfrm>
        </p:spPr>
        <p:txBody>
          <a:bodyPr/>
          <a:lstStyle/>
          <a:p>
            <a:r>
              <a:rPr lang="fr-FR" sz="4400" dirty="0"/>
              <a:t>COTRAITANT 1 : </a:t>
            </a:r>
            <a:br>
              <a:rPr lang="fr-FR" sz="4400" dirty="0"/>
            </a:br>
            <a:r>
              <a:rPr lang="fr-FR" sz="4400" dirty="0"/>
              <a:t>NOM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2EE86BA7-AA4C-102E-1E23-3EB233398F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95536" y="692696"/>
            <a:ext cx="2651968" cy="1500187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24956251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116">
            <a:extLst>
              <a:ext uri="{FF2B5EF4-FFF2-40B4-BE49-F238E27FC236}">
                <a16:creationId xmlns:a16="http://schemas.microsoft.com/office/drawing/2014/main" id="{5C8AC31C-1406-4048-B461-FFAD42AA7E2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4625" y="115888"/>
            <a:ext cx="287338" cy="288925"/>
          </a:xfrm>
          <a:solidFill>
            <a:srgbClr val="0070C0"/>
          </a:solidFill>
        </p:spPr>
        <p:txBody>
          <a:bodyPr/>
          <a:lstStyle/>
          <a:p>
            <a:pPr algn="l" eaLnBrk="1" hangingPunct="1"/>
            <a:r>
              <a:rPr lang="fr-FR" altLang="fr-FR" sz="1400" b="1">
                <a:solidFill>
                  <a:schemeClr val="bg1"/>
                </a:solidFill>
                <a:latin typeface="Lucida Sans" panose="020B0602030504020204" pitchFamily="34" charset="0"/>
              </a:rPr>
              <a:t>1</a:t>
            </a:r>
          </a:p>
        </p:txBody>
      </p:sp>
      <p:sp>
        <p:nvSpPr>
          <p:cNvPr id="14342" name="Rectangle 116">
            <a:extLst>
              <a:ext uri="{FF2B5EF4-FFF2-40B4-BE49-F238E27FC236}">
                <a16:creationId xmlns:a16="http://schemas.microsoft.com/office/drawing/2014/main" id="{2759AF63-AEB2-446F-9C4E-2C4B33AAB4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963" y="115888"/>
            <a:ext cx="3894013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400" b="1" dirty="0">
                <a:latin typeface="Lucida Sans" panose="020B0602030504020204" pitchFamily="34" charset="0"/>
              </a:rPr>
              <a:t>REF 1 : (nom à renseigner)</a:t>
            </a:r>
          </a:p>
        </p:txBody>
      </p:sp>
      <p:sp>
        <p:nvSpPr>
          <p:cNvPr id="8" name="Zone de texte 2">
            <a:extLst>
              <a:ext uri="{FF2B5EF4-FFF2-40B4-BE49-F238E27FC236}">
                <a16:creationId xmlns:a16="http://schemas.microsoft.com/office/drawing/2014/main" id="{255DA059-81DA-B6E8-16B9-11E74680B4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1920" y="1052736"/>
            <a:ext cx="4992070" cy="547260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9569" tIns="49785" rIns="99569" bIns="49785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Maitre d’ouvrage 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Statut de l’opération (études, chantier, </a:t>
            </a:r>
            <a:r>
              <a:rPr lang="fr-FR" altLang="fr-FR" sz="1000" b="1" dirty="0" smtClean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date de livraison) </a:t>
            </a: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Coût travaux HT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Surface de l’opération : 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Description de l’opération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Maitrise d’œuvre 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Compétences assurées (structure, fluides, thermique, économique, etc.)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Missions de MOE réalisées (base, EXE, DIA, etc.) :</a:t>
            </a: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Zone de texte 2">
            <a:extLst>
              <a:ext uri="{FF2B5EF4-FFF2-40B4-BE49-F238E27FC236}">
                <a16:creationId xmlns:a16="http://schemas.microsoft.com/office/drawing/2014/main" id="{72A29207-085C-4C15-AD7D-34B6EAEFDE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4" y="1052736"/>
            <a:ext cx="3556797" cy="547260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9569" tIns="49785" rIns="99569" bIns="49785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ILLUSTRATIONS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116">
            <a:extLst>
              <a:ext uri="{FF2B5EF4-FFF2-40B4-BE49-F238E27FC236}">
                <a16:creationId xmlns:a16="http://schemas.microsoft.com/office/drawing/2014/main" id="{5C8AC31C-1406-4048-B461-FFAD42AA7E2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4625" y="115888"/>
            <a:ext cx="287338" cy="288925"/>
          </a:xfrm>
          <a:solidFill>
            <a:srgbClr val="0070C0"/>
          </a:solidFill>
        </p:spPr>
        <p:txBody>
          <a:bodyPr/>
          <a:lstStyle/>
          <a:p>
            <a:pPr algn="l" eaLnBrk="1" hangingPunct="1"/>
            <a:r>
              <a:rPr lang="fr-FR" altLang="fr-FR" sz="1400" b="1" dirty="0">
                <a:solidFill>
                  <a:schemeClr val="bg1"/>
                </a:solidFill>
                <a:latin typeface="Lucida Sans" panose="020B0602030504020204" pitchFamily="34" charset="0"/>
              </a:rPr>
              <a:t>2</a:t>
            </a:r>
          </a:p>
        </p:txBody>
      </p:sp>
      <p:sp>
        <p:nvSpPr>
          <p:cNvPr id="14342" name="Rectangle 116">
            <a:extLst>
              <a:ext uri="{FF2B5EF4-FFF2-40B4-BE49-F238E27FC236}">
                <a16:creationId xmlns:a16="http://schemas.microsoft.com/office/drawing/2014/main" id="{2759AF63-AEB2-446F-9C4E-2C4B33AAB4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963" y="115888"/>
            <a:ext cx="3894013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400" b="1" dirty="0">
                <a:latin typeface="Lucida Sans" panose="020B0602030504020204" pitchFamily="34" charset="0"/>
              </a:rPr>
              <a:t>REF 2 : (nom à renseigner)</a:t>
            </a:r>
          </a:p>
        </p:txBody>
      </p:sp>
      <p:sp>
        <p:nvSpPr>
          <p:cNvPr id="6" name="Zone de texte 2">
            <a:extLst>
              <a:ext uri="{FF2B5EF4-FFF2-40B4-BE49-F238E27FC236}">
                <a16:creationId xmlns:a16="http://schemas.microsoft.com/office/drawing/2014/main" id="{82F49EB7-AE3B-09D9-20C9-BF24D47767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1920" y="1052736"/>
            <a:ext cx="4992070" cy="547260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9569" tIns="49785" rIns="99569" bIns="49785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Maitre d’ouvrage 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Statut de l’opération (études, chantier, </a:t>
            </a:r>
            <a:r>
              <a:rPr lang="fr-FR" altLang="fr-FR" sz="1000" b="1" dirty="0" smtClean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date </a:t>
            </a: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livraison) :</a:t>
            </a: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Coût travaux HT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Surface de l’opération : 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Description de l’opération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Maitrise d’œuvre 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Compétences assurées (structure, fluides, thermique, économique, etc.)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Missions de MOE réalisées (base, EXE, DIA, etc.) :</a:t>
            </a: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Zone de texte 2">
            <a:extLst>
              <a:ext uri="{FF2B5EF4-FFF2-40B4-BE49-F238E27FC236}">
                <a16:creationId xmlns:a16="http://schemas.microsoft.com/office/drawing/2014/main" id="{2279B17C-4C27-4DD2-9FDB-55815A73DB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4" y="1052736"/>
            <a:ext cx="3556797" cy="547260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9569" tIns="49785" rIns="99569" bIns="49785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ILLUSTRATIONS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21379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116">
            <a:extLst>
              <a:ext uri="{FF2B5EF4-FFF2-40B4-BE49-F238E27FC236}">
                <a16:creationId xmlns:a16="http://schemas.microsoft.com/office/drawing/2014/main" id="{5C8AC31C-1406-4048-B461-FFAD42AA7E2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4625" y="115888"/>
            <a:ext cx="287338" cy="288925"/>
          </a:xfrm>
          <a:solidFill>
            <a:srgbClr val="0070C0"/>
          </a:solidFill>
        </p:spPr>
        <p:txBody>
          <a:bodyPr/>
          <a:lstStyle/>
          <a:p>
            <a:pPr algn="l" eaLnBrk="1" hangingPunct="1"/>
            <a:r>
              <a:rPr lang="fr-FR" altLang="fr-FR" sz="1400" b="1" dirty="0">
                <a:solidFill>
                  <a:schemeClr val="bg1"/>
                </a:solidFill>
                <a:latin typeface="Lucida Sans" panose="020B0602030504020204" pitchFamily="34" charset="0"/>
              </a:rPr>
              <a:t>3</a:t>
            </a:r>
          </a:p>
        </p:txBody>
      </p:sp>
      <p:sp>
        <p:nvSpPr>
          <p:cNvPr id="14342" name="Rectangle 116">
            <a:extLst>
              <a:ext uri="{FF2B5EF4-FFF2-40B4-BE49-F238E27FC236}">
                <a16:creationId xmlns:a16="http://schemas.microsoft.com/office/drawing/2014/main" id="{2759AF63-AEB2-446F-9C4E-2C4B33AAB4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963" y="115888"/>
            <a:ext cx="3894013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400" b="1" dirty="0">
                <a:latin typeface="Lucida Sans" panose="020B0602030504020204" pitchFamily="34" charset="0"/>
              </a:rPr>
              <a:t>REF 3 : (nom à renseigner)</a:t>
            </a:r>
          </a:p>
        </p:txBody>
      </p:sp>
      <p:sp>
        <p:nvSpPr>
          <p:cNvPr id="6" name="Zone de texte 2">
            <a:extLst>
              <a:ext uri="{FF2B5EF4-FFF2-40B4-BE49-F238E27FC236}">
                <a16:creationId xmlns:a16="http://schemas.microsoft.com/office/drawing/2014/main" id="{B143D9D9-81B3-05D6-8F8D-F7DEDD0248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1920" y="1052736"/>
            <a:ext cx="4992070" cy="547260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9569" tIns="49785" rIns="99569" bIns="49785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Maitre d’ouvrage 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Statut de l’opération (études, chantier, </a:t>
            </a:r>
            <a:r>
              <a:rPr lang="fr-FR" altLang="fr-FR" sz="1000" b="1" dirty="0" smtClean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date </a:t>
            </a: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livraison) :</a:t>
            </a: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Coût travaux HT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Surface de l’opération : 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Description de l’opération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Maitrise d’œuvre 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Compétences assurées (structure, fluides, thermique, économique, etc.)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Missions de MOE réalisées (base, EXE, DIA, etc.) :</a:t>
            </a: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Zone de texte 2">
            <a:extLst>
              <a:ext uri="{FF2B5EF4-FFF2-40B4-BE49-F238E27FC236}">
                <a16:creationId xmlns:a16="http://schemas.microsoft.com/office/drawing/2014/main" id="{EDC0851B-0362-4668-BE69-118E524F9F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4" y="1052736"/>
            <a:ext cx="3556797" cy="547260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9569" tIns="49785" rIns="99569" bIns="49785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ILLUSTRATIONS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24576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B4880707-1979-59E5-F6B6-4AA52C8DFF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132856"/>
            <a:ext cx="7886700" cy="1728192"/>
          </a:xfrm>
        </p:spPr>
        <p:txBody>
          <a:bodyPr/>
          <a:lstStyle/>
          <a:p>
            <a:r>
              <a:rPr lang="fr-FR" sz="4400" dirty="0"/>
              <a:t>COTRAITANT 2 : </a:t>
            </a:r>
            <a:br>
              <a:rPr lang="fr-FR" sz="4400" dirty="0"/>
            </a:br>
            <a:r>
              <a:rPr lang="fr-FR" sz="4400" dirty="0"/>
              <a:t>NOM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2EE86BA7-AA4C-102E-1E23-3EB233398F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95536" y="692696"/>
            <a:ext cx="2651968" cy="1500187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26176647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116">
            <a:extLst>
              <a:ext uri="{FF2B5EF4-FFF2-40B4-BE49-F238E27FC236}">
                <a16:creationId xmlns:a16="http://schemas.microsoft.com/office/drawing/2014/main" id="{5C8AC31C-1406-4048-B461-FFAD42AA7E2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4625" y="115888"/>
            <a:ext cx="287338" cy="288925"/>
          </a:xfrm>
          <a:solidFill>
            <a:srgbClr val="0070C0"/>
          </a:solidFill>
        </p:spPr>
        <p:txBody>
          <a:bodyPr/>
          <a:lstStyle/>
          <a:p>
            <a:pPr algn="l" eaLnBrk="1" hangingPunct="1"/>
            <a:r>
              <a:rPr lang="fr-FR" altLang="fr-FR" sz="1400" b="1">
                <a:solidFill>
                  <a:schemeClr val="bg1"/>
                </a:solidFill>
                <a:latin typeface="Lucida Sans" panose="020B0602030504020204" pitchFamily="34" charset="0"/>
              </a:rPr>
              <a:t>1</a:t>
            </a:r>
          </a:p>
        </p:txBody>
      </p:sp>
      <p:sp>
        <p:nvSpPr>
          <p:cNvPr id="14342" name="Rectangle 116">
            <a:extLst>
              <a:ext uri="{FF2B5EF4-FFF2-40B4-BE49-F238E27FC236}">
                <a16:creationId xmlns:a16="http://schemas.microsoft.com/office/drawing/2014/main" id="{2759AF63-AEB2-446F-9C4E-2C4B33AAB4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963" y="115888"/>
            <a:ext cx="3894013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400" b="1" dirty="0">
                <a:latin typeface="Lucida Sans" panose="020B0602030504020204" pitchFamily="34" charset="0"/>
              </a:rPr>
              <a:t>REF 1 : (nom à renseigner)</a:t>
            </a:r>
          </a:p>
        </p:txBody>
      </p:sp>
      <p:sp>
        <p:nvSpPr>
          <p:cNvPr id="8" name="Zone de texte 2">
            <a:extLst>
              <a:ext uri="{FF2B5EF4-FFF2-40B4-BE49-F238E27FC236}">
                <a16:creationId xmlns:a16="http://schemas.microsoft.com/office/drawing/2014/main" id="{255DA059-81DA-B6E8-16B9-11E74680B4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1920" y="1052736"/>
            <a:ext cx="4992070" cy="547260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9569" tIns="49785" rIns="99569" bIns="49785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Maitre d’ouvrage 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Statut de l’opération (études, chantier , date de livraison) :</a:t>
            </a: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Coût travaux HT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Surface de l’opération : 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Description de l’opération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Maitrise d’œuvre 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Compétences assurées (structure, fluides, thermique, économique, etc.)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Missions de MOE réalisées (base, EXE, DIA, etc.) :</a:t>
            </a: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Zone de texte 2">
            <a:extLst>
              <a:ext uri="{FF2B5EF4-FFF2-40B4-BE49-F238E27FC236}">
                <a16:creationId xmlns:a16="http://schemas.microsoft.com/office/drawing/2014/main" id="{3F9BF0F2-8D5D-4AE0-B2A5-14DD5F43FC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4" y="1052736"/>
            <a:ext cx="3556797" cy="547260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9569" tIns="49785" rIns="99569" bIns="49785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ILLUSTRATIONS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53799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116">
            <a:extLst>
              <a:ext uri="{FF2B5EF4-FFF2-40B4-BE49-F238E27FC236}">
                <a16:creationId xmlns:a16="http://schemas.microsoft.com/office/drawing/2014/main" id="{5C8AC31C-1406-4048-B461-FFAD42AA7E2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4625" y="115888"/>
            <a:ext cx="287338" cy="288925"/>
          </a:xfrm>
          <a:solidFill>
            <a:srgbClr val="0070C0"/>
          </a:solidFill>
        </p:spPr>
        <p:txBody>
          <a:bodyPr/>
          <a:lstStyle/>
          <a:p>
            <a:pPr algn="l" eaLnBrk="1" hangingPunct="1"/>
            <a:r>
              <a:rPr lang="fr-FR" altLang="fr-FR" sz="1400" b="1" dirty="0">
                <a:solidFill>
                  <a:schemeClr val="bg1"/>
                </a:solidFill>
                <a:latin typeface="Lucida Sans" panose="020B0602030504020204" pitchFamily="34" charset="0"/>
              </a:rPr>
              <a:t>2</a:t>
            </a:r>
          </a:p>
        </p:txBody>
      </p:sp>
      <p:sp>
        <p:nvSpPr>
          <p:cNvPr id="14342" name="Rectangle 116">
            <a:extLst>
              <a:ext uri="{FF2B5EF4-FFF2-40B4-BE49-F238E27FC236}">
                <a16:creationId xmlns:a16="http://schemas.microsoft.com/office/drawing/2014/main" id="{2759AF63-AEB2-446F-9C4E-2C4B33AAB4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963" y="115888"/>
            <a:ext cx="3894013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400" b="1" dirty="0">
                <a:latin typeface="Lucida Sans" panose="020B0602030504020204" pitchFamily="34" charset="0"/>
              </a:rPr>
              <a:t>REF 2 : (nom à renseigner)</a:t>
            </a:r>
          </a:p>
        </p:txBody>
      </p:sp>
      <p:sp>
        <p:nvSpPr>
          <p:cNvPr id="6" name="Zone de texte 2">
            <a:extLst>
              <a:ext uri="{FF2B5EF4-FFF2-40B4-BE49-F238E27FC236}">
                <a16:creationId xmlns:a16="http://schemas.microsoft.com/office/drawing/2014/main" id="{82F49EB7-AE3B-09D9-20C9-BF24D47767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1920" y="1052736"/>
            <a:ext cx="4992070" cy="547260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9569" tIns="49785" rIns="99569" bIns="49785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Maitre d’ouvrage 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Statut de l’opération (études, chantier , date de livraison) :</a:t>
            </a: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Coût travaux HT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Surface de l’opération : 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Description de l’opération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Maitrise d’œuvre 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Compétences assurées (structure, fluides, thermique, économique, etc.)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Missions de MOE réalisées (base, EXE, DIA, etc.) :</a:t>
            </a: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Zone de texte 2">
            <a:extLst>
              <a:ext uri="{FF2B5EF4-FFF2-40B4-BE49-F238E27FC236}">
                <a16:creationId xmlns:a16="http://schemas.microsoft.com/office/drawing/2014/main" id="{1E134D10-2CB9-46A8-A945-4B24E58341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4" y="1052736"/>
            <a:ext cx="3556797" cy="547260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9569" tIns="49785" rIns="99569" bIns="49785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ILLUSTRATIONS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3465403"/>
      </p:ext>
    </p:extLst>
  </p:cSld>
  <p:clrMapOvr>
    <a:masterClrMapping/>
  </p:clrMapOvr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7BBB33D76934746BE23B8580708493E" ma:contentTypeVersion="4" ma:contentTypeDescription="Crée un document." ma:contentTypeScope="" ma:versionID="1a46311afb7411ece653e13bb5211a1b">
  <xsd:schema xmlns:xsd="http://www.w3.org/2001/XMLSchema" xmlns:xs="http://www.w3.org/2001/XMLSchema" xmlns:p="http://schemas.microsoft.com/office/2006/metadata/properties" xmlns:ns2="526254f3-12f4-4a05-8170-fac399848c67" targetNamespace="http://schemas.microsoft.com/office/2006/metadata/properties" ma:root="true" ma:fieldsID="a570e263a7e469e20cfa7ba416952577" ns2:_="">
    <xsd:import namespace="526254f3-12f4-4a05-8170-fac399848c6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6254f3-12f4-4a05-8170-fac399848c6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F7CB244-C28B-4A1A-B97C-16711A03DB6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CF621F4-1A56-4352-AB03-4ABFFD5C57A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26254f3-12f4-4a05-8170-fac399848c6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1332</Words>
  <Application>Microsoft Office PowerPoint</Application>
  <PresentationFormat>Affichage à l'écran (4:3)</PresentationFormat>
  <Paragraphs>367</Paragraphs>
  <Slides>22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22</vt:i4>
      </vt:variant>
    </vt:vector>
  </HeadingPairs>
  <TitlesOfParts>
    <vt:vector size="27" baseType="lpstr">
      <vt:lpstr>Arial</vt:lpstr>
      <vt:lpstr>Calibri</vt:lpstr>
      <vt:lpstr>Lucida Sans</vt:lpstr>
      <vt:lpstr>Times New Roman</vt:lpstr>
      <vt:lpstr>Modèle par défaut</vt:lpstr>
      <vt:lpstr>Concours d’architecture et d’ingénierie esquisse en vue de la passation d’un marché de maîtrise d’œuvre pour la construction d’un nouvel ehpad</vt:lpstr>
      <vt:lpstr>NOTICE : Pour remplir chaque diapositive : Choisir une référence dont l’objet est de nature équivalente à l’objet du concours (voir CCAP, RC).  Espace « illustrations » :  expression libre permettant au jury d’apprécier la qualité techniques de l’ouvrage.  Tableau à la droite de la page: Compléter les informations demandées de la référence. Être synthétique pour davantage de lisibilité des éléments importants, toutes les lignes doivent être renseignées pour les 3 références  En cas de plus de cinq (5) co-traitants ajouter les diapositives nécessaires</vt:lpstr>
      <vt:lpstr>COTRAITANT 1 :  NOM</vt:lpstr>
      <vt:lpstr>1</vt:lpstr>
      <vt:lpstr>2</vt:lpstr>
      <vt:lpstr>3</vt:lpstr>
      <vt:lpstr>COTRAITANT 2 :  NOM</vt:lpstr>
      <vt:lpstr>1</vt:lpstr>
      <vt:lpstr>2</vt:lpstr>
      <vt:lpstr>3</vt:lpstr>
      <vt:lpstr>COTRAITANT 3 :  NOM</vt:lpstr>
      <vt:lpstr>1</vt:lpstr>
      <vt:lpstr>2</vt:lpstr>
      <vt:lpstr>3</vt:lpstr>
      <vt:lpstr>COTRAITANT 4 :  NOM</vt:lpstr>
      <vt:lpstr>1</vt:lpstr>
      <vt:lpstr>2</vt:lpstr>
      <vt:lpstr>3</vt:lpstr>
      <vt:lpstr>COTRAITANT 5 :  NOM</vt:lpstr>
      <vt:lpstr>1</vt:lpstr>
      <vt:lpstr>2</vt:lpstr>
      <vt:lpstr>3</vt:lpstr>
    </vt:vector>
  </TitlesOfParts>
  <Manager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Construction d’une crèche dans le parc de la Bergère</dc:title>
  <dc:subject/>
  <dc:creator/>
  <cp:keywords/>
  <dc:description/>
  <cp:lastModifiedBy>Huet Helene</cp:lastModifiedBy>
  <cp:revision>61</cp:revision>
  <cp:lastPrinted>2018-02-13T13:59:17Z</cp:lastPrinted>
  <dcterms:created xsi:type="dcterms:W3CDTF">2017-12-20T15:44:18Z</dcterms:created>
  <dcterms:modified xsi:type="dcterms:W3CDTF">2024-11-12T15:42:35Z</dcterms:modified>
  <cp:category/>
</cp:coreProperties>
</file>