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59" r:id="rId3"/>
    <p:sldId id="260" r:id="rId4"/>
    <p:sldId id="265" r:id="rId5"/>
    <p:sldId id="268" r:id="rId6"/>
    <p:sldId id="267" r:id="rId7"/>
    <p:sldId id="266" r:id="rId8"/>
  </p:sldIdLst>
  <p:sldSz cx="12192000" cy="6858000"/>
  <p:notesSz cx="9928225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3" autoAdjust="0"/>
    <p:restoredTop sz="94660"/>
  </p:normalViewPr>
  <p:slideViewPr>
    <p:cSldViewPr snapToGrid="0">
      <p:cViewPr>
        <p:scale>
          <a:sx n="100" d="100"/>
          <a:sy n="100" d="100"/>
        </p:scale>
        <p:origin x="768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84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679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101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39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590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3324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6268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9347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455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044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656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8BDBD-7AAE-41AB-91F9-8DA030A2CC09}" type="datetimeFigureOut">
              <a:rPr lang="fr-FR" smtClean="0"/>
              <a:t>06/09/2024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7856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808" y="552048"/>
            <a:ext cx="11174384" cy="5753903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</p:pic>
      <p:sp>
        <p:nvSpPr>
          <p:cNvPr id="14" name="Rectangle 13"/>
          <p:cNvSpPr/>
          <p:nvPr/>
        </p:nvSpPr>
        <p:spPr>
          <a:xfrm rot="5400000">
            <a:off x="6583680" y="2004964"/>
            <a:ext cx="1137919" cy="338554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>
                <a:solidFill>
                  <a:srgbClr val="FF0000"/>
                </a:solidFill>
              </a:rPr>
              <a:t>Isolateur </a:t>
            </a:r>
            <a:r>
              <a:rPr lang="fr-FR" sz="1600" b="1" dirty="0" smtClean="0">
                <a:solidFill>
                  <a:srgbClr val="FF0000"/>
                </a:solidFill>
              </a:rPr>
              <a:t>2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5303519" y="2004964"/>
            <a:ext cx="1137919" cy="338554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>
                <a:solidFill>
                  <a:srgbClr val="FF0000"/>
                </a:solidFill>
              </a:rPr>
              <a:t>Isolateur </a:t>
            </a:r>
            <a:r>
              <a:rPr lang="fr-FR" sz="1600" b="1" dirty="0" smtClean="0">
                <a:solidFill>
                  <a:srgbClr val="FF0000"/>
                </a:solidFill>
              </a:rPr>
              <a:t>1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7855214" y="2004964"/>
            <a:ext cx="1137919" cy="338554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>
                <a:solidFill>
                  <a:srgbClr val="FF0000"/>
                </a:solidFill>
              </a:rPr>
              <a:t>Isolateur 3</a:t>
            </a:r>
          </a:p>
        </p:txBody>
      </p:sp>
      <p:sp>
        <p:nvSpPr>
          <p:cNvPr id="11" name="Rectangle 10"/>
          <p:cNvSpPr/>
          <p:nvPr/>
        </p:nvSpPr>
        <p:spPr>
          <a:xfrm rot="5400000">
            <a:off x="9131345" y="2004966"/>
            <a:ext cx="1137921" cy="338554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>
                <a:solidFill>
                  <a:srgbClr val="FF0000"/>
                </a:solidFill>
              </a:rPr>
              <a:t>Isolateur </a:t>
            </a:r>
            <a:r>
              <a:rPr lang="fr-FR" sz="1600" b="1" dirty="0" smtClean="0">
                <a:solidFill>
                  <a:srgbClr val="FF0000"/>
                </a:solidFill>
              </a:rPr>
              <a:t>4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234953" y="4426110"/>
            <a:ext cx="944882" cy="1015663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endParaRPr lang="fr-FR" sz="1600" b="1" dirty="0" smtClean="0">
              <a:solidFill>
                <a:srgbClr val="FF0000"/>
              </a:solidFill>
            </a:endParaRPr>
          </a:p>
          <a:p>
            <a:pPr algn="ctr"/>
            <a:r>
              <a:rPr lang="fr-FR" sz="1200" b="1" dirty="0" smtClean="0">
                <a:solidFill>
                  <a:srgbClr val="FF0000"/>
                </a:solidFill>
              </a:rPr>
              <a:t>SAS 1</a:t>
            </a:r>
          </a:p>
          <a:p>
            <a:pPr algn="ctr"/>
            <a:endParaRPr lang="fr-FR" sz="1600" b="1" dirty="0" smtClean="0">
              <a:solidFill>
                <a:srgbClr val="FF0000"/>
              </a:solidFill>
            </a:endParaRPr>
          </a:p>
          <a:p>
            <a:pPr algn="ctr"/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234953" y="3276996"/>
            <a:ext cx="944882" cy="1015663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endParaRPr lang="fr-FR" sz="1600" b="1" dirty="0" smtClean="0">
              <a:solidFill>
                <a:srgbClr val="FF0000"/>
              </a:solidFill>
            </a:endParaRPr>
          </a:p>
          <a:p>
            <a:pPr algn="ctr"/>
            <a:r>
              <a:rPr lang="fr-FR" sz="1200" b="1" dirty="0" smtClean="0">
                <a:solidFill>
                  <a:srgbClr val="FF0000"/>
                </a:solidFill>
              </a:rPr>
              <a:t>SAS 2</a:t>
            </a:r>
          </a:p>
          <a:p>
            <a:pPr algn="ctr"/>
            <a:endParaRPr lang="fr-FR" sz="1600" b="1" dirty="0" smtClean="0">
              <a:solidFill>
                <a:srgbClr val="FF0000"/>
              </a:solidFill>
            </a:endParaRPr>
          </a:p>
          <a:p>
            <a:pPr algn="ctr"/>
            <a:endParaRPr lang="fr-FR" sz="1600" b="1" dirty="0" smtClean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825972" y="3645057"/>
            <a:ext cx="499182" cy="40011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000" b="1" dirty="0" err="1" smtClean="0">
                <a:solidFill>
                  <a:srgbClr val="FF0000"/>
                </a:solidFill>
              </a:rPr>
              <a:t>Pass</a:t>
            </a:r>
            <a:r>
              <a:rPr lang="fr-FR" sz="1000" b="1" dirty="0" smtClean="0">
                <a:solidFill>
                  <a:srgbClr val="FF0000"/>
                </a:solidFill>
              </a:rPr>
              <a:t> box 1</a:t>
            </a:r>
          </a:p>
        </p:txBody>
      </p:sp>
      <p:sp>
        <p:nvSpPr>
          <p:cNvPr id="19" name="Rectangle 18"/>
          <p:cNvSpPr/>
          <p:nvPr/>
        </p:nvSpPr>
        <p:spPr>
          <a:xfrm rot="2679166">
            <a:off x="3724884" y="2805419"/>
            <a:ext cx="499182" cy="40011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000" b="1" dirty="0" err="1" smtClean="0">
                <a:solidFill>
                  <a:srgbClr val="FF0000"/>
                </a:solidFill>
              </a:rPr>
              <a:t>Pass</a:t>
            </a:r>
            <a:r>
              <a:rPr lang="fr-FR" sz="1000" b="1" dirty="0" smtClean="0">
                <a:solidFill>
                  <a:srgbClr val="FF0000"/>
                </a:solidFill>
              </a:rPr>
              <a:t> box 2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688437" y="3627805"/>
            <a:ext cx="499182" cy="40011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000" b="1" dirty="0" err="1" smtClean="0">
                <a:solidFill>
                  <a:srgbClr val="FF0000"/>
                </a:solidFill>
              </a:rPr>
              <a:t>Pass</a:t>
            </a:r>
            <a:r>
              <a:rPr lang="fr-FR" sz="1000" b="1" dirty="0" smtClean="0">
                <a:solidFill>
                  <a:srgbClr val="FF0000"/>
                </a:solidFill>
              </a:rPr>
              <a:t> box 3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680878" y="57628"/>
            <a:ext cx="6855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PLAN PHARMACIE UCR – Aéro bio contamination  particules et surfaces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3007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78" y="121928"/>
            <a:ext cx="2669003" cy="449372"/>
          </a:xfrm>
          <a:prstGeom prst="rect">
            <a:avLst/>
          </a:prstGeom>
        </p:spPr>
      </p:pic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192394"/>
              </p:ext>
            </p:extLst>
          </p:nvPr>
        </p:nvGraphicFramePr>
        <p:xfrm>
          <a:off x="2600684" y="1255488"/>
          <a:ext cx="6026192" cy="9279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7575">
                  <a:extLst>
                    <a:ext uri="{9D8B030D-6E8A-4147-A177-3AD203B41FA5}">
                      <a16:colId xmlns:a16="http://schemas.microsoft.com/office/drawing/2014/main" val="1481160927"/>
                    </a:ext>
                  </a:extLst>
                </a:gridCol>
                <a:gridCol w="1097887">
                  <a:extLst>
                    <a:ext uri="{9D8B030D-6E8A-4147-A177-3AD203B41FA5}">
                      <a16:colId xmlns:a16="http://schemas.microsoft.com/office/drawing/2014/main" val="1338691772"/>
                    </a:ext>
                  </a:extLst>
                </a:gridCol>
                <a:gridCol w="1192731">
                  <a:extLst>
                    <a:ext uri="{9D8B030D-6E8A-4147-A177-3AD203B41FA5}">
                      <a16:colId xmlns:a16="http://schemas.microsoft.com/office/drawing/2014/main" val="4016059107"/>
                    </a:ext>
                  </a:extLst>
                </a:gridCol>
                <a:gridCol w="1203696">
                  <a:extLst>
                    <a:ext uri="{9D8B030D-6E8A-4147-A177-3AD203B41FA5}">
                      <a16:colId xmlns:a16="http://schemas.microsoft.com/office/drawing/2014/main" val="1907009360"/>
                    </a:ext>
                  </a:extLst>
                </a:gridCol>
                <a:gridCol w="1244303">
                  <a:extLst>
                    <a:ext uri="{9D8B030D-6E8A-4147-A177-3AD203B41FA5}">
                      <a16:colId xmlns:a16="http://schemas.microsoft.com/office/drawing/2014/main" val="794025042"/>
                    </a:ext>
                  </a:extLst>
                </a:gridCol>
              </a:tblGrid>
              <a:tr h="393700">
                <a:tc>
                  <a:txBody>
                    <a:bodyPr/>
                    <a:lstStyle/>
                    <a:p>
                      <a:r>
                        <a:rPr lang="fr-FR" sz="1200" b="1" dirty="0" smtClean="0"/>
                        <a:t>UCR</a:t>
                      </a:r>
                      <a:endParaRPr lang="fr-FR" sz="1200" b="1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/>
                        <a:t>Etat d’occupation</a:t>
                      </a:r>
                      <a:r>
                        <a:rPr lang="fr-FR" sz="1200" b="1" baseline="0" dirty="0" smtClean="0"/>
                        <a:t> </a:t>
                      </a:r>
                      <a:endParaRPr lang="fr-FR" sz="1200" b="1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/>
                        <a:t>Classification</a:t>
                      </a:r>
                      <a:r>
                        <a:rPr lang="fr-FR" sz="1200" b="1" baseline="0" dirty="0" smtClean="0"/>
                        <a:t> ISO</a:t>
                      </a:r>
                      <a:endParaRPr lang="fr-FR" sz="1200" b="1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/>
                        <a:t>Surface m²</a:t>
                      </a:r>
                      <a:endParaRPr lang="fr-FR" sz="1200" b="1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1" dirty="0" smtClean="0"/>
                        <a:t>Volume m³</a:t>
                      </a:r>
                      <a:endParaRPr lang="fr-FR" sz="1200" b="1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4505769"/>
                  </a:ext>
                </a:extLst>
              </a:tr>
              <a:tr h="470748">
                <a:tc>
                  <a:txBody>
                    <a:bodyPr/>
                    <a:lstStyle/>
                    <a:p>
                      <a:pPr algn="ctr"/>
                      <a:r>
                        <a:rPr lang="fr-F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Local préparation </a:t>
                      </a:r>
                      <a:r>
                        <a:rPr lang="fr-FR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cyto</a:t>
                      </a:r>
                      <a:endParaRPr lang="fr-FR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 activité 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Hors activité</a:t>
                      </a:r>
                      <a:endParaRPr lang="fr-FR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Classe C : ISO 7 au</a:t>
                      </a:r>
                      <a:r>
                        <a:rPr lang="fr-FR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repos</a:t>
                      </a:r>
                      <a:endParaRPr lang="fr-FR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48 m2</a:t>
                      </a: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129,6 m³</a:t>
                      </a:r>
                    </a:p>
                    <a:p>
                      <a:pPr marL="0" algn="l" defTabSz="914400" rtl="0" eaLnBrk="1" latinLnBrk="0" hangingPunct="1"/>
                      <a:endParaRPr lang="fr-FR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1" marB="45721"/>
                </a:tc>
                <a:extLst>
                  <a:ext uri="{0D108BD9-81ED-4DB2-BD59-A6C34878D82A}">
                    <a16:rowId xmlns:a16="http://schemas.microsoft.com/office/drawing/2014/main" val="2088718652"/>
                  </a:ext>
                </a:extLst>
              </a:tr>
            </a:tbl>
          </a:graphicData>
        </a:graphic>
      </p:graphicFrame>
      <p:grpSp>
        <p:nvGrpSpPr>
          <p:cNvPr id="60" name="Groupe 59"/>
          <p:cNvGrpSpPr/>
          <p:nvPr/>
        </p:nvGrpSpPr>
        <p:grpSpPr>
          <a:xfrm>
            <a:off x="2579450" y="2333423"/>
            <a:ext cx="6551406" cy="3703070"/>
            <a:chOff x="214518" y="3829586"/>
            <a:chExt cx="6551407" cy="3044414"/>
          </a:xfrm>
        </p:grpSpPr>
        <p:sp>
          <p:nvSpPr>
            <p:cNvPr id="27" name="Organigramme : Processus 26"/>
            <p:cNvSpPr/>
            <p:nvPr/>
          </p:nvSpPr>
          <p:spPr>
            <a:xfrm>
              <a:off x="1712148" y="4394098"/>
              <a:ext cx="393700" cy="1447801"/>
            </a:xfrm>
            <a:prstGeom prst="flowChartProcess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fr-FR" sz="1801" dirty="0">
                  <a:solidFill>
                    <a:schemeClr val="bg1"/>
                  </a:solidFill>
                </a:rPr>
                <a:t>Isolateur  1</a:t>
              </a:r>
            </a:p>
          </p:txBody>
        </p:sp>
        <p:sp>
          <p:nvSpPr>
            <p:cNvPr id="28" name="Organigramme : Processus 27"/>
            <p:cNvSpPr/>
            <p:nvPr/>
          </p:nvSpPr>
          <p:spPr>
            <a:xfrm>
              <a:off x="2905949" y="4394098"/>
              <a:ext cx="342899" cy="1460500"/>
            </a:xfrm>
            <a:prstGeom prst="flowChartProcess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fr-FR" sz="1801" dirty="0">
                  <a:solidFill>
                    <a:schemeClr val="bg1"/>
                  </a:solidFill>
                </a:rPr>
                <a:t>Isolateur 2</a:t>
              </a:r>
            </a:p>
          </p:txBody>
        </p:sp>
        <p:sp>
          <p:nvSpPr>
            <p:cNvPr id="29" name="Organigramme : Processus 28"/>
            <p:cNvSpPr/>
            <p:nvPr/>
          </p:nvSpPr>
          <p:spPr>
            <a:xfrm>
              <a:off x="4061648" y="4394098"/>
              <a:ext cx="381000" cy="1460500"/>
            </a:xfrm>
            <a:prstGeom prst="flowChartProcess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fr-FR" sz="1801" dirty="0">
                  <a:solidFill>
                    <a:schemeClr val="bg1"/>
                  </a:solidFill>
                </a:rPr>
                <a:t>Isolateur 3</a:t>
              </a:r>
            </a:p>
          </p:txBody>
        </p:sp>
        <p:sp>
          <p:nvSpPr>
            <p:cNvPr id="30" name="Organigramme : Processus 29"/>
            <p:cNvSpPr/>
            <p:nvPr/>
          </p:nvSpPr>
          <p:spPr>
            <a:xfrm>
              <a:off x="5217348" y="4394098"/>
              <a:ext cx="406400" cy="1460500"/>
            </a:xfrm>
            <a:prstGeom prst="flowChartProcess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fr-FR" sz="1801" dirty="0" smtClean="0">
                  <a:solidFill>
                    <a:schemeClr val="bg1"/>
                  </a:solidFill>
                </a:rPr>
                <a:t>Isolateur 4</a:t>
              </a:r>
              <a:endParaRPr lang="fr-FR" sz="1801" dirty="0">
                <a:solidFill>
                  <a:schemeClr val="bg1"/>
                </a:solidFill>
              </a:endParaRPr>
            </a:p>
          </p:txBody>
        </p:sp>
        <p:sp>
          <p:nvSpPr>
            <p:cNvPr id="31" name="Organigramme : Processus 30"/>
            <p:cNvSpPr/>
            <p:nvPr/>
          </p:nvSpPr>
          <p:spPr>
            <a:xfrm>
              <a:off x="3452048" y="5638698"/>
              <a:ext cx="406400" cy="21590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1"/>
            </a:p>
          </p:txBody>
        </p:sp>
        <p:sp>
          <p:nvSpPr>
            <p:cNvPr id="32" name="Organigramme : Connecteur 31"/>
            <p:cNvSpPr/>
            <p:nvPr/>
          </p:nvSpPr>
          <p:spPr>
            <a:xfrm>
              <a:off x="2215649" y="4769236"/>
              <a:ext cx="576000" cy="473548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100" dirty="0"/>
                <a:t>A2</a:t>
              </a:r>
            </a:p>
          </p:txBody>
        </p:sp>
        <p:sp>
          <p:nvSpPr>
            <p:cNvPr id="33" name="Organigramme : Connecteur 32"/>
            <p:cNvSpPr/>
            <p:nvPr/>
          </p:nvSpPr>
          <p:spPr>
            <a:xfrm>
              <a:off x="3437761" y="4769236"/>
              <a:ext cx="576000" cy="473548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100" dirty="0"/>
                <a:t>A3</a:t>
              </a:r>
            </a:p>
          </p:txBody>
        </p:sp>
        <p:sp>
          <p:nvSpPr>
            <p:cNvPr id="35" name="Organigramme : Connecteur 34"/>
            <p:cNvSpPr/>
            <p:nvPr/>
          </p:nvSpPr>
          <p:spPr>
            <a:xfrm>
              <a:off x="4500461" y="4769236"/>
              <a:ext cx="576000" cy="473548"/>
            </a:xfrm>
            <a:prstGeom prst="flowChartConnecto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100" dirty="0"/>
                <a:t>A1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5919024" y="5854597"/>
              <a:ext cx="609600" cy="303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1" dirty="0"/>
                <a:t>CP 1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5852348" y="4608965"/>
              <a:ext cx="673101" cy="303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1" dirty="0"/>
                <a:t>CP 2</a:t>
              </a: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4547423" y="4463179"/>
              <a:ext cx="679451" cy="303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1" dirty="0"/>
                <a:t>CP 3</a:t>
              </a: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4585523" y="5977906"/>
              <a:ext cx="641349" cy="303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1" dirty="0"/>
                <a:t>CP 4</a:t>
              </a: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3369498" y="5977906"/>
              <a:ext cx="609600" cy="303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1" dirty="0"/>
                <a:t>CP 5</a:t>
              </a: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3431409" y="4463179"/>
              <a:ext cx="803275" cy="303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1" dirty="0"/>
                <a:t>CP 6</a:t>
              </a: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2156644" y="4463179"/>
              <a:ext cx="622302" cy="303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1" dirty="0"/>
                <a:t>CP 7</a:t>
              </a: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2156644" y="5977906"/>
              <a:ext cx="622302" cy="303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1" dirty="0"/>
                <a:t>CP 8</a:t>
              </a: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788223" y="5977906"/>
              <a:ext cx="641349" cy="303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1" dirty="0"/>
                <a:t>CP 9</a:t>
              </a: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591373" y="4469264"/>
              <a:ext cx="901700" cy="303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1" dirty="0"/>
                <a:t>CP 10</a:t>
              </a:r>
            </a:p>
          </p:txBody>
        </p:sp>
        <p:sp>
          <p:nvSpPr>
            <p:cNvPr id="59" name="Forme libre 58"/>
            <p:cNvSpPr/>
            <p:nvPr/>
          </p:nvSpPr>
          <p:spPr>
            <a:xfrm>
              <a:off x="214518" y="3829586"/>
              <a:ext cx="6551407" cy="3044414"/>
            </a:xfrm>
            <a:custGeom>
              <a:avLst/>
              <a:gdLst>
                <a:gd name="connsiteX0" fmla="*/ 21516 w 6551407"/>
                <a:gd name="connsiteY0" fmla="*/ 21515 h 3044414"/>
                <a:gd name="connsiteX1" fmla="*/ 0 w 6551407"/>
                <a:gd name="connsiteY1" fmla="*/ 1850315 h 3044414"/>
                <a:gd name="connsiteX2" fmla="*/ 806824 w 6551407"/>
                <a:gd name="connsiteY2" fmla="*/ 3033656 h 3044414"/>
                <a:gd name="connsiteX3" fmla="*/ 5626250 w 6551407"/>
                <a:gd name="connsiteY3" fmla="*/ 3044414 h 3044414"/>
                <a:gd name="connsiteX4" fmla="*/ 5626250 w 6551407"/>
                <a:gd name="connsiteY4" fmla="*/ 2560320 h 3044414"/>
                <a:gd name="connsiteX5" fmla="*/ 6540650 w 6551407"/>
                <a:gd name="connsiteY5" fmla="*/ 2538804 h 3044414"/>
                <a:gd name="connsiteX6" fmla="*/ 6551407 w 6551407"/>
                <a:gd name="connsiteY6" fmla="*/ 688489 h 3044414"/>
                <a:gd name="connsiteX7" fmla="*/ 6078071 w 6551407"/>
                <a:gd name="connsiteY7" fmla="*/ 0 h 3044414"/>
                <a:gd name="connsiteX8" fmla="*/ 21516 w 6551407"/>
                <a:gd name="connsiteY8" fmla="*/ 21515 h 3044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51407" h="3044414">
                  <a:moveTo>
                    <a:pt x="21516" y="21515"/>
                  </a:moveTo>
                  <a:lnTo>
                    <a:pt x="0" y="1850315"/>
                  </a:lnTo>
                  <a:lnTo>
                    <a:pt x="806824" y="3033656"/>
                  </a:lnTo>
                  <a:lnTo>
                    <a:pt x="5626250" y="3044414"/>
                  </a:lnTo>
                  <a:lnTo>
                    <a:pt x="5626250" y="2560320"/>
                  </a:lnTo>
                  <a:lnTo>
                    <a:pt x="6540650" y="2538804"/>
                  </a:lnTo>
                  <a:cubicBezTo>
                    <a:pt x="6544236" y="1922032"/>
                    <a:pt x="6547821" y="1305261"/>
                    <a:pt x="6551407" y="688489"/>
                  </a:cubicBezTo>
                  <a:lnTo>
                    <a:pt x="6078071" y="0"/>
                  </a:lnTo>
                  <a:lnTo>
                    <a:pt x="21516" y="21515"/>
                  </a:lnTo>
                  <a:close/>
                </a:path>
              </a:pathLst>
            </a:custGeom>
            <a:noFill/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801"/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3310540" y="736171"/>
            <a:ext cx="6047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UCR – LOCAL PREPARATION CYTO COMPTAGE PARTICULAIRE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335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136401"/>
              </p:ext>
            </p:extLst>
          </p:nvPr>
        </p:nvGraphicFramePr>
        <p:xfrm>
          <a:off x="6183232" y="1076941"/>
          <a:ext cx="4641851" cy="12937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8299">
                  <a:extLst>
                    <a:ext uri="{9D8B030D-6E8A-4147-A177-3AD203B41FA5}">
                      <a16:colId xmlns:a16="http://schemas.microsoft.com/office/drawing/2014/main" val="4011822909"/>
                    </a:ext>
                  </a:extLst>
                </a:gridCol>
                <a:gridCol w="1192628">
                  <a:extLst>
                    <a:ext uri="{9D8B030D-6E8A-4147-A177-3AD203B41FA5}">
                      <a16:colId xmlns:a16="http://schemas.microsoft.com/office/drawing/2014/main" val="231284647"/>
                    </a:ext>
                  </a:extLst>
                </a:gridCol>
                <a:gridCol w="1160462">
                  <a:extLst>
                    <a:ext uri="{9D8B030D-6E8A-4147-A177-3AD203B41FA5}">
                      <a16:colId xmlns:a16="http://schemas.microsoft.com/office/drawing/2014/main" val="661321815"/>
                    </a:ext>
                  </a:extLst>
                </a:gridCol>
                <a:gridCol w="1160462">
                  <a:extLst>
                    <a:ext uri="{9D8B030D-6E8A-4147-A177-3AD203B41FA5}">
                      <a16:colId xmlns:a16="http://schemas.microsoft.com/office/drawing/2014/main" val="3088816091"/>
                    </a:ext>
                  </a:extLst>
                </a:gridCol>
              </a:tblGrid>
              <a:tr h="47074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Sas n°2</a:t>
                      </a:r>
                      <a:endParaRPr lang="fr-FR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Etat d’occupation</a:t>
                      </a:r>
                      <a:endParaRPr lang="fr-FR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Classification Iso</a:t>
                      </a:r>
                      <a:endParaRPr lang="fr-FR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Surface</a:t>
                      </a:r>
                      <a:endParaRPr lang="fr-FR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037508"/>
                  </a:ext>
                </a:extLst>
              </a:tr>
              <a:tr h="47074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 plus proche du local préparation </a:t>
                      </a:r>
                      <a:r>
                        <a:rPr lang="fr-FR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cyto</a:t>
                      </a:r>
                      <a:endParaRPr lang="fr-FR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Hors activité</a:t>
                      </a:r>
                    </a:p>
                    <a:p>
                      <a:pPr marL="0" algn="ctr" defTabSz="914400" rtl="0" eaLnBrk="1" latinLnBrk="0" hangingPunct="1"/>
                      <a:r>
                        <a:rPr lang="fr-F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 activité </a:t>
                      </a:r>
                      <a:endParaRPr lang="fr-FR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Classe C= ISO 7</a:t>
                      </a:r>
                      <a:endParaRPr lang="fr-FR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2,6 m2</a:t>
                      </a:r>
                      <a:endParaRPr lang="fr-FR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21" marB="45721"/>
                </a:tc>
                <a:extLst>
                  <a:ext uri="{0D108BD9-81ED-4DB2-BD59-A6C34878D82A}">
                    <a16:rowId xmlns:a16="http://schemas.microsoft.com/office/drawing/2014/main" val="4216602483"/>
                  </a:ext>
                </a:extLst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342920"/>
              </p:ext>
            </p:extLst>
          </p:nvPr>
        </p:nvGraphicFramePr>
        <p:xfrm>
          <a:off x="649848" y="1076941"/>
          <a:ext cx="4600376" cy="9414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3328">
                  <a:extLst>
                    <a:ext uri="{9D8B030D-6E8A-4147-A177-3AD203B41FA5}">
                      <a16:colId xmlns:a16="http://schemas.microsoft.com/office/drawing/2014/main" val="2001559514"/>
                    </a:ext>
                  </a:extLst>
                </a:gridCol>
                <a:gridCol w="1246672">
                  <a:extLst>
                    <a:ext uri="{9D8B030D-6E8A-4147-A177-3AD203B41FA5}">
                      <a16:colId xmlns:a16="http://schemas.microsoft.com/office/drawing/2014/main" val="1189537107"/>
                    </a:ext>
                  </a:extLst>
                </a:gridCol>
                <a:gridCol w="1177876">
                  <a:extLst>
                    <a:ext uri="{9D8B030D-6E8A-4147-A177-3AD203B41FA5}">
                      <a16:colId xmlns:a16="http://schemas.microsoft.com/office/drawing/2014/main" val="1600455264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81429568"/>
                    </a:ext>
                  </a:extLst>
                </a:gridCol>
              </a:tblGrid>
              <a:tr h="470748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Sas n°1</a:t>
                      </a:r>
                      <a:endParaRPr lang="fr-FR" sz="1200" b="1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Etat d’occupation</a:t>
                      </a:r>
                      <a:endParaRPr lang="fr-FR" sz="1200" b="1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Classification ISO</a:t>
                      </a:r>
                      <a:endParaRPr lang="fr-FR" sz="1200" b="1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Surface</a:t>
                      </a:r>
                      <a:endParaRPr lang="fr-FR" sz="1200" b="1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14502"/>
                  </a:ext>
                </a:extLst>
              </a:tr>
              <a:tr h="470748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(le 1er</a:t>
                      </a:r>
                      <a:r>
                        <a:rPr lang="fr-FR" sz="1200" baseline="0" dirty="0" smtClean="0"/>
                        <a:t> en entrant)</a:t>
                      </a:r>
                      <a:endParaRPr lang="fr-FR" sz="12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Hors activité</a:t>
                      </a:r>
                    </a:p>
                    <a:p>
                      <a:pPr algn="ctr"/>
                      <a:r>
                        <a:rPr lang="fr-FR" sz="1200" dirty="0" smtClean="0"/>
                        <a:t>En activité</a:t>
                      </a:r>
                      <a:endParaRPr lang="fr-FR" sz="12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Classe D = ISO 8</a:t>
                      </a:r>
                      <a:endParaRPr lang="fr-FR" sz="12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2,7 m2</a:t>
                      </a:r>
                    </a:p>
                  </a:txBody>
                  <a:tcPr marT="45721" marB="45721"/>
                </a:tc>
                <a:extLst>
                  <a:ext uri="{0D108BD9-81ED-4DB2-BD59-A6C34878D82A}">
                    <a16:rowId xmlns:a16="http://schemas.microsoft.com/office/drawing/2014/main" val="2919965634"/>
                  </a:ext>
                </a:extLst>
              </a:tr>
            </a:tbl>
          </a:graphicData>
        </a:graphic>
      </p:graphicFrame>
      <p:grpSp>
        <p:nvGrpSpPr>
          <p:cNvPr id="4" name="Groupe 3"/>
          <p:cNvGrpSpPr/>
          <p:nvPr/>
        </p:nvGrpSpPr>
        <p:grpSpPr>
          <a:xfrm>
            <a:off x="7513768" y="2598646"/>
            <a:ext cx="2690107" cy="3029014"/>
            <a:chOff x="8915154" y="1211820"/>
            <a:chExt cx="2160938" cy="2417580"/>
          </a:xfrm>
        </p:grpSpPr>
        <p:grpSp>
          <p:nvGrpSpPr>
            <p:cNvPr id="5" name="Groupe 4"/>
            <p:cNvGrpSpPr/>
            <p:nvPr/>
          </p:nvGrpSpPr>
          <p:grpSpPr>
            <a:xfrm>
              <a:off x="8915154" y="1211820"/>
              <a:ext cx="1933575" cy="2204178"/>
              <a:chOff x="9652302" y="1529320"/>
              <a:chExt cx="1933575" cy="2204178"/>
            </a:xfrm>
          </p:grpSpPr>
          <p:sp>
            <p:nvSpPr>
              <p:cNvPr id="8" name="ZoneTexte 7"/>
              <p:cNvSpPr txBox="1"/>
              <p:nvPr/>
            </p:nvSpPr>
            <p:spPr>
              <a:xfrm>
                <a:off x="9837929" y="1779589"/>
                <a:ext cx="687868" cy="294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1" dirty="0"/>
                  <a:t>CP 1</a:t>
                </a:r>
              </a:p>
            </p:txBody>
          </p:sp>
          <p:sp>
            <p:nvSpPr>
              <p:cNvPr id="9" name="ZoneTexte 8"/>
              <p:cNvSpPr txBox="1"/>
              <p:nvPr/>
            </p:nvSpPr>
            <p:spPr>
              <a:xfrm>
                <a:off x="10456687" y="3138186"/>
                <a:ext cx="647700" cy="294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1" dirty="0"/>
                  <a:t>CP 2</a:t>
                </a:r>
              </a:p>
            </p:txBody>
          </p:sp>
          <p:sp>
            <p:nvSpPr>
              <p:cNvPr id="10" name="Organigramme : Connecteur 9"/>
              <p:cNvSpPr/>
              <p:nvPr/>
            </p:nvSpPr>
            <p:spPr>
              <a:xfrm>
                <a:off x="10187919" y="2391505"/>
                <a:ext cx="526311" cy="520700"/>
              </a:xfrm>
              <a:prstGeom prst="flowChartConnector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801" dirty="0"/>
                  <a:t>A</a:t>
                </a:r>
              </a:p>
            </p:txBody>
          </p:sp>
          <p:cxnSp>
            <p:nvCxnSpPr>
              <p:cNvPr id="11" name="Connecteur droit 10"/>
              <p:cNvCxnSpPr/>
              <p:nvPr/>
            </p:nvCxnSpPr>
            <p:spPr>
              <a:xfrm flipH="1">
                <a:off x="11138941" y="1537002"/>
                <a:ext cx="6350" cy="219649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/>
              <p:nvPr/>
            </p:nvCxnSpPr>
            <p:spPr>
              <a:xfrm>
                <a:off x="11145291" y="2645807"/>
                <a:ext cx="440586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ectangle 12"/>
              <p:cNvSpPr/>
              <p:nvPr/>
            </p:nvSpPr>
            <p:spPr>
              <a:xfrm>
                <a:off x="9652302" y="1529320"/>
                <a:ext cx="1933575" cy="2196496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sz="1801"/>
              </a:p>
            </p:txBody>
          </p:sp>
        </p:grpSp>
        <p:sp>
          <p:nvSpPr>
            <p:cNvPr id="6" name="ZoneTexte 5"/>
            <p:cNvSpPr txBox="1"/>
            <p:nvPr/>
          </p:nvSpPr>
          <p:spPr>
            <a:xfrm>
              <a:off x="9563962" y="3408316"/>
              <a:ext cx="958852" cy="221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/>
                <a:t>SAS n°2</a:t>
              </a: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10408974" y="1317625"/>
              <a:ext cx="667118" cy="294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/>
                <a:t>Chariot ménage</a:t>
              </a:r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1983248" y="2598646"/>
            <a:ext cx="2328979" cy="3030405"/>
            <a:chOff x="8930728" y="3946441"/>
            <a:chExt cx="1933575" cy="2420938"/>
          </a:xfrm>
        </p:grpSpPr>
        <p:grpSp>
          <p:nvGrpSpPr>
            <p:cNvPr id="15" name="Groupe 14"/>
            <p:cNvGrpSpPr/>
            <p:nvPr/>
          </p:nvGrpSpPr>
          <p:grpSpPr>
            <a:xfrm>
              <a:off x="8930728" y="3946441"/>
              <a:ext cx="1933575" cy="2196797"/>
              <a:chOff x="9667876" y="1537002"/>
              <a:chExt cx="1933575" cy="2196797"/>
            </a:xfrm>
          </p:grpSpPr>
          <p:sp>
            <p:nvSpPr>
              <p:cNvPr id="21" name="ZoneTexte 20"/>
              <p:cNvSpPr txBox="1"/>
              <p:nvPr/>
            </p:nvSpPr>
            <p:spPr>
              <a:xfrm>
                <a:off x="9837929" y="1779589"/>
                <a:ext cx="687868" cy="295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1" dirty="0"/>
                  <a:t>CP 1</a:t>
                </a: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10456687" y="3138186"/>
                <a:ext cx="647700" cy="295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1" dirty="0"/>
                  <a:t>CP 2</a:t>
                </a:r>
              </a:p>
            </p:txBody>
          </p:sp>
          <p:sp>
            <p:nvSpPr>
              <p:cNvPr id="23" name="Organigramme : Connecteur 22"/>
              <p:cNvSpPr/>
              <p:nvPr/>
            </p:nvSpPr>
            <p:spPr>
              <a:xfrm>
                <a:off x="10187919" y="2391505"/>
                <a:ext cx="526311" cy="520700"/>
              </a:xfrm>
              <a:prstGeom prst="flowChartConnector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sz="1801" dirty="0"/>
                  <a:t>A</a:t>
                </a:r>
              </a:p>
            </p:txBody>
          </p:sp>
          <p:cxnSp>
            <p:nvCxnSpPr>
              <p:cNvPr id="24" name="Connecteur droit 23"/>
              <p:cNvCxnSpPr/>
              <p:nvPr/>
            </p:nvCxnSpPr>
            <p:spPr>
              <a:xfrm flipH="1">
                <a:off x="11138941" y="1537002"/>
                <a:ext cx="6350" cy="219649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/>
              <p:cNvCxnSpPr/>
              <p:nvPr/>
            </p:nvCxnSpPr>
            <p:spPr>
              <a:xfrm>
                <a:off x="11153352" y="3036332"/>
                <a:ext cx="440586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ectangle 25"/>
              <p:cNvSpPr/>
              <p:nvPr/>
            </p:nvSpPr>
            <p:spPr>
              <a:xfrm>
                <a:off x="9667876" y="1537303"/>
                <a:ext cx="1933575" cy="2196496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sz="1801"/>
              </a:p>
            </p:txBody>
          </p:sp>
        </p:grpSp>
        <p:cxnSp>
          <p:nvCxnSpPr>
            <p:cNvPr id="16" name="Connecteur droit 15"/>
            <p:cNvCxnSpPr/>
            <p:nvPr/>
          </p:nvCxnSpPr>
          <p:spPr>
            <a:xfrm>
              <a:off x="10423717" y="4683706"/>
              <a:ext cx="44058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/>
            <p:cNvSpPr txBox="1"/>
            <p:nvPr/>
          </p:nvSpPr>
          <p:spPr>
            <a:xfrm>
              <a:off x="9468785" y="6146089"/>
              <a:ext cx="1016595" cy="221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/>
                <a:t>SAS n°1</a:t>
              </a:r>
            </a:p>
          </p:txBody>
        </p:sp>
        <p:grpSp>
          <p:nvGrpSpPr>
            <p:cNvPr id="18" name="Groupe 17"/>
            <p:cNvGrpSpPr/>
            <p:nvPr/>
          </p:nvGrpSpPr>
          <p:grpSpPr>
            <a:xfrm>
              <a:off x="10468591" y="4736153"/>
              <a:ext cx="306571" cy="592573"/>
              <a:chOff x="8230457" y="4450956"/>
              <a:chExt cx="393700" cy="699976"/>
            </a:xfrm>
          </p:grpSpPr>
          <p:sp>
            <p:nvSpPr>
              <p:cNvPr id="19" name="Ellipse 18"/>
              <p:cNvSpPr/>
              <p:nvPr/>
            </p:nvSpPr>
            <p:spPr>
              <a:xfrm>
                <a:off x="8230457" y="4450956"/>
                <a:ext cx="393700" cy="69997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801"/>
              </a:p>
            </p:txBody>
          </p:sp>
          <p:sp>
            <p:nvSpPr>
              <p:cNvPr id="20" name="Ellipse 19"/>
              <p:cNvSpPr/>
              <p:nvPr/>
            </p:nvSpPr>
            <p:spPr>
              <a:xfrm>
                <a:off x="8327598" y="4549750"/>
                <a:ext cx="270540" cy="50238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801"/>
              </a:p>
            </p:txBody>
          </p:sp>
        </p:grpSp>
      </p:grpSp>
      <p:sp>
        <p:nvSpPr>
          <p:cNvPr id="27" name="ZoneTexte 26"/>
          <p:cNvSpPr txBox="1"/>
          <p:nvPr/>
        </p:nvSpPr>
        <p:spPr>
          <a:xfrm>
            <a:off x="9193451" y="6231377"/>
            <a:ext cx="2849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CP = point de comptage particulaire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9522062" y="6544172"/>
            <a:ext cx="2340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= Point </a:t>
            </a:r>
            <a:r>
              <a:rPr lang="fr-FR" sz="1200" dirty="0"/>
              <a:t>d’aérobiocontamination </a:t>
            </a:r>
          </a:p>
        </p:txBody>
      </p:sp>
      <p:sp>
        <p:nvSpPr>
          <p:cNvPr id="29" name="Organigramme : Connecteur 28"/>
          <p:cNvSpPr/>
          <p:nvPr/>
        </p:nvSpPr>
        <p:spPr>
          <a:xfrm>
            <a:off x="9185003" y="6470586"/>
            <a:ext cx="358904" cy="350585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801" dirty="0"/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78" y="121928"/>
            <a:ext cx="2669003" cy="449372"/>
          </a:xfrm>
          <a:prstGeom prst="rect">
            <a:avLst/>
          </a:prstGeom>
        </p:spPr>
      </p:pic>
      <p:sp>
        <p:nvSpPr>
          <p:cNvPr id="31" name="ZoneTexte 30"/>
          <p:cNvSpPr txBox="1"/>
          <p:nvPr/>
        </p:nvSpPr>
        <p:spPr>
          <a:xfrm>
            <a:off x="3713517" y="561098"/>
            <a:ext cx="5419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UCR – SAS 1 et 2 - COMPTAGE PARTICULAIRE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054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637225"/>
              </p:ext>
            </p:extLst>
          </p:nvPr>
        </p:nvGraphicFramePr>
        <p:xfrm>
          <a:off x="501754" y="1482572"/>
          <a:ext cx="2548315" cy="8365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125">
                  <a:extLst>
                    <a:ext uri="{9D8B030D-6E8A-4147-A177-3AD203B41FA5}">
                      <a16:colId xmlns:a16="http://schemas.microsoft.com/office/drawing/2014/main" val="1189537107"/>
                    </a:ext>
                  </a:extLst>
                </a:gridCol>
                <a:gridCol w="896757">
                  <a:extLst>
                    <a:ext uri="{9D8B030D-6E8A-4147-A177-3AD203B41FA5}">
                      <a16:colId xmlns:a16="http://schemas.microsoft.com/office/drawing/2014/main" val="1600455264"/>
                    </a:ext>
                  </a:extLst>
                </a:gridCol>
                <a:gridCol w="637433">
                  <a:extLst>
                    <a:ext uri="{9D8B030D-6E8A-4147-A177-3AD203B41FA5}">
                      <a16:colId xmlns:a16="http://schemas.microsoft.com/office/drawing/2014/main" val="281429568"/>
                    </a:ext>
                  </a:extLst>
                </a:gridCol>
              </a:tblGrid>
              <a:tr h="365591">
                <a:tc>
                  <a:txBody>
                    <a:bodyPr/>
                    <a:lstStyle/>
                    <a:p>
                      <a:pPr algn="ctr"/>
                      <a:r>
                        <a:rPr lang="fr-FR" sz="900" b="0" dirty="0" smtClean="0"/>
                        <a:t>Etat d’occupation</a:t>
                      </a:r>
                      <a:endParaRPr lang="fr-FR" sz="900" b="0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0" dirty="0" smtClean="0"/>
                        <a:t>Classification ISO</a:t>
                      </a:r>
                      <a:endParaRPr lang="fr-FR" sz="900" b="0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/>
                        <a:t>Surface</a:t>
                      </a:r>
                      <a:endParaRPr lang="fr-FR" sz="1000" b="0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14502"/>
                  </a:ext>
                </a:extLst>
              </a:tr>
              <a:tr h="470748"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/>
                        <a:t>Hors activité</a:t>
                      </a:r>
                    </a:p>
                    <a:p>
                      <a:pPr algn="ctr"/>
                      <a:r>
                        <a:rPr lang="fr-FR" sz="1000" b="0" dirty="0" smtClean="0"/>
                        <a:t>En activité</a:t>
                      </a:r>
                      <a:endParaRPr lang="fr-FR" sz="1000" b="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/>
                        <a:t>Classe C = ISO 7</a:t>
                      </a:r>
                      <a:endParaRPr lang="fr-FR" sz="1000" b="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/>
                        <a:t>2,7 m2</a:t>
                      </a:r>
                    </a:p>
                  </a:txBody>
                  <a:tcPr marT="45721" marB="45721"/>
                </a:tc>
                <a:extLst>
                  <a:ext uri="{0D108BD9-81ED-4DB2-BD59-A6C34878D82A}">
                    <a16:rowId xmlns:a16="http://schemas.microsoft.com/office/drawing/2014/main" val="2919965634"/>
                  </a:ext>
                </a:extLst>
              </a:tr>
            </a:tbl>
          </a:graphicData>
        </a:graphic>
      </p:graphicFrame>
      <p:sp>
        <p:nvSpPr>
          <p:cNvPr id="27" name="ZoneTexte 26"/>
          <p:cNvSpPr txBox="1"/>
          <p:nvPr/>
        </p:nvSpPr>
        <p:spPr>
          <a:xfrm>
            <a:off x="9193451" y="6231377"/>
            <a:ext cx="2849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CP = point de comptage particulaire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9522062" y="6544172"/>
            <a:ext cx="2340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= Point </a:t>
            </a:r>
            <a:r>
              <a:rPr lang="fr-FR" sz="1200" dirty="0"/>
              <a:t>d’aérobiocontamination </a:t>
            </a:r>
          </a:p>
        </p:txBody>
      </p:sp>
      <p:sp>
        <p:nvSpPr>
          <p:cNvPr id="29" name="Organigramme : Connecteur 28"/>
          <p:cNvSpPr/>
          <p:nvPr/>
        </p:nvSpPr>
        <p:spPr>
          <a:xfrm>
            <a:off x="9185003" y="6470586"/>
            <a:ext cx="358904" cy="350585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801" dirty="0"/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78" y="121928"/>
            <a:ext cx="2669003" cy="449372"/>
          </a:xfrm>
          <a:prstGeom prst="rect">
            <a:avLst/>
          </a:prstGeom>
        </p:spPr>
      </p:pic>
      <p:sp>
        <p:nvSpPr>
          <p:cNvPr id="45" name="ZoneTexte 44"/>
          <p:cNvSpPr txBox="1"/>
          <p:nvPr/>
        </p:nvSpPr>
        <p:spPr>
          <a:xfrm>
            <a:off x="3478663" y="571300"/>
            <a:ext cx="5419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UCR – PASS BOX 1- 2 et 3 - COMPTAGE PARTICULAIRE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886631" y="980223"/>
            <a:ext cx="1361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PASS BOX  n°1</a:t>
            </a:r>
          </a:p>
          <a:p>
            <a:pPr algn="ctr"/>
            <a:r>
              <a:rPr lang="fr-FR" sz="1200" b="1" dirty="0" smtClean="0"/>
              <a:t>Entrée produit</a:t>
            </a:r>
            <a:endParaRPr lang="fr-FR" sz="1200" b="1" dirty="0"/>
          </a:p>
        </p:txBody>
      </p:sp>
      <p:grpSp>
        <p:nvGrpSpPr>
          <p:cNvPr id="11" name="Groupe 10"/>
          <p:cNvGrpSpPr/>
          <p:nvPr/>
        </p:nvGrpSpPr>
        <p:grpSpPr>
          <a:xfrm>
            <a:off x="862585" y="3545969"/>
            <a:ext cx="1265263" cy="1558440"/>
            <a:chOff x="862585" y="2789214"/>
            <a:chExt cx="1265263" cy="1558440"/>
          </a:xfrm>
        </p:grpSpPr>
        <p:sp>
          <p:nvSpPr>
            <p:cNvPr id="50" name="Rectangle 49"/>
            <p:cNvSpPr/>
            <p:nvPr/>
          </p:nvSpPr>
          <p:spPr>
            <a:xfrm>
              <a:off x="862585" y="2789214"/>
              <a:ext cx="1265263" cy="155844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801"/>
            </a:p>
          </p:txBody>
        </p:sp>
        <p:grpSp>
          <p:nvGrpSpPr>
            <p:cNvPr id="10" name="Groupe 9"/>
            <p:cNvGrpSpPr/>
            <p:nvPr/>
          </p:nvGrpSpPr>
          <p:grpSpPr>
            <a:xfrm>
              <a:off x="1214519" y="3296917"/>
              <a:ext cx="561393" cy="543034"/>
              <a:chOff x="862585" y="5529962"/>
              <a:chExt cx="561393" cy="543034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862585" y="5529962"/>
                <a:ext cx="561393" cy="54303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954628" y="5626075"/>
                <a:ext cx="377306" cy="350807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" name="Connecteur droit 5"/>
              <p:cNvCxnSpPr>
                <a:stCxn id="4" idx="0"/>
                <a:endCxn id="4" idx="2"/>
              </p:cNvCxnSpPr>
              <p:nvPr/>
            </p:nvCxnSpPr>
            <p:spPr>
              <a:xfrm>
                <a:off x="1143282" y="5529962"/>
                <a:ext cx="0" cy="543034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/>
              <p:cNvCxnSpPr>
                <a:stCxn id="4" idx="3"/>
                <a:endCxn id="4" idx="1"/>
              </p:cNvCxnSpPr>
              <p:nvPr/>
            </p:nvCxnSpPr>
            <p:spPr>
              <a:xfrm flipH="1">
                <a:off x="862585" y="5801479"/>
                <a:ext cx="561393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0" name="Groupe 59"/>
          <p:cNvGrpSpPr/>
          <p:nvPr/>
        </p:nvGrpSpPr>
        <p:grpSpPr>
          <a:xfrm>
            <a:off x="5185370" y="3545969"/>
            <a:ext cx="1265263" cy="1558440"/>
            <a:chOff x="862585" y="2789214"/>
            <a:chExt cx="1265263" cy="1558440"/>
          </a:xfrm>
        </p:grpSpPr>
        <p:sp>
          <p:nvSpPr>
            <p:cNvPr id="61" name="Rectangle 60"/>
            <p:cNvSpPr/>
            <p:nvPr/>
          </p:nvSpPr>
          <p:spPr>
            <a:xfrm>
              <a:off x="862585" y="2789214"/>
              <a:ext cx="1265263" cy="155844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801"/>
            </a:p>
          </p:txBody>
        </p:sp>
        <p:grpSp>
          <p:nvGrpSpPr>
            <p:cNvPr id="62" name="Groupe 61"/>
            <p:cNvGrpSpPr/>
            <p:nvPr/>
          </p:nvGrpSpPr>
          <p:grpSpPr>
            <a:xfrm>
              <a:off x="1214519" y="3296917"/>
              <a:ext cx="561393" cy="543034"/>
              <a:chOff x="862585" y="5529962"/>
              <a:chExt cx="561393" cy="543034"/>
            </a:xfrm>
          </p:grpSpPr>
          <p:sp>
            <p:nvSpPr>
              <p:cNvPr id="63" name="Rectangle 62"/>
              <p:cNvSpPr/>
              <p:nvPr/>
            </p:nvSpPr>
            <p:spPr>
              <a:xfrm>
                <a:off x="862585" y="5529962"/>
                <a:ext cx="561393" cy="54303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954628" y="5626075"/>
                <a:ext cx="377306" cy="350807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5" name="Connecteur droit 64"/>
              <p:cNvCxnSpPr>
                <a:stCxn id="63" idx="0"/>
                <a:endCxn id="63" idx="2"/>
              </p:cNvCxnSpPr>
              <p:nvPr/>
            </p:nvCxnSpPr>
            <p:spPr>
              <a:xfrm>
                <a:off x="1143282" y="5529962"/>
                <a:ext cx="0" cy="543034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/>
              <p:cNvCxnSpPr>
                <a:stCxn id="63" idx="3"/>
                <a:endCxn id="63" idx="1"/>
              </p:cNvCxnSpPr>
              <p:nvPr/>
            </p:nvCxnSpPr>
            <p:spPr>
              <a:xfrm flipH="1">
                <a:off x="862585" y="5801479"/>
                <a:ext cx="561393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7" name="Groupe 66"/>
          <p:cNvGrpSpPr/>
          <p:nvPr/>
        </p:nvGrpSpPr>
        <p:grpSpPr>
          <a:xfrm>
            <a:off x="9130856" y="3545969"/>
            <a:ext cx="1265263" cy="1558440"/>
            <a:chOff x="862585" y="2789214"/>
            <a:chExt cx="1265263" cy="1558440"/>
          </a:xfrm>
        </p:grpSpPr>
        <p:sp>
          <p:nvSpPr>
            <p:cNvPr id="68" name="Rectangle 67"/>
            <p:cNvSpPr/>
            <p:nvPr/>
          </p:nvSpPr>
          <p:spPr>
            <a:xfrm>
              <a:off x="862585" y="2789214"/>
              <a:ext cx="1265263" cy="155844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sz="1801"/>
            </a:p>
          </p:txBody>
        </p:sp>
        <p:grpSp>
          <p:nvGrpSpPr>
            <p:cNvPr id="69" name="Groupe 68"/>
            <p:cNvGrpSpPr/>
            <p:nvPr/>
          </p:nvGrpSpPr>
          <p:grpSpPr>
            <a:xfrm>
              <a:off x="1214519" y="3296917"/>
              <a:ext cx="561393" cy="543034"/>
              <a:chOff x="862585" y="5529962"/>
              <a:chExt cx="561393" cy="543034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862585" y="5529962"/>
                <a:ext cx="561393" cy="54303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954628" y="5626075"/>
                <a:ext cx="377306" cy="350807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2" name="Connecteur droit 71"/>
              <p:cNvCxnSpPr>
                <a:stCxn id="70" idx="0"/>
                <a:endCxn id="70" idx="2"/>
              </p:cNvCxnSpPr>
              <p:nvPr/>
            </p:nvCxnSpPr>
            <p:spPr>
              <a:xfrm>
                <a:off x="1143282" y="5529962"/>
                <a:ext cx="0" cy="543034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/>
              <p:cNvCxnSpPr>
                <a:stCxn id="70" idx="3"/>
                <a:endCxn id="70" idx="1"/>
              </p:cNvCxnSpPr>
              <p:nvPr/>
            </p:nvCxnSpPr>
            <p:spPr>
              <a:xfrm flipH="1">
                <a:off x="862585" y="5801479"/>
                <a:ext cx="561393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4" name="ZoneTexte 73"/>
          <p:cNvSpPr txBox="1"/>
          <p:nvPr/>
        </p:nvSpPr>
        <p:spPr>
          <a:xfrm>
            <a:off x="4682069" y="914633"/>
            <a:ext cx="1894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PASS BOX  n°2</a:t>
            </a:r>
          </a:p>
          <a:p>
            <a:pPr algn="ctr"/>
            <a:r>
              <a:rPr lang="fr-FR" sz="1200" b="1" dirty="0" smtClean="0"/>
              <a:t>Sortie produit</a:t>
            </a:r>
            <a:endParaRPr lang="fr-FR" sz="1200" b="1" dirty="0"/>
          </a:p>
        </p:txBody>
      </p:sp>
      <p:graphicFrame>
        <p:nvGraphicFramePr>
          <p:cNvPr id="75" name="Tableau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02158"/>
              </p:ext>
            </p:extLst>
          </p:nvPr>
        </p:nvGraphicFramePr>
        <p:xfrm>
          <a:off x="4543845" y="1482572"/>
          <a:ext cx="2548315" cy="8365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125">
                  <a:extLst>
                    <a:ext uri="{9D8B030D-6E8A-4147-A177-3AD203B41FA5}">
                      <a16:colId xmlns:a16="http://schemas.microsoft.com/office/drawing/2014/main" val="1189537107"/>
                    </a:ext>
                  </a:extLst>
                </a:gridCol>
                <a:gridCol w="896757">
                  <a:extLst>
                    <a:ext uri="{9D8B030D-6E8A-4147-A177-3AD203B41FA5}">
                      <a16:colId xmlns:a16="http://schemas.microsoft.com/office/drawing/2014/main" val="1600455264"/>
                    </a:ext>
                  </a:extLst>
                </a:gridCol>
                <a:gridCol w="637433">
                  <a:extLst>
                    <a:ext uri="{9D8B030D-6E8A-4147-A177-3AD203B41FA5}">
                      <a16:colId xmlns:a16="http://schemas.microsoft.com/office/drawing/2014/main" val="281429568"/>
                    </a:ext>
                  </a:extLst>
                </a:gridCol>
              </a:tblGrid>
              <a:tr h="365591">
                <a:tc>
                  <a:txBody>
                    <a:bodyPr/>
                    <a:lstStyle/>
                    <a:p>
                      <a:pPr algn="ctr"/>
                      <a:r>
                        <a:rPr lang="fr-FR" sz="900" b="0" dirty="0" smtClean="0"/>
                        <a:t>Etat d’occupation</a:t>
                      </a:r>
                      <a:endParaRPr lang="fr-FR" sz="900" b="0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0" dirty="0" smtClean="0"/>
                        <a:t>Classification ISO</a:t>
                      </a:r>
                      <a:endParaRPr lang="fr-FR" sz="900" b="0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/>
                        <a:t>Surface</a:t>
                      </a:r>
                      <a:endParaRPr lang="fr-FR" sz="1000" b="0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14502"/>
                  </a:ext>
                </a:extLst>
              </a:tr>
              <a:tr h="470748"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/>
                        <a:t>Hors activité</a:t>
                      </a:r>
                    </a:p>
                    <a:p>
                      <a:pPr algn="ctr"/>
                      <a:r>
                        <a:rPr lang="fr-FR" sz="1000" b="0" dirty="0" smtClean="0"/>
                        <a:t>En activité</a:t>
                      </a:r>
                      <a:endParaRPr lang="fr-FR" sz="1000" b="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/>
                        <a:t>Classe C = ISO 7</a:t>
                      </a:r>
                      <a:endParaRPr lang="fr-FR" sz="1000" b="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/>
                        <a:t>2,7 m2</a:t>
                      </a:r>
                    </a:p>
                  </a:txBody>
                  <a:tcPr marT="45721" marB="45721"/>
                </a:tc>
                <a:extLst>
                  <a:ext uri="{0D108BD9-81ED-4DB2-BD59-A6C34878D82A}">
                    <a16:rowId xmlns:a16="http://schemas.microsoft.com/office/drawing/2014/main" val="2919965634"/>
                  </a:ext>
                </a:extLst>
              </a:tr>
            </a:tbl>
          </a:graphicData>
        </a:graphic>
      </p:graphicFrame>
      <p:graphicFrame>
        <p:nvGraphicFramePr>
          <p:cNvPr id="76" name="Tableau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53016"/>
              </p:ext>
            </p:extLst>
          </p:nvPr>
        </p:nvGraphicFramePr>
        <p:xfrm>
          <a:off x="8770025" y="1482572"/>
          <a:ext cx="2548315" cy="8365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125">
                  <a:extLst>
                    <a:ext uri="{9D8B030D-6E8A-4147-A177-3AD203B41FA5}">
                      <a16:colId xmlns:a16="http://schemas.microsoft.com/office/drawing/2014/main" val="1189537107"/>
                    </a:ext>
                  </a:extLst>
                </a:gridCol>
                <a:gridCol w="896757">
                  <a:extLst>
                    <a:ext uri="{9D8B030D-6E8A-4147-A177-3AD203B41FA5}">
                      <a16:colId xmlns:a16="http://schemas.microsoft.com/office/drawing/2014/main" val="1600455264"/>
                    </a:ext>
                  </a:extLst>
                </a:gridCol>
                <a:gridCol w="637433">
                  <a:extLst>
                    <a:ext uri="{9D8B030D-6E8A-4147-A177-3AD203B41FA5}">
                      <a16:colId xmlns:a16="http://schemas.microsoft.com/office/drawing/2014/main" val="281429568"/>
                    </a:ext>
                  </a:extLst>
                </a:gridCol>
              </a:tblGrid>
              <a:tr h="365591">
                <a:tc>
                  <a:txBody>
                    <a:bodyPr/>
                    <a:lstStyle/>
                    <a:p>
                      <a:pPr algn="ctr"/>
                      <a:r>
                        <a:rPr lang="fr-FR" sz="900" b="0" dirty="0" smtClean="0"/>
                        <a:t>Etat d’occupation</a:t>
                      </a:r>
                      <a:endParaRPr lang="fr-FR" sz="900" b="0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900" b="0" dirty="0" smtClean="0"/>
                        <a:t>Classification ISO</a:t>
                      </a:r>
                      <a:endParaRPr lang="fr-FR" sz="900" b="0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/>
                        <a:t>Surface</a:t>
                      </a:r>
                      <a:endParaRPr lang="fr-FR" sz="1000" b="0" dirty="0"/>
                    </a:p>
                  </a:txBody>
                  <a:tcPr marT="45721" marB="45721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14502"/>
                  </a:ext>
                </a:extLst>
              </a:tr>
              <a:tr h="470748"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/>
                        <a:t>Hors activité</a:t>
                      </a:r>
                    </a:p>
                    <a:p>
                      <a:pPr algn="ctr"/>
                      <a:r>
                        <a:rPr lang="fr-FR" sz="1000" b="0" dirty="0" smtClean="0"/>
                        <a:t>En activité</a:t>
                      </a:r>
                      <a:endParaRPr lang="fr-FR" sz="1000" b="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/>
                        <a:t>Classe C = ISO 7</a:t>
                      </a:r>
                      <a:endParaRPr lang="fr-FR" sz="1000" b="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/>
                        <a:t>2,7 m2</a:t>
                      </a:r>
                    </a:p>
                  </a:txBody>
                  <a:tcPr marT="45721" marB="45721"/>
                </a:tc>
                <a:extLst>
                  <a:ext uri="{0D108BD9-81ED-4DB2-BD59-A6C34878D82A}">
                    <a16:rowId xmlns:a16="http://schemas.microsoft.com/office/drawing/2014/main" val="2919965634"/>
                  </a:ext>
                </a:extLst>
              </a:tr>
            </a:tbl>
          </a:graphicData>
        </a:graphic>
      </p:graphicFrame>
      <p:sp>
        <p:nvSpPr>
          <p:cNvPr id="77" name="ZoneTexte 76"/>
          <p:cNvSpPr txBox="1"/>
          <p:nvPr/>
        </p:nvSpPr>
        <p:spPr>
          <a:xfrm>
            <a:off x="9096901" y="914633"/>
            <a:ext cx="1894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/>
              <a:t>PASS BOX  n°3</a:t>
            </a:r>
          </a:p>
          <a:p>
            <a:pPr algn="ctr"/>
            <a:r>
              <a:rPr lang="fr-FR" sz="1200" b="1" dirty="0" smtClean="0"/>
              <a:t>Déchets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5505772" y="4622154"/>
            <a:ext cx="622302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1" dirty="0"/>
              <a:t>CP </a:t>
            </a:r>
            <a:r>
              <a:rPr lang="fr-FR" sz="1801" dirty="0" smtClean="0"/>
              <a:t>1</a:t>
            </a:r>
            <a:endParaRPr lang="fr-FR" sz="1801" dirty="0"/>
          </a:p>
        </p:txBody>
      </p:sp>
      <p:sp>
        <p:nvSpPr>
          <p:cNvPr id="2" name="Ellipse 1"/>
          <p:cNvSpPr/>
          <p:nvPr/>
        </p:nvSpPr>
        <p:spPr>
          <a:xfrm>
            <a:off x="1387384" y="4217188"/>
            <a:ext cx="215661" cy="216000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9655655" y="4217188"/>
            <a:ext cx="215661" cy="216000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5709092" y="4217188"/>
            <a:ext cx="215661" cy="216000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9264780" y="3592557"/>
            <a:ext cx="622302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1" dirty="0"/>
              <a:t>CP </a:t>
            </a:r>
            <a:r>
              <a:rPr lang="fr-FR" sz="1801" dirty="0" smtClean="0"/>
              <a:t>1</a:t>
            </a:r>
            <a:endParaRPr lang="fr-FR" sz="1801" dirty="0"/>
          </a:p>
        </p:txBody>
      </p:sp>
      <p:sp>
        <p:nvSpPr>
          <p:cNvPr id="39" name="ZoneTexte 38"/>
          <p:cNvSpPr txBox="1"/>
          <p:nvPr/>
        </p:nvSpPr>
        <p:spPr>
          <a:xfrm>
            <a:off x="1159407" y="3616808"/>
            <a:ext cx="622302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1" dirty="0"/>
              <a:t>CP </a:t>
            </a:r>
            <a:r>
              <a:rPr lang="fr-FR" sz="1801" dirty="0" smtClean="0"/>
              <a:t>1</a:t>
            </a:r>
            <a:endParaRPr lang="fr-FR" sz="1801" dirty="0"/>
          </a:p>
        </p:txBody>
      </p:sp>
      <p:sp>
        <p:nvSpPr>
          <p:cNvPr id="5" name="Flèche vers le bas 4"/>
          <p:cNvSpPr/>
          <p:nvPr/>
        </p:nvSpPr>
        <p:spPr>
          <a:xfrm rot="10800000">
            <a:off x="1276294" y="5282164"/>
            <a:ext cx="388528" cy="8006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Flèche vers le bas 40"/>
          <p:cNvSpPr/>
          <p:nvPr/>
        </p:nvSpPr>
        <p:spPr>
          <a:xfrm>
            <a:off x="9576959" y="5278997"/>
            <a:ext cx="388528" cy="8037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Flèche vers le bas 41"/>
          <p:cNvSpPr/>
          <p:nvPr/>
        </p:nvSpPr>
        <p:spPr>
          <a:xfrm rot="10800000">
            <a:off x="1300950" y="2590599"/>
            <a:ext cx="388528" cy="8006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Flèche vers le bas 42"/>
          <p:cNvSpPr/>
          <p:nvPr/>
        </p:nvSpPr>
        <p:spPr>
          <a:xfrm>
            <a:off x="9541925" y="2560884"/>
            <a:ext cx="388528" cy="8037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Flèche vers le bas 43"/>
          <p:cNvSpPr/>
          <p:nvPr/>
        </p:nvSpPr>
        <p:spPr>
          <a:xfrm>
            <a:off x="5629347" y="5278997"/>
            <a:ext cx="388528" cy="8037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Flèche vers le bas 45"/>
          <p:cNvSpPr/>
          <p:nvPr/>
        </p:nvSpPr>
        <p:spPr>
          <a:xfrm>
            <a:off x="5594313" y="2560884"/>
            <a:ext cx="388528" cy="8037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Organigramme : Connecteur 47"/>
          <p:cNvSpPr/>
          <p:nvPr/>
        </p:nvSpPr>
        <p:spPr>
          <a:xfrm>
            <a:off x="9918475" y="4652826"/>
            <a:ext cx="358904" cy="350585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801" dirty="0"/>
          </a:p>
        </p:txBody>
      </p:sp>
      <p:sp>
        <p:nvSpPr>
          <p:cNvPr id="49" name="Organigramme : Connecteur 48"/>
          <p:cNvSpPr/>
          <p:nvPr/>
        </p:nvSpPr>
        <p:spPr>
          <a:xfrm>
            <a:off x="5980154" y="3626593"/>
            <a:ext cx="358904" cy="350585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801" dirty="0"/>
          </a:p>
        </p:txBody>
      </p:sp>
      <p:sp>
        <p:nvSpPr>
          <p:cNvPr id="51" name="Organigramme : Connecteur 50"/>
          <p:cNvSpPr/>
          <p:nvPr/>
        </p:nvSpPr>
        <p:spPr>
          <a:xfrm>
            <a:off x="1067725" y="4666233"/>
            <a:ext cx="358904" cy="350585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801" dirty="0"/>
          </a:p>
        </p:txBody>
      </p:sp>
    </p:spTree>
    <p:extLst>
      <p:ext uri="{BB962C8B-B14F-4D97-AF65-F5344CB8AC3E}">
        <p14:creationId xmlns:p14="http://schemas.microsoft.com/office/powerpoint/2010/main" val="231680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78" y="121928"/>
            <a:ext cx="2669003" cy="449372"/>
          </a:xfrm>
          <a:prstGeom prst="rect">
            <a:avLst/>
          </a:prstGeom>
        </p:spPr>
      </p:pic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552813"/>
              </p:ext>
            </p:extLst>
          </p:nvPr>
        </p:nvGraphicFramePr>
        <p:xfrm>
          <a:off x="931653" y="940632"/>
          <a:ext cx="10161917" cy="5589563"/>
        </p:xfrm>
        <a:graphic>
          <a:graphicData uri="http://schemas.openxmlformats.org/drawingml/2006/table">
            <a:tbl>
              <a:tblPr/>
              <a:tblGrid>
                <a:gridCol w="2655122">
                  <a:extLst>
                    <a:ext uri="{9D8B030D-6E8A-4147-A177-3AD203B41FA5}">
                      <a16:colId xmlns:a16="http://schemas.microsoft.com/office/drawing/2014/main" val="3597209372"/>
                    </a:ext>
                  </a:extLst>
                </a:gridCol>
                <a:gridCol w="1962681">
                  <a:extLst>
                    <a:ext uri="{9D8B030D-6E8A-4147-A177-3AD203B41FA5}">
                      <a16:colId xmlns:a16="http://schemas.microsoft.com/office/drawing/2014/main" val="1580035701"/>
                    </a:ext>
                  </a:extLst>
                </a:gridCol>
                <a:gridCol w="2118594">
                  <a:extLst>
                    <a:ext uri="{9D8B030D-6E8A-4147-A177-3AD203B41FA5}">
                      <a16:colId xmlns:a16="http://schemas.microsoft.com/office/drawing/2014/main" val="958158219"/>
                    </a:ext>
                  </a:extLst>
                </a:gridCol>
                <a:gridCol w="1141840">
                  <a:extLst>
                    <a:ext uri="{9D8B030D-6E8A-4147-A177-3AD203B41FA5}">
                      <a16:colId xmlns:a16="http://schemas.microsoft.com/office/drawing/2014/main" val="4195225456"/>
                    </a:ext>
                  </a:extLst>
                </a:gridCol>
                <a:gridCol w="1141840">
                  <a:extLst>
                    <a:ext uri="{9D8B030D-6E8A-4147-A177-3AD203B41FA5}">
                      <a16:colId xmlns:a16="http://schemas.microsoft.com/office/drawing/2014/main" val="1912659227"/>
                    </a:ext>
                  </a:extLst>
                </a:gridCol>
                <a:gridCol w="1141840">
                  <a:extLst>
                    <a:ext uri="{9D8B030D-6E8A-4147-A177-3AD203B41FA5}">
                      <a16:colId xmlns:a16="http://schemas.microsoft.com/office/drawing/2014/main" val="883716437"/>
                    </a:ext>
                  </a:extLst>
                </a:gridCol>
              </a:tblGrid>
              <a:tr h="306741">
                <a:tc gridSpan="6"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Prelevements qualifications UCR </a:t>
                      </a:r>
                    </a:p>
                  </a:txBody>
                  <a:tcPr marL="9246" marR="9246" marT="92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299460"/>
                  </a:ext>
                </a:extLst>
              </a:tr>
              <a:tr h="23595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Nombre de prélèvements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431230"/>
                  </a:ext>
                </a:extLst>
              </a:tr>
              <a:tr h="23595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N° de local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Etat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Surfaces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Particulaire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Aéro bio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361"/>
                  </a:ext>
                </a:extLst>
              </a:tr>
              <a:tr h="247753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4298698"/>
                  </a:ext>
                </a:extLst>
              </a:tr>
              <a:tr h="2359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de prépa</a:t>
                      </a:r>
                    </a:p>
                  </a:txBody>
                  <a:tcPr marL="9246" marR="9246" marT="92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12/01/61</a:t>
                      </a:r>
                    </a:p>
                  </a:txBody>
                  <a:tcPr marL="9246" marR="9246" marT="92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activité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8730297"/>
                  </a:ext>
                </a:extLst>
              </a:tr>
              <a:tr h="24775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Hors activité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89742"/>
                  </a:ext>
                </a:extLst>
              </a:tr>
              <a:tr h="225695"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8928796"/>
                  </a:ext>
                </a:extLst>
              </a:tr>
              <a:tr h="2359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Sas 1 </a:t>
                      </a:r>
                    </a:p>
                  </a:txBody>
                  <a:tcPr marL="9246" marR="9246" marT="92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12/01/64</a:t>
                      </a:r>
                    </a:p>
                  </a:txBody>
                  <a:tcPr marL="9246" marR="9246" marT="92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activité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246" marR="9246" marT="92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246" marR="9246" marT="92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732765"/>
                  </a:ext>
                </a:extLst>
              </a:tr>
              <a:tr h="24775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Hors activité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246" marR="9246" marT="92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0238768"/>
                  </a:ext>
                </a:extLst>
              </a:tr>
              <a:tr h="225695"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6403158"/>
                  </a:ext>
                </a:extLst>
              </a:tr>
              <a:tr h="2359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Sas 2</a:t>
                      </a:r>
                    </a:p>
                  </a:txBody>
                  <a:tcPr marL="9246" marR="9246" marT="92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12/01/65</a:t>
                      </a:r>
                    </a:p>
                  </a:txBody>
                  <a:tcPr marL="9246" marR="9246" marT="92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activité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148534"/>
                  </a:ext>
                </a:extLst>
              </a:tr>
              <a:tr h="24775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Hors activité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0433265"/>
                  </a:ext>
                </a:extLst>
              </a:tr>
              <a:tr h="225695"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2577656"/>
                  </a:ext>
                </a:extLst>
              </a:tr>
              <a:tr h="2359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 box entrée produits </a:t>
                      </a:r>
                    </a:p>
                  </a:txBody>
                  <a:tcPr marL="9246" marR="9246" marT="92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12/01/62</a:t>
                      </a:r>
                    </a:p>
                  </a:txBody>
                  <a:tcPr marL="9246" marR="9246" marT="92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activité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727478"/>
                  </a:ext>
                </a:extLst>
              </a:tr>
              <a:tr h="24775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Hors activité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821424"/>
                  </a:ext>
                </a:extLst>
              </a:tr>
              <a:tr h="225695"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226836"/>
                  </a:ext>
                </a:extLst>
              </a:tr>
              <a:tr h="2359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 box sortie produits finis </a:t>
                      </a:r>
                    </a:p>
                  </a:txBody>
                  <a:tcPr marL="9246" marR="9246" marT="92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12/01/63</a:t>
                      </a:r>
                    </a:p>
                  </a:txBody>
                  <a:tcPr marL="9246" marR="9246" marT="92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activité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2072777"/>
                  </a:ext>
                </a:extLst>
              </a:tr>
              <a:tr h="24775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Hors activité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086174"/>
                  </a:ext>
                </a:extLst>
              </a:tr>
              <a:tr h="225695"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0354072"/>
                  </a:ext>
                </a:extLst>
              </a:tr>
              <a:tr h="2359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 box déchets</a:t>
                      </a:r>
                    </a:p>
                  </a:txBody>
                  <a:tcPr marL="9246" marR="9246" marT="92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12/01/64</a:t>
                      </a:r>
                    </a:p>
                  </a:txBody>
                  <a:tcPr marL="9246" marR="9246" marT="92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activité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9806542"/>
                  </a:ext>
                </a:extLst>
              </a:tr>
              <a:tr h="24775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Hors activité 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330312"/>
                  </a:ext>
                </a:extLst>
              </a:tr>
              <a:tr h="225695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3246862"/>
                  </a:ext>
                </a:extLst>
              </a:tr>
              <a:tr h="306741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6" marR="9246" marT="92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9246" marR="9246" marT="92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246" marR="9246" marT="92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18998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83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033542"/>
              </p:ext>
            </p:extLst>
          </p:nvPr>
        </p:nvGraphicFramePr>
        <p:xfrm>
          <a:off x="1824037" y="348619"/>
          <a:ext cx="8543925" cy="61607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0219">
                  <a:extLst>
                    <a:ext uri="{9D8B030D-6E8A-4147-A177-3AD203B41FA5}">
                      <a16:colId xmlns:a16="http://schemas.microsoft.com/office/drawing/2014/main" val="1732355577"/>
                    </a:ext>
                  </a:extLst>
                </a:gridCol>
                <a:gridCol w="7053706">
                  <a:extLst>
                    <a:ext uri="{9D8B030D-6E8A-4147-A177-3AD203B41FA5}">
                      <a16:colId xmlns:a16="http://schemas.microsoft.com/office/drawing/2014/main" val="1237003539"/>
                    </a:ext>
                  </a:extLst>
                </a:gridCol>
              </a:tblGrid>
              <a:tr h="400816">
                <a:tc>
                  <a:txBody>
                    <a:bodyPr/>
                    <a:lstStyle/>
                    <a:p>
                      <a:pPr algn="ctr" fontAlgn="b"/>
                      <a:r>
                        <a:rPr lang="fr-FR" sz="2400" u="none" strike="noStrike" dirty="0">
                          <a:effectLst/>
                        </a:rPr>
                        <a:t>N° </a:t>
                      </a:r>
                      <a:endParaRPr lang="fr-F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2400" u="none" strike="noStrike" dirty="0">
                          <a:effectLst/>
                        </a:rPr>
                        <a:t>Localisation </a:t>
                      </a:r>
                      <a:endParaRPr lang="fr-F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3782825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1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Intérieur passe box sortie produit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6585372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2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Intérieur passe box entrée produit 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4920075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3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Paillasse côté sortie de préparation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16034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4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Paillasse coté entrée produits 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2310861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5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Souris PC coté sortie de préparation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7279066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6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Dessus isolateur n°1 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037766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7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 Dessus isolateur n°3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141601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8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Vitre isolateur n°1 (au desssus du gant gauche) 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06702934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9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Chariot coté sortie produit 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01646852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10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Tiroir de conservation cytotoxiques (coté sortie de produit)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74919005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11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Interphone coté sortie de produit 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85389107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 dirty="0">
                          <a:effectLst/>
                        </a:rPr>
                        <a:t>12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Poignée passe box sortie de préparation 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2978894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13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Bouton tiroir cytotoxique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24044790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14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Poignée frigo N°2 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4594324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15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Poignée SAS n°2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82909511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effectLst/>
                        </a:rPr>
                        <a:t>16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effectLst/>
                        </a:rPr>
                        <a:t>Bouton de porte SAS n°2  porte commune sas 2 avec zac)</a:t>
                      </a:r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0370831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solidFill>
                            <a:srgbClr val="FF0000"/>
                          </a:solidFill>
                          <a:effectLst/>
                        </a:rPr>
                        <a:t>17</a:t>
                      </a:r>
                      <a:endParaRPr lang="fr-FR"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solidFill>
                            <a:srgbClr val="FF0000"/>
                          </a:solidFill>
                          <a:effectLst/>
                        </a:rPr>
                        <a:t>Poignée SAS n°1 </a:t>
                      </a:r>
                      <a:endParaRPr lang="fr-FR"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05679128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solidFill>
                            <a:srgbClr val="FF0000"/>
                          </a:solidFill>
                          <a:effectLst/>
                        </a:rPr>
                        <a:t>18</a:t>
                      </a:r>
                      <a:endParaRPr lang="fr-FR"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>
                          <a:solidFill>
                            <a:srgbClr val="FF0000"/>
                          </a:solidFill>
                          <a:effectLst/>
                        </a:rPr>
                        <a:t>Bouton de porte SAS n°2  (porte commune sas 1 et sas 2)</a:t>
                      </a:r>
                      <a:endParaRPr lang="fr-FR"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39046631"/>
                  </a:ext>
                </a:extLst>
              </a:tr>
              <a:tr h="30315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u="none" strike="noStrike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endParaRPr lang="fr-FR" sz="1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Intérieur </a:t>
                      </a:r>
                      <a:r>
                        <a:rPr lang="fr-FR" sz="18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pass</a:t>
                      </a:r>
                      <a:r>
                        <a:rPr lang="fr-FR" sz="1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box déchets </a:t>
                      </a:r>
                      <a:endParaRPr lang="fr-FR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96805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437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1815" y="919019"/>
            <a:ext cx="11376303" cy="5857875"/>
          </a:xfrm>
          <a:prstGeom prst="rect">
            <a:avLst/>
          </a:prstGeom>
        </p:spPr>
      </p:pic>
      <p:pic>
        <p:nvPicPr>
          <p:cNvPr id="3" name="Imag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623" y="49554"/>
            <a:ext cx="1273175" cy="1121410"/>
          </a:xfrm>
          <a:prstGeom prst="rect">
            <a:avLst/>
          </a:prstGeom>
        </p:spPr>
      </p:pic>
      <p:pic>
        <p:nvPicPr>
          <p:cNvPr id="4" name="Imag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695" y="144804"/>
            <a:ext cx="1474721" cy="1085850"/>
          </a:xfrm>
          <a:prstGeom prst="rect">
            <a:avLst/>
          </a:prstGeom>
        </p:spPr>
      </p:pic>
      <p:pic>
        <p:nvPicPr>
          <p:cNvPr id="5" name="Image 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790" y="2653464"/>
            <a:ext cx="1358900" cy="1019175"/>
          </a:xfrm>
          <a:prstGeom prst="rect">
            <a:avLst/>
          </a:prstGeom>
        </p:spPr>
      </p:pic>
      <p:pic>
        <p:nvPicPr>
          <p:cNvPr id="6" name="Image 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8384" y="1736360"/>
            <a:ext cx="1343660" cy="1012825"/>
          </a:xfrm>
          <a:prstGeom prst="rect">
            <a:avLst/>
          </a:prstGeom>
        </p:spPr>
      </p:pic>
      <p:pic>
        <p:nvPicPr>
          <p:cNvPr id="7" name="Image 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064" y="2959648"/>
            <a:ext cx="2004805" cy="1603127"/>
          </a:xfrm>
          <a:prstGeom prst="rect">
            <a:avLst/>
          </a:prstGeom>
        </p:spPr>
      </p:pic>
      <p:sp>
        <p:nvSpPr>
          <p:cNvPr id="8" name="Légende encadrée 2 7"/>
          <p:cNvSpPr/>
          <p:nvPr/>
        </p:nvSpPr>
        <p:spPr>
          <a:xfrm>
            <a:off x="4679427" y="3241259"/>
            <a:ext cx="226944" cy="26007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71926"/>
              <a:gd name="adj6" fmla="val -1032960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9" name="Légende encadrée 2 8"/>
          <p:cNvSpPr/>
          <p:nvPr/>
        </p:nvSpPr>
        <p:spPr>
          <a:xfrm>
            <a:off x="4819403" y="3479797"/>
            <a:ext cx="240195" cy="20706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29953"/>
              <a:gd name="adj6" fmla="val -929877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>
                <a:solidFill>
                  <a:schemeClr val="tx1"/>
                </a:solidFill>
              </a:rPr>
              <a:t>10</a:t>
            </a:r>
          </a:p>
        </p:txBody>
      </p:sp>
      <p:pic>
        <p:nvPicPr>
          <p:cNvPr id="10" name="Image 9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567" y="173379"/>
            <a:ext cx="1362887" cy="1137477"/>
          </a:xfrm>
          <a:prstGeom prst="rect">
            <a:avLst/>
          </a:prstGeom>
        </p:spPr>
      </p:pic>
      <p:sp>
        <p:nvSpPr>
          <p:cNvPr id="11" name="Légende encadrée 2 10"/>
          <p:cNvSpPr/>
          <p:nvPr/>
        </p:nvSpPr>
        <p:spPr>
          <a:xfrm>
            <a:off x="3934367" y="2364516"/>
            <a:ext cx="223630" cy="20706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545243"/>
              <a:gd name="adj6" fmla="val -433946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>
                <a:solidFill>
                  <a:schemeClr val="tx1"/>
                </a:solidFill>
              </a:rPr>
              <a:t>5</a:t>
            </a:r>
          </a:p>
        </p:txBody>
      </p:sp>
      <p:pic>
        <p:nvPicPr>
          <p:cNvPr id="12" name="Image 11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13709" y="236586"/>
            <a:ext cx="1330765" cy="896030"/>
          </a:xfrm>
          <a:prstGeom prst="rect">
            <a:avLst/>
          </a:prstGeom>
        </p:spPr>
      </p:pic>
      <p:sp>
        <p:nvSpPr>
          <p:cNvPr id="13" name="Légende encadrée 2 12"/>
          <p:cNvSpPr/>
          <p:nvPr/>
        </p:nvSpPr>
        <p:spPr>
          <a:xfrm>
            <a:off x="4468499" y="1763708"/>
            <a:ext cx="223630" cy="20706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498535"/>
              <a:gd name="adj6" fmla="val -26694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>
                <a:solidFill>
                  <a:schemeClr val="tx1"/>
                </a:solidFill>
              </a:rPr>
              <a:t>9</a:t>
            </a:r>
          </a:p>
        </p:txBody>
      </p:sp>
      <p:pic>
        <p:nvPicPr>
          <p:cNvPr id="14" name="Image 13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86752" y="4673576"/>
            <a:ext cx="1419225" cy="1047750"/>
          </a:xfrm>
          <a:prstGeom prst="rect">
            <a:avLst/>
          </a:prstGeom>
        </p:spPr>
      </p:pic>
      <p:sp>
        <p:nvSpPr>
          <p:cNvPr id="15" name="Légende encadrée 2 14"/>
          <p:cNvSpPr/>
          <p:nvPr/>
        </p:nvSpPr>
        <p:spPr>
          <a:xfrm>
            <a:off x="8327502" y="2622960"/>
            <a:ext cx="223630" cy="20706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165997"/>
              <a:gd name="adj6" fmla="val -49106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6" name="Légende encadrée 2 15"/>
          <p:cNvSpPr/>
          <p:nvPr/>
        </p:nvSpPr>
        <p:spPr>
          <a:xfrm>
            <a:off x="8651352" y="3746910"/>
            <a:ext cx="223630" cy="20706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49401"/>
              <a:gd name="adj6" fmla="val 202191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7" name="Légende encadrée 2 16"/>
          <p:cNvSpPr/>
          <p:nvPr/>
        </p:nvSpPr>
        <p:spPr>
          <a:xfrm>
            <a:off x="9060927" y="4089810"/>
            <a:ext cx="223630" cy="20706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04996"/>
              <a:gd name="adj6" fmla="val -112995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18" name="Image 17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4" t="14626" r="8648"/>
          <a:stretch/>
        </p:blipFill>
        <p:spPr bwMode="auto">
          <a:xfrm rot="5400000">
            <a:off x="6853404" y="4283419"/>
            <a:ext cx="1174432" cy="10696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Légende encadrée 2 18"/>
          <p:cNvSpPr/>
          <p:nvPr/>
        </p:nvSpPr>
        <p:spPr>
          <a:xfrm>
            <a:off x="5669613" y="2601840"/>
            <a:ext cx="350354" cy="19091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285726"/>
              <a:gd name="adj6" fmla="val 150638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0" name="Légende encadrée 2 19"/>
          <p:cNvSpPr/>
          <p:nvPr/>
        </p:nvSpPr>
        <p:spPr>
          <a:xfrm>
            <a:off x="7736538" y="3782940"/>
            <a:ext cx="223630" cy="20706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04198"/>
              <a:gd name="adj6" fmla="val -257254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>
                <a:solidFill>
                  <a:schemeClr val="tx1"/>
                </a:solidFill>
              </a:rPr>
              <a:t>14</a:t>
            </a:r>
          </a:p>
        </p:txBody>
      </p:sp>
      <p:pic>
        <p:nvPicPr>
          <p:cNvPr id="21" name="Image 20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153" y="4144798"/>
            <a:ext cx="2238375" cy="1685925"/>
          </a:xfrm>
          <a:prstGeom prst="rect">
            <a:avLst/>
          </a:prstGeom>
          <a:ln w="63500">
            <a:solidFill>
              <a:srgbClr val="FFFF00"/>
            </a:solidFill>
          </a:ln>
        </p:spPr>
      </p:pic>
      <p:sp>
        <p:nvSpPr>
          <p:cNvPr id="22" name="Légende encadrée 2 21"/>
          <p:cNvSpPr/>
          <p:nvPr/>
        </p:nvSpPr>
        <p:spPr>
          <a:xfrm>
            <a:off x="5583888" y="4259190"/>
            <a:ext cx="223630" cy="20706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3199"/>
              <a:gd name="adj6" fmla="val 194228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23" name="Légende encadrée 2 22"/>
          <p:cNvSpPr/>
          <p:nvPr/>
        </p:nvSpPr>
        <p:spPr>
          <a:xfrm>
            <a:off x="4555188" y="4421115"/>
            <a:ext cx="223630" cy="207066"/>
          </a:xfrm>
          <a:prstGeom prst="borderCallout2">
            <a:avLst>
              <a:gd name="adj1" fmla="val 18750"/>
              <a:gd name="adj2" fmla="val -8333"/>
              <a:gd name="adj3" fmla="val 62750"/>
              <a:gd name="adj4" fmla="val 94445"/>
              <a:gd name="adj5" fmla="val 122399"/>
              <a:gd name="adj6" fmla="val 309229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24" name="Légende encadrée 2 23"/>
          <p:cNvSpPr/>
          <p:nvPr/>
        </p:nvSpPr>
        <p:spPr>
          <a:xfrm>
            <a:off x="3718645" y="3172925"/>
            <a:ext cx="223630" cy="20706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80388"/>
              <a:gd name="adj6" fmla="val -638682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5" name="Légende encadrée 2 24"/>
          <p:cNvSpPr/>
          <p:nvPr/>
        </p:nvSpPr>
        <p:spPr>
          <a:xfrm>
            <a:off x="4733647" y="5245644"/>
            <a:ext cx="223630" cy="207066"/>
          </a:xfrm>
          <a:prstGeom prst="borderCallout2">
            <a:avLst>
              <a:gd name="adj1" fmla="val 18750"/>
              <a:gd name="adj2" fmla="val -8333"/>
              <a:gd name="adj3" fmla="val 54750"/>
              <a:gd name="adj4" fmla="val 57407"/>
              <a:gd name="adj5" fmla="val -39400"/>
              <a:gd name="adj6" fmla="val 329968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>
                <a:solidFill>
                  <a:schemeClr val="tx1"/>
                </a:solidFill>
              </a:rPr>
              <a:t>3</a:t>
            </a:r>
          </a:p>
        </p:txBody>
      </p:sp>
      <p:cxnSp>
        <p:nvCxnSpPr>
          <p:cNvPr id="26" name="Connecteur en angle 25"/>
          <p:cNvCxnSpPr/>
          <p:nvPr/>
        </p:nvCxnSpPr>
        <p:spPr>
          <a:xfrm rot="16200000" flipH="1">
            <a:off x="4314992" y="2964204"/>
            <a:ext cx="1123950" cy="1104900"/>
          </a:xfrm>
          <a:prstGeom prst="bentConnector3">
            <a:avLst>
              <a:gd name="adj1" fmla="val 0"/>
            </a:avLst>
          </a:prstGeom>
          <a:ln w="3175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llipse 26"/>
          <p:cNvSpPr/>
          <p:nvPr/>
        </p:nvSpPr>
        <p:spPr>
          <a:xfrm>
            <a:off x="4038767" y="2764179"/>
            <a:ext cx="378229" cy="371475"/>
          </a:xfrm>
          <a:prstGeom prst="ellipse">
            <a:avLst/>
          </a:prstGeom>
          <a:solidFill>
            <a:srgbClr val="FF0000"/>
          </a:solidFill>
          <a:ln>
            <a:noFill/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45720" rIns="36000" bIns="45720" numCol="1" spcCol="0" rtlCol="0" fromWordArt="0" anchor="t" anchorCtr="1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100">
              <a:solidFill>
                <a:schemeClr val="tx1"/>
              </a:solidFill>
            </a:endParaRPr>
          </a:p>
        </p:txBody>
      </p:sp>
      <p:sp>
        <p:nvSpPr>
          <p:cNvPr id="28" name="Légende encadrée 2 27"/>
          <p:cNvSpPr/>
          <p:nvPr/>
        </p:nvSpPr>
        <p:spPr>
          <a:xfrm>
            <a:off x="5307663" y="2582790"/>
            <a:ext cx="223630" cy="20706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89597"/>
              <a:gd name="adj6" fmla="val 172932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>
                <a:solidFill>
                  <a:schemeClr val="tx1"/>
                </a:solidFill>
              </a:rPr>
              <a:t>8</a:t>
            </a:r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197830" y="5296836"/>
            <a:ext cx="1478943" cy="1109207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904862" y="2047165"/>
            <a:ext cx="1384664" cy="1038498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876639" y="5150257"/>
            <a:ext cx="1384664" cy="1038498"/>
          </a:xfrm>
          <a:prstGeom prst="rect">
            <a:avLst/>
          </a:prstGeom>
        </p:spPr>
      </p:pic>
      <p:sp>
        <p:nvSpPr>
          <p:cNvPr id="37" name="Légende encadrée 2 36"/>
          <p:cNvSpPr/>
          <p:nvPr/>
        </p:nvSpPr>
        <p:spPr>
          <a:xfrm>
            <a:off x="9938505" y="3847957"/>
            <a:ext cx="237760" cy="296841"/>
          </a:xfrm>
          <a:prstGeom prst="borderCallout2">
            <a:avLst>
              <a:gd name="adj1" fmla="val 27936"/>
              <a:gd name="adj2" fmla="val 55576"/>
              <a:gd name="adj3" fmla="val -380654"/>
              <a:gd name="adj4" fmla="val 301137"/>
              <a:gd name="adj5" fmla="val -400765"/>
              <a:gd name="adj6" fmla="val 307005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 dirty="0" smtClean="0">
                <a:solidFill>
                  <a:schemeClr val="tx1"/>
                </a:solidFill>
              </a:rPr>
              <a:t>19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38" name="Légende encadrée 2 37"/>
          <p:cNvSpPr/>
          <p:nvPr/>
        </p:nvSpPr>
        <p:spPr>
          <a:xfrm>
            <a:off x="10570141" y="5719181"/>
            <a:ext cx="223630" cy="207066"/>
          </a:xfrm>
          <a:prstGeom prst="borderCallout2">
            <a:avLst>
              <a:gd name="adj1" fmla="val 18750"/>
              <a:gd name="adj2" fmla="val -8333"/>
              <a:gd name="adj3" fmla="val 62750"/>
              <a:gd name="adj4" fmla="val 94445"/>
              <a:gd name="adj5" fmla="val -47800"/>
              <a:gd name="adj6" fmla="val 419971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dirty="0" smtClean="0">
                <a:solidFill>
                  <a:schemeClr val="tx1"/>
                </a:solidFill>
              </a:rPr>
              <a:t>17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39" name="Légende encadrée 2 38"/>
          <p:cNvSpPr/>
          <p:nvPr/>
        </p:nvSpPr>
        <p:spPr>
          <a:xfrm>
            <a:off x="10777567" y="4661468"/>
            <a:ext cx="223630" cy="207066"/>
          </a:xfrm>
          <a:prstGeom prst="borderCallout2">
            <a:avLst>
              <a:gd name="adj1" fmla="val 18750"/>
              <a:gd name="adj2" fmla="val -8333"/>
              <a:gd name="adj3" fmla="val 62750"/>
              <a:gd name="adj4" fmla="val 94445"/>
              <a:gd name="adj5" fmla="val 527198"/>
              <a:gd name="adj6" fmla="val -333919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dirty="0" smtClean="0">
                <a:solidFill>
                  <a:schemeClr val="tx1"/>
                </a:solidFill>
              </a:rPr>
              <a:t>18</a:t>
            </a:r>
            <a:endParaRPr lang="fr-FR" sz="1100" dirty="0">
              <a:solidFill>
                <a:schemeClr val="tx1"/>
              </a:solidFill>
            </a:endParaRPr>
          </a:p>
        </p:txBody>
      </p:sp>
      <p:pic>
        <p:nvPicPr>
          <p:cNvPr id="29" name="Image 28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904709" y="3449036"/>
            <a:ext cx="1371965" cy="1081939"/>
          </a:xfrm>
          <a:prstGeom prst="rect">
            <a:avLst/>
          </a:prstGeom>
        </p:spPr>
      </p:pic>
      <p:sp>
        <p:nvSpPr>
          <p:cNvPr id="30" name="Légende encadrée 2 29"/>
          <p:cNvSpPr/>
          <p:nvPr/>
        </p:nvSpPr>
        <p:spPr>
          <a:xfrm>
            <a:off x="10334589" y="4269330"/>
            <a:ext cx="223630" cy="207066"/>
          </a:xfrm>
          <a:prstGeom prst="borderCallout2">
            <a:avLst>
              <a:gd name="adj1" fmla="val 18750"/>
              <a:gd name="adj2" fmla="val -8333"/>
              <a:gd name="adj3" fmla="val 62750"/>
              <a:gd name="adj4" fmla="val 94445"/>
              <a:gd name="adj5" fmla="val -57001"/>
              <a:gd name="adj6" fmla="val 458304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 dirty="0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31" name="Légende encadrée 2 30"/>
          <p:cNvSpPr/>
          <p:nvPr/>
        </p:nvSpPr>
        <p:spPr>
          <a:xfrm>
            <a:off x="10665752" y="3947240"/>
            <a:ext cx="223630" cy="207066"/>
          </a:xfrm>
          <a:prstGeom prst="borderCallout2">
            <a:avLst>
              <a:gd name="adj1" fmla="val 18750"/>
              <a:gd name="adj2" fmla="val -8333"/>
              <a:gd name="adj3" fmla="val 62750"/>
              <a:gd name="adj4" fmla="val 94445"/>
              <a:gd name="adj5" fmla="val -181200"/>
              <a:gd name="adj6" fmla="val 317748"/>
            </a:avLst>
          </a:prstGeom>
          <a:solidFill>
            <a:srgbClr val="FFFF00"/>
          </a:solidFill>
          <a:ln>
            <a:solidFill>
              <a:srgbClr val="FFFF00"/>
            </a:solidFill>
            <a:headEnd type="none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100" dirty="0">
                <a:solidFill>
                  <a:schemeClr val="tx1"/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3244891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1074</TotalTime>
  <Words>525</Words>
  <Application>Microsoft Office PowerPoint</Application>
  <PresentationFormat>Grand écran</PresentationFormat>
  <Paragraphs>238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GCS du Chalonnais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LAGARDE Emilie</dc:creator>
  <cp:lastModifiedBy>FRICK Herve</cp:lastModifiedBy>
  <cp:revision>62</cp:revision>
  <cp:lastPrinted>2022-02-14T08:06:29Z</cp:lastPrinted>
  <dcterms:created xsi:type="dcterms:W3CDTF">2021-12-07T14:40:03Z</dcterms:created>
  <dcterms:modified xsi:type="dcterms:W3CDTF">2024-09-06T12:56:50Z</dcterms:modified>
</cp:coreProperties>
</file>