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sldIdLst>
    <p:sldId id="257" r:id="rId2"/>
    <p:sldId id="264" r:id="rId3"/>
    <p:sldId id="258" r:id="rId4"/>
    <p:sldId id="263" r:id="rId5"/>
    <p:sldId id="262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9687"/>
    <a:srgbClr val="6982A8"/>
    <a:srgbClr val="ECEDF2"/>
    <a:srgbClr val="D5D8E1"/>
    <a:srgbClr val="124381"/>
    <a:srgbClr val="2676BF"/>
    <a:srgbClr val="2577BF"/>
    <a:srgbClr val="134383"/>
    <a:srgbClr val="A51458"/>
    <a:srgbClr val="FFB3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2"/>
    <p:restoredTop sz="94674"/>
  </p:normalViewPr>
  <p:slideViewPr>
    <p:cSldViewPr>
      <p:cViewPr varScale="1">
        <p:scale>
          <a:sx n="120" d="100"/>
          <a:sy n="120" d="100"/>
        </p:scale>
        <p:origin x="1454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fld id="{656B0B7F-7CD2-4C43-B5A6-88AFDBA57355}" type="datetimeFigureOut">
              <a:rPr lang="fr-FR" smtClean="0"/>
              <a:pPr>
                <a:defRPr/>
              </a:pPr>
              <a:t>25/10/2024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62E0AEF2-A813-40F0-A7FB-3FF2FA5E4DF5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824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D5BA97-BF44-46A2-8F9A-25DE51AAD4C7}" type="datetimeFigureOut">
              <a:rPr lang="fr-FR" smtClean="0"/>
              <a:pPr>
                <a:defRPr/>
              </a:pPr>
              <a:t>25/10/2024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11BA73-EC35-4179-A5D5-D85E33A04C19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95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80EFA1-AA49-432A-9116-5B26A1FE1F86}" type="datetimeFigureOut">
              <a:rPr lang="fr-FR" smtClean="0"/>
              <a:pPr>
                <a:defRPr/>
              </a:pPr>
              <a:t>25/10/2024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3A926-4C04-4C1C-95F8-DC1F3395D750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644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5F9103-E775-4DF7-B586-F149EDA26233}" type="datetimeFigureOut">
              <a:rPr lang="fr-FR" smtClean="0"/>
              <a:pPr>
                <a:defRPr/>
              </a:pPr>
              <a:t>25/10/2024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BA6A69-A0A5-422A-8C59-8910442CB82C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636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E1A1EA-AE75-4E02-9EA2-35CDAB4CE3CA}" type="datetimeFigureOut">
              <a:rPr lang="fr-FR" smtClean="0"/>
              <a:pPr>
                <a:defRPr/>
              </a:pPr>
              <a:t>25/10/2024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0A2C98-F1DA-422D-A3BC-EA3E6B4FCED7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045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3E4A0C-EA41-428A-B63E-BC8B5BC947E0}" type="datetimeFigureOut">
              <a:rPr lang="fr-FR" smtClean="0"/>
              <a:pPr>
                <a:defRPr/>
              </a:pPr>
              <a:t>25/10/2024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DF1BDC-58A1-4B0D-86C8-5A70260CD0F0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6629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DEEDEE-B241-4449-A247-51887E8159F0}" type="datetimeFigureOut">
              <a:rPr lang="fr-FR" smtClean="0"/>
              <a:pPr>
                <a:defRPr/>
              </a:pPr>
              <a:t>25/10/2024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ACC30-DC66-436C-B01F-D7B0571A0F03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4177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4FE33A-C4C8-4482-B297-2B3D34E65B1F}" type="datetimeFigureOut">
              <a:rPr lang="fr-FR" smtClean="0"/>
              <a:pPr>
                <a:defRPr/>
              </a:pPr>
              <a:t>25/10/2024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7D2337-4FF6-42F4-8C0C-D2E33306AE61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6048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46FDE2-C88F-4444-853B-F4EAD83BD595}" type="datetimeFigureOut">
              <a:rPr lang="fr-FR" smtClean="0"/>
              <a:pPr>
                <a:defRPr/>
              </a:pPr>
              <a:t>25/10/2024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36A7B1-A72E-4C32-A5E6-9B2AB67C4D72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4841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D06DE1-7267-425E-A801-E8A1F5354375}" type="datetimeFigureOut">
              <a:rPr lang="fr-FR" smtClean="0"/>
              <a:pPr>
                <a:defRPr/>
              </a:pPr>
              <a:t>25/10/2024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A0D17BEB-3241-40D1-B55B-18AEBF5DF60E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179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fld id="{A3ECC811-35D9-4F61-B9A4-B08DB6AE7062}" type="datetimeFigureOut">
              <a:rPr lang="fr-FR" smtClean="0"/>
              <a:pPr>
                <a:defRPr/>
              </a:pPr>
              <a:t>25/10/2024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F2E5B004-E6DC-4F21-BBE4-7D0EE19AFE54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7262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pPr>
              <a:defRPr/>
            </a:pPr>
            <a:fld id="{5ABF09FE-22ED-4099-AFB0-73E4C84C0D65}" type="datetimeFigureOut">
              <a:rPr lang="fr-FR" smtClean="0"/>
              <a:pPr>
                <a:defRPr/>
              </a:pPr>
              <a:t>25/10/2024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43EFEA95-B475-4EFF-BEFC-ED4D0FC3D81D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9098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Titre 1"/>
          <p:cNvSpPr>
            <a:spLocks noGrp="1"/>
          </p:cNvSpPr>
          <p:nvPr>
            <p:ph type="title"/>
          </p:nvPr>
        </p:nvSpPr>
        <p:spPr>
          <a:xfrm>
            <a:off x="4230935" y="548680"/>
            <a:ext cx="4617952" cy="34187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fr-FR" altLang="fr-FR" sz="2400" dirty="0">
                <a:solidFill>
                  <a:srgbClr val="6982A8"/>
                </a:solidFill>
              </a:rPr>
              <a:t>Centre Hospitalier de Plaisir 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6A91F5DC-FC2F-264A-A980-AE4695361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86092"/>
            <a:ext cx="9144000" cy="3512303"/>
          </a:xfrm>
        </p:spPr>
        <p:txBody>
          <a:bodyPr rtlCol="0">
            <a:noAutofit/>
          </a:bodyPr>
          <a:lstStyle/>
          <a:p>
            <a:pPr marL="350520" algn="ctr" fontAlgn="auto">
              <a:lnSpc>
                <a:spcPct val="115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fr-FR" sz="1800" i="1" dirty="0">
                <a:solidFill>
                  <a:srgbClr val="419687"/>
                </a:solidFill>
                <a:latin typeface="Arial" panose="020B0604020202020204" pitchFamily="34" charset="0"/>
              </a:rPr>
              <a:t>Concours restreint de maîtrise d’œuvre sur Esquisse +</a:t>
            </a:r>
          </a:p>
          <a:p>
            <a:pPr marL="350520" algn="ctr" fontAlgn="auto">
              <a:lnSpc>
                <a:spcPct val="115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fr-FR" sz="1800" i="1" dirty="0">
                <a:solidFill>
                  <a:srgbClr val="6982A8"/>
                </a:solidFill>
                <a:latin typeface="Arial" panose="020B0604020202020204" pitchFamily="34" charset="0"/>
              </a:rPr>
              <a:t>Phase candidatures </a:t>
            </a:r>
          </a:p>
          <a:p>
            <a:pPr marL="350520" algn="ctr" fontAlgn="auto">
              <a:lnSpc>
                <a:spcPct val="115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fr-FR" sz="1800" i="1" dirty="0">
                <a:solidFill>
                  <a:srgbClr val="6982A8"/>
                </a:solidFill>
                <a:latin typeface="Arial" panose="020B0604020202020204" pitchFamily="34" charset="0"/>
              </a:rPr>
              <a:t>Novembre  2024 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endParaRPr lang="fr-FR" sz="2000" b="1" i="1" dirty="0">
              <a:solidFill>
                <a:srgbClr val="419687"/>
              </a:solidFill>
              <a:latin typeface="Arial"/>
              <a:cs typeface="Arial"/>
            </a:endParaRPr>
          </a:p>
          <a:p>
            <a:pPr marL="350520" algn="ctr">
              <a:lnSpc>
                <a:spcPct val="115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fr-FR" sz="1800" dirty="0">
                <a:solidFill>
                  <a:srgbClr val="419687"/>
                </a:solidFill>
                <a:latin typeface="Arial" panose="020B0604020202020204" pitchFamily="34" charset="0"/>
              </a:rPr>
              <a:t>MISSION DE MAÎTRISE D’ŒUVRE </a:t>
            </a:r>
          </a:p>
          <a:p>
            <a:pPr marL="350520" algn="ctr">
              <a:lnSpc>
                <a:spcPct val="115000"/>
              </a:lnSpc>
            </a:pPr>
            <a:r>
              <a:rPr lang="fr-FR" sz="1800" dirty="0">
                <a:solidFill>
                  <a:srgbClr val="41968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Réhabilitation et extension du bâtiment « LES OLIVIERS » pour l’accueil du service Médecine Physique et Réadaptation (MPR) </a:t>
            </a:r>
          </a:p>
          <a:p>
            <a:pPr marL="350520" algn="ctr">
              <a:lnSpc>
                <a:spcPct val="115000"/>
              </a:lnSpc>
            </a:pPr>
            <a:r>
              <a:rPr lang="fr-FR" sz="1800" dirty="0">
                <a:solidFill>
                  <a:srgbClr val="419687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PLAISIR (78)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9F36E5D-ABC0-7843-8AD9-F7F5D4B2EADF}"/>
              </a:ext>
            </a:extLst>
          </p:cNvPr>
          <p:cNvSpPr txBox="1"/>
          <p:nvPr/>
        </p:nvSpPr>
        <p:spPr>
          <a:xfrm>
            <a:off x="139891" y="5698395"/>
            <a:ext cx="64483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6982A8"/>
                </a:solidFill>
                <a:latin typeface="Arial"/>
                <a:cs typeface="Arial"/>
              </a:rPr>
              <a:t>Annexe n°2 :</a:t>
            </a:r>
          </a:p>
          <a:p>
            <a:r>
              <a:rPr lang="fr-FR" sz="1600" dirty="0">
                <a:solidFill>
                  <a:srgbClr val="6982A8"/>
                </a:solidFill>
                <a:latin typeface="Arial"/>
                <a:cs typeface="Arial"/>
              </a:rPr>
              <a:t>Présentation des références de l’architecte-mandataire</a:t>
            </a:r>
          </a:p>
          <a:p>
            <a:r>
              <a:rPr lang="fr-CA" sz="1200" i="1" dirty="0">
                <a:solidFill>
                  <a:srgbClr val="6982A8"/>
                </a:solidFill>
                <a:latin typeface="Arial" panose="020B0604020202020204" pitchFamily="34" charset="0"/>
              </a:rPr>
              <a:t>sélection de 4 références livrées ou en cours de réalisation et représentatives de prestations de nature et d’importance équivalentes</a:t>
            </a:r>
            <a:endParaRPr lang="fr-FR" sz="1200" i="1" dirty="0">
              <a:solidFill>
                <a:srgbClr val="6982A8"/>
              </a:solidFill>
              <a:latin typeface="Arial" panose="020B060402020202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9D5C340-0334-516D-4D2F-518BFA66EA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35" t="6631" r="5916" b="13370"/>
          <a:stretch/>
        </p:blipFill>
        <p:spPr>
          <a:xfrm>
            <a:off x="7094639" y="5869431"/>
            <a:ext cx="1754248" cy="71325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F8B5F04-F322-0FF7-F14D-14B3AB93E9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28739"/>
            <a:ext cx="983214" cy="757487"/>
          </a:xfrm>
          <a:prstGeom prst="rect">
            <a:avLst/>
          </a:prstGeom>
          <a:noFill/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528739"/>
            <a:ext cx="1042748" cy="89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352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68C86F25-ED4C-4FCE-8DE5-01CCE01C8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612649"/>
            <a:ext cx="7886700" cy="507492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r>
              <a:rPr lang="fr-FR" sz="1200" b="0" kern="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Cette slide vous assiste dans la réalisation de votre diaporama de candidature.</a:t>
            </a:r>
          </a:p>
          <a:p>
            <a:pPr marL="0" indent="0" algn="just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endParaRPr lang="fr-FR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r>
              <a:rPr lang="fr-FR" sz="1200" kern="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3 :</a:t>
            </a:r>
            <a:r>
              <a:rPr lang="fr-FR" sz="1200" kern="0" dirty="0">
                <a:solidFill>
                  <a:srgbClr val="EF7F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kern="0" dirty="0">
                <a:latin typeface="Arial" panose="020B0604020202020204" pitchFamily="34" charset="0"/>
                <a:cs typeface="Arial" panose="020B0604020202020204" pitchFamily="34" charset="0"/>
              </a:rPr>
              <a:t>Compléter le tableau synthétique de présentation du groupement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fr-FR" sz="1200" kern="0" dirty="0">
              <a:solidFill>
                <a:srgbClr val="4196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fr-FR" sz="1200" kern="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4 : </a:t>
            </a:r>
            <a:r>
              <a:rPr lang="fr-FR" sz="1200" kern="0" dirty="0">
                <a:latin typeface="Arial" panose="020B0604020202020204" pitchFamily="34" charset="0"/>
                <a:cs typeface="Arial" panose="020B0604020202020204" pitchFamily="34" charset="0"/>
              </a:rPr>
              <a:t>Compléter le tableau synthétique de présentation de votre structure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fr-FR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fr-FR" sz="1200" kern="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5 :</a:t>
            </a:r>
            <a:r>
              <a:rPr lang="fr-FR" sz="1200" kern="0" dirty="0">
                <a:solidFill>
                  <a:srgbClr val="EF7F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kern="0" dirty="0">
                <a:latin typeface="Arial" panose="020B0604020202020204" pitchFamily="34" charset="0"/>
                <a:cs typeface="Arial" panose="020B0604020202020204" pitchFamily="34" charset="0"/>
              </a:rPr>
              <a:t>Compléter la liste des références communes (le cas échéant) entre les différents membres du groupement</a:t>
            </a:r>
          </a:p>
          <a:p>
            <a:pPr marL="0" indent="0" algn="just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endParaRPr lang="fr-FR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fr-FR" sz="1200" kern="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6 ; 7 ; 8 ; 9 : </a:t>
            </a:r>
            <a:r>
              <a:rPr lang="fr-FR" sz="1200" kern="0" dirty="0">
                <a:latin typeface="Arial" panose="020B0604020202020204" pitchFamily="34" charset="0"/>
                <a:cs typeface="Arial" panose="020B0604020202020204" pitchFamily="34" charset="0"/>
              </a:rPr>
              <a:t>Présentation des références du mandataire</a:t>
            </a: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r>
              <a:rPr lang="fr-FR" sz="1200" kern="0" dirty="0">
                <a:latin typeface="Arial" panose="020B0604020202020204" pitchFamily="34" charset="0"/>
                <a:cs typeface="Arial" panose="020B0604020202020204" pitchFamily="34" charset="0"/>
              </a:rPr>
              <a:t>Insérer dans les diapositives vos images les plus adaptées possibles à l’opération objet de la présente consultation : tout types de visuels sont acceptés (photographies,  documents graphiques,  images 3D , </a:t>
            </a:r>
            <a:r>
              <a:rPr lang="fr-FR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fr-FR" sz="1200" kern="0" dirty="0">
                <a:latin typeface="Arial" panose="020B0604020202020204" pitchFamily="34" charset="0"/>
                <a:cs typeface="Arial" panose="020B0604020202020204" pitchFamily="34" charset="0"/>
              </a:rPr>
              <a:t>,…)</a:t>
            </a:r>
            <a:endParaRPr lang="fr-FR" sz="1200" b="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r>
              <a:rPr lang="fr-FR" sz="1200" b="0" kern="0" dirty="0">
                <a:latin typeface="Arial" panose="020B0604020202020204" pitchFamily="34" charset="0"/>
                <a:cs typeface="Arial" panose="020B0604020202020204" pitchFamily="34" charset="0"/>
              </a:rPr>
              <a:t>Quatre </a:t>
            </a:r>
            <a:r>
              <a:rPr lang="fr-FR" sz="1200" kern="0" dirty="0">
                <a:latin typeface="Arial" panose="020B0604020202020204" pitchFamily="34" charset="0"/>
                <a:cs typeface="Arial" panose="020B0604020202020204" pitchFamily="34" charset="0"/>
              </a:rPr>
              <a:t> (4) références sont demandées par équipe candidate. </a:t>
            </a:r>
          </a:p>
          <a:p>
            <a:pPr marL="0" indent="0" algn="just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r>
              <a:rPr lang="fr-FR" sz="1200" b="0" kern="0" dirty="0">
                <a:latin typeface="Arial" panose="020B0604020202020204" pitchFamily="34" charset="0"/>
                <a:cs typeface="Arial" panose="020B0604020202020204" pitchFamily="34" charset="0"/>
              </a:rPr>
              <a:t>Vous privilégierez votre référence la plus significative en référence n°1.</a:t>
            </a:r>
          </a:p>
          <a:p>
            <a:pPr marL="0" indent="0" algn="just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r>
              <a:rPr lang="fr-FR" sz="1200" b="0" kern="0" dirty="0">
                <a:latin typeface="Arial" panose="020B0604020202020204" pitchFamily="34" charset="0"/>
                <a:cs typeface="Arial" panose="020B0604020202020204" pitchFamily="34" charset="0"/>
              </a:rPr>
              <a:t>Merci de renseigner tous les champs qui sont laissés libres ou entre guillemet (maître d’ouvrage, lieu, surface en m² SDO, etc…)</a:t>
            </a:r>
          </a:p>
          <a:p>
            <a:pPr marL="0" indent="0" algn="just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endParaRPr lang="fr-FR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r>
              <a:rPr lang="fr-FR" sz="1200" kern="0" dirty="0">
                <a:latin typeface="Arial" panose="020B0604020202020204" pitchFamily="34" charset="0"/>
                <a:cs typeface="Arial" panose="020B0604020202020204" pitchFamily="34" charset="0"/>
              </a:rPr>
              <a:t>Une fois le document dûment complété, enregistrer ce fichier </a:t>
            </a:r>
            <a:r>
              <a:rPr lang="fr-FR" sz="1200" b="0" kern="0" dirty="0">
                <a:latin typeface="Arial" panose="020B0604020202020204" pitchFamily="34" charset="0"/>
                <a:cs typeface="Arial" panose="020B0604020202020204" pitchFamily="34" charset="0"/>
              </a:rPr>
              <a:t>en le nommant ainsi :</a:t>
            </a:r>
          </a:p>
          <a:p>
            <a:pPr marL="342658" indent="-342658" eaLnBrk="1" hangingPunct="1">
              <a:lnSpc>
                <a:spcPct val="12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fr-FR" sz="1200" b="0" kern="0" dirty="0">
                <a:latin typeface="Arial" panose="020B0604020202020204" pitchFamily="34" charset="0"/>
                <a:cs typeface="Arial" panose="020B0604020202020204" pitchFamily="34" charset="0"/>
              </a:rPr>
              <a:t>Nom du participant</a:t>
            </a:r>
          </a:p>
          <a:p>
            <a:pPr marL="342658" indent="-342658" eaLnBrk="1" hangingPunct="1">
              <a:lnSpc>
                <a:spcPct val="12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fr-FR" sz="1200" b="0" kern="0" dirty="0">
                <a:latin typeface="Arial" panose="020B0604020202020204" pitchFamily="34" charset="0"/>
                <a:cs typeface="Arial" panose="020B0604020202020204" pitchFamily="34" charset="0"/>
              </a:rPr>
              <a:t>Objet de l’opération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fr-FR" sz="1200" b="0" kern="0" dirty="0">
                <a:latin typeface="Arial" panose="020B0604020202020204" pitchFamily="34" charset="0"/>
                <a:cs typeface="Arial" panose="020B0604020202020204" pitchFamily="34" charset="0"/>
              </a:rPr>
              <a:t>Soit : </a:t>
            </a:r>
            <a:r>
              <a:rPr lang="fr-FR" sz="1200" b="1" i="1" kern="0" spc="-21" dirty="0">
                <a:latin typeface="Arial" panose="020B0604020202020204" pitchFamily="34" charset="0"/>
                <a:cs typeface="Arial" panose="020B0604020202020204" pitchFamily="34" charset="0"/>
              </a:rPr>
              <a:t>Nom du mandataire – MPR Plaisir </a:t>
            </a: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endParaRPr lang="fr-FR" sz="1200" b="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r>
              <a:rPr lang="fr-FR" sz="1200" kern="0" dirty="0">
                <a:latin typeface="Arial" panose="020B0604020202020204" pitchFamily="34" charset="0"/>
                <a:cs typeface="Arial" panose="020B0604020202020204" pitchFamily="34" charset="0"/>
              </a:rPr>
              <a:t>Joindre ce fichier</a:t>
            </a:r>
            <a:r>
              <a:rPr lang="fr-FR" sz="1200" kern="0" baseline="30000" dirty="0">
                <a:latin typeface="Arial" panose="020B0604020202020204" pitchFamily="34" charset="0"/>
                <a:cs typeface="Arial" panose="020B0604020202020204" pitchFamily="34" charset="0"/>
              </a:rPr>
              <a:t>(1)</a:t>
            </a:r>
            <a:r>
              <a:rPr lang="fr-FR" sz="1200" kern="0" dirty="0">
                <a:latin typeface="Arial" panose="020B0604020202020204" pitchFamily="34" charset="0"/>
                <a:cs typeface="Arial" panose="020B0604020202020204" pitchFamily="34" charset="0"/>
              </a:rPr>
              <a:t> au dossier de candidature via le profil d’acheteur suivant : achatpublic.com </a:t>
            </a:r>
            <a:r>
              <a:rPr lang="fr-FR" sz="1200" u="sng" kern="0" dirty="0">
                <a:latin typeface="Arial" panose="020B0604020202020204" pitchFamily="34" charset="0"/>
                <a:cs typeface="Arial" panose="020B0604020202020204" pitchFamily="34" charset="0"/>
              </a:rPr>
              <a:t>avant la date limite de remise des candidatures</a:t>
            </a:r>
            <a:r>
              <a:rPr lang="fr-FR" sz="1200" kern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endParaRPr lang="fr-FR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Tx/>
              <a:buFontTx/>
              <a:buNone/>
              <a:defRPr/>
            </a:pPr>
            <a:r>
              <a:rPr lang="fr-FR" sz="1200" b="0" i="1" kern="0" baseline="300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(1) </a:t>
            </a:r>
            <a:r>
              <a:rPr lang="fr-FR" sz="1200" b="0" i="1" kern="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poids de ce fichier ne devra pas excéder </a:t>
            </a:r>
            <a:r>
              <a:rPr lang="fr-FR" sz="1200" i="1" kern="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Mo. </a:t>
            </a:r>
            <a:r>
              <a:rPr lang="fr-FR" sz="1200" b="0" i="1" kern="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Pensez à compresser vos images le cas échéant.</a:t>
            </a:r>
          </a:p>
          <a:p>
            <a:pPr marL="0" indent="0">
              <a:lnSpc>
                <a:spcPct val="120000"/>
              </a:lnSpc>
              <a:buNone/>
            </a:pPr>
            <a:endParaRPr lang="fr-FR" sz="1200" dirty="0"/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879DF56E-10FC-3421-3C8D-7F733809E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94000" y="6381328"/>
            <a:ext cx="6342496" cy="365125"/>
          </a:xfrm>
        </p:spPr>
        <p:txBody>
          <a:bodyPr/>
          <a:lstStyle/>
          <a:p>
            <a:pPr algn="r"/>
            <a:r>
              <a:rPr lang="fr-FR" dirty="0"/>
              <a:t>Références architectes - Candidature MOE – MPR Réhabilitation ET Extension   </a:t>
            </a:r>
          </a:p>
        </p:txBody>
      </p:sp>
    </p:spTree>
    <p:extLst>
      <p:ext uri="{BB962C8B-B14F-4D97-AF65-F5344CB8AC3E}">
        <p14:creationId xmlns:p14="http://schemas.microsoft.com/office/powerpoint/2010/main" val="3543383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Espace réservé du contenu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909342"/>
              </p:ext>
            </p:extLst>
          </p:nvPr>
        </p:nvGraphicFramePr>
        <p:xfrm>
          <a:off x="289800" y="729831"/>
          <a:ext cx="8564400" cy="539833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5648">
                  <a:extLst>
                    <a:ext uri="{9D8B030D-6E8A-4147-A177-3AD203B41FA5}">
                      <a16:colId xmlns:a16="http://schemas.microsoft.com/office/drawing/2014/main" val="2901179263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Missions</a:t>
                      </a:r>
                      <a:endParaRPr lang="fr-FR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6982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structure + Raison sociale  </a:t>
                      </a:r>
                      <a:endParaRPr lang="fr-FR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6982A8"/>
                    </a:solidFill>
                  </a:tcPr>
                </a:tc>
                <a:tc>
                  <a:txBody>
                    <a:bodyPr/>
                    <a:lstStyle/>
                    <a:p>
                      <a:pPr marL="9525" indent="0" algn="ctr">
                        <a:tabLst/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département</a:t>
                      </a:r>
                    </a:p>
                  </a:txBody>
                  <a:tcPr marL="95324" marR="95324" marT="47646" marB="47646" anchor="ctr">
                    <a:solidFill>
                      <a:srgbClr val="6982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6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Architecture</a:t>
                      </a: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6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Économie de la construction</a:t>
                      </a: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16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Ingénierie structure</a:t>
                      </a: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16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Ingénierie VRD</a:t>
                      </a:r>
                      <a:endParaRPr lang="fr-FR" sz="1600" kern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16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Ingénierie fluides</a:t>
                      </a: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032973"/>
                  </a:ext>
                </a:extLst>
              </a:tr>
              <a:tr h="4516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Ingénierie thermique</a:t>
                      </a: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822445"/>
                  </a:ext>
                </a:extLst>
              </a:tr>
              <a:tr h="4516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Développement Durable </a:t>
                      </a: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522602"/>
                  </a:ext>
                </a:extLst>
              </a:tr>
              <a:tr h="4516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Paysage </a:t>
                      </a: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756190"/>
                  </a:ext>
                </a:extLst>
              </a:tr>
              <a:tr h="5625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Acoustique</a:t>
                      </a: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37971"/>
                  </a:ext>
                </a:extLst>
              </a:tr>
              <a:tr h="2217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Autres compétence(s)</a:t>
                      </a: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rgbClr val="FFFF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rgbClr val="FFFF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ECED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16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Autres compétence(s)</a:t>
                      </a: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rgbClr val="FFFF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rgbClr val="FFFF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24" marR="95324" marT="47646" marB="47646" anchor="ctr">
                    <a:solidFill>
                      <a:srgbClr val="D5D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603115"/>
                  </a:ext>
                </a:extLst>
              </a:tr>
            </a:tbl>
          </a:graphicData>
        </a:graphic>
      </p:graphicFrame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47096EA4-3995-0031-2129-6EFE4FDA6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96153" y="6470372"/>
            <a:ext cx="6342496" cy="365125"/>
          </a:xfrm>
        </p:spPr>
        <p:txBody>
          <a:bodyPr/>
          <a:lstStyle/>
          <a:p>
            <a:pPr algn="r"/>
            <a:r>
              <a:rPr lang="fr-FR" dirty="0"/>
              <a:t>Références architectes - Candidature MOE – MPR Réhabilitation ET Extension   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CF584F32-1BA2-CC37-6334-CC63E48DB251}"/>
              </a:ext>
            </a:extLst>
          </p:cNvPr>
          <p:cNvSpPr txBox="1">
            <a:spLocks/>
          </p:cNvSpPr>
          <p:nvPr/>
        </p:nvSpPr>
        <p:spPr>
          <a:xfrm>
            <a:off x="251520" y="188640"/>
            <a:ext cx="8564400" cy="476672"/>
          </a:xfrm>
          <a:prstGeom prst="rect">
            <a:avLst/>
          </a:prstGeom>
        </p:spPr>
        <p:txBody>
          <a:bodyPr vert="horz" lIns="72000" tIns="36000" rIns="72000" bIns="36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r>
              <a:rPr lang="fr-FR" sz="2400" dirty="0">
                <a:solidFill>
                  <a:srgbClr val="419687"/>
                </a:solidFill>
              </a:rPr>
              <a:t>Nom du mandataire + raison sociale </a:t>
            </a:r>
          </a:p>
        </p:txBody>
      </p:sp>
    </p:spTree>
    <p:extLst>
      <p:ext uri="{BB962C8B-B14F-4D97-AF65-F5344CB8AC3E}">
        <p14:creationId xmlns:p14="http://schemas.microsoft.com/office/powerpoint/2010/main" val="4124492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BBBB764A-6F67-4539-A436-A877FFD1F4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72940"/>
              </p:ext>
            </p:extLst>
          </p:nvPr>
        </p:nvGraphicFramePr>
        <p:xfrm>
          <a:off x="251520" y="1350280"/>
          <a:ext cx="8640959" cy="427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08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2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50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5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01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4584">
                <a:tc gridSpan="5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Informations Structure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982A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Trebuchet MS" panose="020B0603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>
                        <a:latin typeface="Trebuchet MS" panose="020B0603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58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solidFill>
                            <a:srgbClr val="41968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Année de création de l’agence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12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58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solidFill>
                            <a:srgbClr val="41968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Effectif salariés (y compris</a:t>
                      </a:r>
                      <a:r>
                        <a:rPr lang="fr-FR" sz="1600" b="0" baseline="0" dirty="0">
                          <a:solidFill>
                            <a:srgbClr val="41968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associés)</a:t>
                      </a:r>
                      <a:endParaRPr lang="fr-FR" sz="1600" b="0" dirty="0">
                        <a:solidFill>
                          <a:srgbClr val="41968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/>
                      <a:endParaRPr lang="fr-FR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58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Informations financières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982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982A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982A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982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584">
                <a:tc>
                  <a:txBody>
                    <a:bodyPr/>
                    <a:lstStyle/>
                    <a:p>
                      <a:r>
                        <a:rPr lang="fr-FR" sz="1600" b="0" spc="-40" dirty="0">
                          <a:solidFill>
                            <a:srgbClr val="41968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Chiffres</a:t>
                      </a:r>
                      <a:r>
                        <a:rPr lang="fr-FR" sz="1600" b="0" spc="-40" baseline="0" dirty="0">
                          <a:solidFill>
                            <a:srgbClr val="41968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d’affaires des 3 dernières années en € HT</a:t>
                      </a:r>
                      <a:endParaRPr lang="fr-FR" sz="1600" b="0" spc="-40" dirty="0">
                        <a:solidFill>
                          <a:srgbClr val="41968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41968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lang="fr-FR" sz="1600" dirty="0">
                        <a:solidFill>
                          <a:srgbClr val="41968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fr-FR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fr-FR" sz="1600" dirty="0">
                        <a:solidFill>
                          <a:srgbClr val="41968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0879"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Références livrées  ou en cours de réalisation depuis moins de 5 années (ou en cours de réalisation).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982A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Nombre</a:t>
                      </a:r>
                      <a:r>
                        <a:rPr lang="fr-FR" sz="1600" b="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d’o</a:t>
                      </a:r>
                      <a:r>
                        <a:rPr lang="fr-FR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pérations </a:t>
                      </a:r>
                    </a:p>
                    <a:p>
                      <a:pPr algn="ctr"/>
                      <a:r>
                        <a:rPr lang="fr-FR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livrées par l’agence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982A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Nombre d’opérations en cours d’études </a:t>
                      </a:r>
                    </a:p>
                    <a:p>
                      <a:pPr algn="ctr"/>
                      <a:r>
                        <a:rPr lang="fr-FR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 de chantier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982A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5840">
                <a:tc>
                  <a:txBody>
                    <a:bodyPr/>
                    <a:lstStyle/>
                    <a:p>
                      <a:r>
                        <a:rPr lang="fr-FR" sz="1600" b="0" dirty="0">
                          <a:solidFill>
                            <a:srgbClr val="41968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Réalisation d’équipements publics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41968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fr-FR" sz="1600" dirty="0">
                        <a:solidFill>
                          <a:srgbClr val="41968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>
                        <a:latin typeface="Trebuchet MS" panose="020B0603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5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solidFill>
                            <a:srgbClr val="41968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Réalisation d’établissements hospitaliers ou de santé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41968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fr-FR" sz="1600" dirty="0">
                        <a:solidFill>
                          <a:srgbClr val="41968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>
                        <a:latin typeface="Trebuchet MS" panose="020B0603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5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solidFill>
                            <a:srgbClr val="41968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Autres opérations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41968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600" dirty="0">
                        <a:solidFill>
                          <a:srgbClr val="41968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533347"/>
                  </a:ext>
                </a:extLst>
              </a:tr>
            </a:tbl>
          </a:graphicData>
        </a:graphic>
      </p:graphicFrame>
      <p:sp>
        <p:nvSpPr>
          <p:cNvPr id="5" name="Titre 1">
            <a:extLst>
              <a:ext uri="{FF2B5EF4-FFF2-40B4-BE49-F238E27FC236}">
                <a16:creationId xmlns:a16="http://schemas.microsoft.com/office/drawing/2014/main" id="{F4F29355-0878-4366-D31B-69C508BCDC8F}"/>
              </a:ext>
            </a:extLst>
          </p:cNvPr>
          <p:cNvSpPr txBox="1">
            <a:spLocks/>
          </p:cNvSpPr>
          <p:nvPr/>
        </p:nvSpPr>
        <p:spPr>
          <a:xfrm>
            <a:off x="251520" y="188640"/>
            <a:ext cx="8564400" cy="476672"/>
          </a:xfrm>
          <a:prstGeom prst="rect">
            <a:avLst/>
          </a:prstGeom>
        </p:spPr>
        <p:txBody>
          <a:bodyPr vert="horz" lIns="72000" tIns="36000" rIns="72000" bIns="36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r>
              <a:rPr lang="fr-FR" sz="2400" dirty="0">
                <a:solidFill>
                  <a:srgbClr val="419687"/>
                </a:solidFill>
              </a:rPr>
              <a:t>Nom du mandataire</a:t>
            </a:r>
          </a:p>
        </p:txBody>
      </p:sp>
    </p:spTree>
    <p:extLst>
      <p:ext uri="{BB962C8B-B14F-4D97-AF65-F5344CB8AC3E}">
        <p14:creationId xmlns:p14="http://schemas.microsoft.com/office/powerpoint/2010/main" val="2442159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9552" y="1268760"/>
            <a:ext cx="6919722" cy="1645920"/>
          </a:xfrm>
        </p:spPr>
        <p:txBody>
          <a:bodyPr>
            <a:normAutofit/>
          </a:bodyPr>
          <a:lstStyle/>
          <a:p>
            <a:pPr algn="just"/>
            <a:r>
              <a:rPr lang="fr-FR" sz="1800" dirty="0">
                <a:solidFill>
                  <a:srgbClr val="6982A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Liste de références communes par équipe le cas échéant </a:t>
            </a:r>
            <a:r>
              <a:rPr lang="fr-FR" sz="18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…….</a:t>
            </a:r>
          </a:p>
        </p:txBody>
      </p:sp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903FF29C-828F-8C96-4461-07A502173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1504" y="6486797"/>
            <a:ext cx="6342496" cy="365125"/>
          </a:xfrm>
        </p:spPr>
        <p:txBody>
          <a:bodyPr/>
          <a:lstStyle/>
          <a:p>
            <a:pPr algn="r"/>
            <a:r>
              <a:rPr lang="fr-FR" dirty="0"/>
              <a:t>Références architectes - Candidature MOE – MPR Réhabilitation ET Extension   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DDCF2963-F453-D4B7-28F8-BEBBF23C68BF}"/>
              </a:ext>
            </a:extLst>
          </p:cNvPr>
          <p:cNvSpPr txBox="1">
            <a:spLocks/>
          </p:cNvSpPr>
          <p:nvPr/>
        </p:nvSpPr>
        <p:spPr>
          <a:xfrm>
            <a:off x="0" y="188640"/>
            <a:ext cx="8564400" cy="476672"/>
          </a:xfrm>
          <a:prstGeom prst="rect">
            <a:avLst/>
          </a:prstGeom>
        </p:spPr>
        <p:txBody>
          <a:bodyPr vert="horz" lIns="72000" tIns="36000" rIns="72000" bIns="36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r>
              <a:rPr lang="fr-FR" sz="2400" dirty="0">
                <a:solidFill>
                  <a:srgbClr val="419687"/>
                </a:solidFill>
              </a:rPr>
              <a:t>Nom du mandataire</a:t>
            </a:r>
          </a:p>
        </p:txBody>
      </p:sp>
    </p:spTree>
    <p:extLst>
      <p:ext uri="{BB962C8B-B14F-4D97-AF65-F5344CB8AC3E}">
        <p14:creationId xmlns:p14="http://schemas.microsoft.com/office/powerpoint/2010/main" val="95760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726432-4059-176E-F3C6-8D6EFA20B9E4}"/>
              </a:ext>
            </a:extLst>
          </p:cNvPr>
          <p:cNvSpPr/>
          <p:nvPr/>
        </p:nvSpPr>
        <p:spPr>
          <a:xfrm>
            <a:off x="2286000" y="29673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Présentation libre de références sous forme de photos, de documents graphiques, de dessins, textes de légendes, description succincte des opérations, etc.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DB9153CA-BCA7-6D5F-A974-CB1B7109AC7D}"/>
              </a:ext>
            </a:extLst>
          </p:cNvPr>
          <p:cNvSpPr txBox="1">
            <a:spLocks/>
          </p:cNvSpPr>
          <p:nvPr/>
        </p:nvSpPr>
        <p:spPr>
          <a:xfrm>
            <a:off x="0" y="188640"/>
            <a:ext cx="8564400" cy="476672"/>
          </a:xfrm>
          <a:prstGeom prst="rect">
            <a:avLst/>
          </a:prstGeom>
        </p:spPr>
        <p:txBody>
          <a:bodyPr vert="horz" lIns="72000" tIns="36000" rIns="72000" bIns="36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r>
              <a:rPr lang="fr-FR" sz="2400" dirty="0">
                <a:solidFill>
                  <a:srgbClr val="419687"/>
                </a:solidFill>
              </a:rPr>
              <a:t>Nom du mandataire + nom opération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841A64-D45C-20A9-5707-4B930F03B73A}"/>
              </a:ext>
            </a:extLst>
          </p:cNvPr>
          <p:cNvSpPr/>
          <p:nvPr/>
        </p:nvSpPr>
        <p:spPr>
          <a:xfrm>
            <a:off x="0" y="5877272"/>
            <a:ext cx="9144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41968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2"/>
              </a:solidFill>
            </a:endParaRPr>
          </a:p>
        </p:txBody>
      </p:sp>
      <p:sp>
        <p:nvSpPr>
          <p:cNvPr id="11" name="Text Box 27">
            <a:extLst>
              <a:ext uri="{FF2B5EF4-FFF2-40B4-BE49-F238E27FC236}">
                <a16:creationId xmlns:a16="http://schemas.microsoft.com/office/drawing/2014/main" id="{9BCCB982-C521-0EC1-2A3D-D899750CE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54" y="5978032"/>
            <a:ext cx="9104545" cy="879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9753" rIns="0" bIns="49753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Maître d’ouvrage : </a:t>
            </a:r>
            <a:r>
              <a:rPr lang="fr-FR" sz="1100" i="1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 À préciser » </a:t>
            </a:r>
            <a:r>
              <a:rPr lang="fr-FR" sz="1100" i="1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Lieu 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 Préciser Ville (Dépt.) »			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construite 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-------------- m² SDO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Etat d’avancement du projet 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 Etudes    Exécution    Livré le : __/__/20__                   		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réhabilitée 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-------------- m² SD0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Montant des honoraires </a:t>
            </a:r>
            <a:r>
              <a:rPr lang="fr-FR" sz="8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(du groupement de MOE/ missions de bases) 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----------------------- € HT			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Coût de travaux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---------------------- € HT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Membres du groupement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–----------------------------------------------------------------------------------------------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Prix moyen au m</a:t>
            </a:r>
            <a:r>
              <a:rPr lang="fr-FR" sz="1100" baseline="300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---------------  €/m2 SD0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endParaRPr lang="fr-FR" sz="1100" dirty="0">
              <a:solidFill>
                <a:srgbClr val="4196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44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288753E-5B3B-E1C0-86E1-22B51B84FB08}"/>
              </a:ext>
            </a:extLst>
          </p:cNvPr>
          <p:cNvSpPr/>
          <p:nvPr/>
        </p:nvSpPr>
        <p:spPr>
          <a:xfrm>
            <a:off x="2286000" y="29673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Présentation libre de références sous forme de photos, de documents graphiques, de dessins, textes de légendes, description succincte des opérations, etc.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A12CF17-8340-6CF6-9D19-0A1B64AE08FE}"/>
              </a:ext>
            </a:extLst>
          </p:cNvPr>
          <p:cNvSpPr txBox="1">
            <a:spLocks/>
          </p:cNvSpPr>
          <p:nvPr/>
        </p:nvSpPr>
        <p:spPr>
          <a:xfrm>
            <a:off x="0" y="188640"/>
            <a:ext cx="8564400" cy="476672"/>
          </a:xfrm>
          <a:prstGeom prst="rect">
            <a:avLst/>
          </a:prstGeom>
        </p:spPr>
        <p:txBody>
          <a:bodyPr vert="horz" lIns="72000" tIns="36000" rIns="72000" bIns="36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r>
              <a:rPr lang="fr-FR" sz="2400" dirty="0">
                <a:solidFill>
                  <a:srgbClr val="419687"/>
                </a:solidFill>
              </a:rPr>
              <a:t>nom du mandataire + nom opération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3FB5B3-0803-F41C-38E8-741A7E09F76C}"/>
              </a:ext>
            </a:extLst>
          </p:cNvPr>
          <p:cNvSpPr/>
          <p:nvPr/>
        </p:nvSpPr>
        <p:spPr>
          <a:xfrm>
            <a:off x="0" y="5877272"/>
            <a:ext cx="9144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41968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2"/>
              </a:solidFill>
            </a:endParaRPr>
          </a:p>
        </p:txBody>
      </p:sp>
      <p:sp>
        <p:nvSpPr>
          <p:cNvPr id="10" name="Text Box 27">
            <a:extLst>
              <a:ext uri="{FF2B5EF4-FFF2-40B4-BE49-F238E27FC236}">
                <a16:creationId xmlns:a16="http://schemas.microsoft.com/office/drawing/2014/main" id="{C114E28E-2FA4-6A35-F396-71BB6384A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54" y="5978032"/>
            <a:ext cx="9104545" cy="879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9753" rIns="0" bIns="49753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Maître d’ouvrage : </a:t>
            </a:r>
            <a:r>
              <a:rPr lang="fr-FR" sz="1100" i="1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 À préciser » </a:t>
            </a:r>
            <a:r>
              <a:rPr lang="fr-FR" sz="1100" i="1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Lieu 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 Préciser Ville (Dépt.) »			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construite 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-------------- m² SDO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Etat d’avancement du projet 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 Etudes    Exécution    Livré le : __/__/20__                   		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réhabilitée 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-------------- m² SD0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Montant des honoraires </a:t>
            </a:r>
            <a:r>
              <a:rPr lang="fr-FR" sz="8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(du groupement de MOE/ missions de bases) 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----------------------- € HT			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Coût de travaux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---------------------- € HT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Membres du groupement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–----------------------------------------------------------------------------------------------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Prix moyen au m</a:t>
            </a:r>
            <a:r>
              <a:rPr lang="fr-FR" sz="1100" baseline="300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---------------  €/m2 SD0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endParaRPr lang="fr-FR" sz="1100" dirty="0">
              <a:solidFill>
                <a:srgbClr val="4196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481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F3E390-C289-22D2-BF1B-4D32566923BA}"/>
              </a:ext>
            </a:extLst>
          </p:cNvPr>
          <p:cNvSpPr/>
          <p:nvPr/>
        </p:nvSpPr>
        <p:spPr>
          <a:xfrm>
            <a:off x="2286000" y="29673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Présentation libre de références sous forme de photos, de documents graphiques, de dessins, textes de légendes, description succincte des opérations, etc.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62AF7AF9-E797-10A5-48D0-3D9E3A0F995D}"/>
              </a:ext>
            </a:extLst>
          </p:cNvPr>
          <p:cNvSpPr txBox="1">
            <a:spLocks/>
          </p:cNvSpPr>
          <p:nvPr/>
        </p:nvSpPr>
        <p:spPr>
          <a:xfrm>
            <a:off x="0" y="188640"/>
            <a:ext cx="8564400" cy="476672"/>
          </a:xfrm>
          <a:prstGeom prst="rect">
            <a:avLst/>
          </a:prstGeom>
        </p:spPr>
        <p:txBody>
          <a:bodyPr vert="horz" lIns="72000" tIns="36000" rIns="72000" bIns="36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r>
              <a:rPr lang="fr-FR" sz="2400" dirty="0">
                <a:solidFill>
                  <a:srgbClr val="419687"/>
                </a:solidFill>
              </a:rPr>
              <a:t>nom du mandataire + nom opération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A3292B-1D5D-2CAE-9714-502529F68A02}"/>
              </a:ext>
            </a:extLst>
          </p:cNvPr>
          <p:cNvSpPr/>
          <p:nvPr/>
        </p:nvSpPr>
        <p:spPr>
          <a:xfrm>
            <a:off x="0" y="5877272"/>
            <a:ext cx="9144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41968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2"/>
              </a:solidFill>
            </a:endParaRPr>
          </a:p>
        </p:txBody>
      </p:sp>
      <p:sp>
        <p:nvSpPr>
          <p:cNvPr id="11" name="Text Box 27">
            <a:extLst>
              <a:ext uri="{FF2B5EF4-FFF2-40B4-BE49-F238E27FC236}">
                <a16:creationId xmlns:a16="http://schemas.microsoft.com/office/drawing/2014/main" id="{8A9A3C0E-A07B-0935-782B-252C3A226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54" y="5978032"/>
            <a:ext cx="9104545" cy="879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9753" rIns="0" bIns="49753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Maître d’ouvrage : </a:t>
            </a:r>
            <a:r>
              <a:rPr lang="fr-FR" sz="1100" i="1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 À préciser » </a:t>
            </a:r>
            <a:r>
              <a:rPr lang="fr-FR" sz="1100" i="1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Lieu 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 Préciser Ville (Dépt.) »			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construite 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-------------- m² SDO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Etat d’avancement du projet 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 Etudes    Exécution    Livré le : __/__/20__                   		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réhabilitée 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-------------- m² SD0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Montant des honoraires </a:t>
            </a:r>
            <a:r>
              <a:rPr lang="fr-FR" sz="8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(du groupement de MOE/ missions de bases) 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----------------------- € HT			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Coût de travaux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---------------------- € HT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Membres du groupement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–----------------------------------------------------------------------------------------------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Prix moyen au m</a:t>
            </a:r>
            <a:r>
              <a:rPr lang="fr-FR" sz="1100" baseline="300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100" dirty="0">
                <a:solidFill>
                  <a:srgbClr val="4196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100" dirty="0">
                <a:solidFill>
                  <a:srgbClr val="698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---------------  €/m2 SD0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endParaRPr lang="fr-FR" sz="1100" dirty="0">
              <a:solidFill>
                <a:srgbClr val="4196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379681"/>
      </p:ext>
    </p:extLst>
  </p:cSld>
  <p:clrMapOvr>
    <a:masterClrMapping/>
  </p:clrMapOvr>
</p:sld>
</file>

<file path=ppt/theme/theme1.xml><?xml version="1.0" encoding="utf-8"?>
<a:theme xmlns:a="http://schemas.openxmlformats.org/drawingml/2006/main" name="Métropolitain">
  <a:themeElements>
    <a:clrScheme name="Bleu 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Métropolitai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étropolitai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TM03457491[[fn=Métropolitain]]</Template>
  <TotalTime>802</TotalTime>
  <Words>855</Words>
  <Application>Microsoft Office PowerPoint</Application>
  <PresentationFormat>Affichage à l'écran (4:3)</PresentationFormat>
  <Paragraphs>91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Calibri Light</vt:lpstr>
      <vt:lpstr>Times New Roman</vt:lpstr>
      <vt:lpstr>Wingdings</vt:lpstr>
      <vt:lpstr>Métropolitain</vt:lpstr>
      <vt:lpstr>Centre Hospitalier de Plaisir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Hameaucité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Saint Louis Habitat</dc:title>
  <dc:creator>Laetitia RIVER</dc:creator>
  <cp:lastModifiedBy>CAILLE Juliette</cp:lastModifiedBy>
  <cp:revision>64</cp:revision>
  <cp:lastPrinted>2016-11-28T09:40:31Z</cp:lastPrinted>
  <dcterms:created xsi:type="dcterms:W3CDTF">2013-11-19T08:06:57Z</dcterms:created>
  <dcterms:modified xsi:type="dcterms:W3CDTF">2024-10-25T06:14:03Z</dcterms:modified>
</cp:coreProperties>
</file>