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bastien MORVAN, Ifremer Brest PDG-DFO-NSE-NE, 02 98 22 43 93" initials="SMIBP09249" lastIdx="1" clrIdx="0">
    <p:extLst>
      <p:ext uri="{19B8F6BF-5375-455C-9EA6-DF929625EA0E}">
        <p15:presenceInfo xmlns:p15="http://schemas.microsoft.com/office/powerpoint/2012/main" userId="S-1-5-21-500109986-1412980772-1848903544-32185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A"/>
    <a:srgbClr val="6480B0"/>
    <a:srgbClr val="4843B0"/>
    <a:srgbClr val="F29420"/>
    <a:srgbClr val="94A6AA"/>
    <a:srgbClr val="602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8" autoAdjust="0"/>
    <p:restoredTop sz="99885" autoAdjust="0"/>
  </p:normalViewPr>
  <p:slideViewPr>
    <p:cSldViewPr snapToGrid="0" snapToObjects="1">
      <p:cViewPr varScale="1">
        <p:scale>
          <a:sx n="150" d="100"/>
          <a:sy n="150" d="100"/>
        </p:scale>
        <p:origin x="475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15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486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202A-4D60-C147-B314-7C4CFBA01CF9}" type="datetimeFigureOut">
              <a:rPr lang="fr-FR" smtClean="0"/>
              <a:t>05/06/2024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3737C-255D-FF48-A88E-52E7B1170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4437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3737C-255D-FF48-A88E-52E7B1170F87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708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371"/>
          <a:stretch/>
        </p:blipFill>
        <p:spPr>
          <a:xfrm>
            <a:off x="0" y="-533465"/>
            <a:ext cx="9143999" cy="5676965"/>
          </a:xfrm>
          <a:prstGeom prst="rect">
            <a:avLst/>
          </a:prstGeom>
        </p:spPr>
      </p:pic>
      <p:sp>
        <p:nvSpPr>
          <p:cNvPr id="21" name="Rectangle 20"/>
          <p:cNvSpPr>
            <a:spLocks/>
          </p:cNvSpPr>
          <p:nvPr userDrawn="1"/>
        </p:nvSpPr>
        <p:spPr>
          <a:xfrm>
            <a:off x="387871" y="335756"/>
            <a:ext cx="3014548" cy="21012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387871" y="4818085"/>
            <a:ext cx="3794462" cy="22159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ajouter la date</a:t>
            </a:r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387872" y="2642213"/>
            <a:ext cx="3796259" cy="1107996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lnSpc>
                <a:spcPct val="100000"/>
              </a:lnSpc>
              <a:defRPr sz="3600" cap="all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entrer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87872" y="3728419"/>
            <a:ext cx="3796259" cy="7478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2700" spc="50">
                <a:solidFill>
                  <a:schemeClr val="bg1"/>
                </a:solidFill>
              </a:defRPr>
            </a:lvl1pPr>
            <a:lvl2pPr>
              <a:defRPr sz="2700">
                <a:solidFill>
                  <a:schemeClr val="bg1"/>
                </a:solidFill>
              </a:defRPr>
            </a:lvl2pPr>
            <a:lvl3pPr>
              <a:defRPr sz="2700">
                <a:solidFill>
                  <a:schemeClr val="bg1"/>
                </a:solidFill>
              </a:defRPr>
            </a:lvl3pPr>
            <a:lvl4pPr>
              <a:defRPr sz="2700">
                <a:solidFill>
                  <a:schemeClr val="bg1"/>
                </a:solidFill>
              </a:defRPr>
            </a:lvl4pPr>
            <a:lvl5pPr>
              <a:defRPr sz="2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entrer un sous-titre</a:t>
            </a:r>
          </a:p>
        </p:txBody>
      </p:sp>
      <p:sp>
        <p:nvSpPr>
          <p:cNvPr id="15" name="Espace réservé du texte 3"/>
          <p:cNvSpPr>
            <a:spLocks noGrp="1"/>
          </p:cNvSpPr>
          <p:nvPr>
            <p:ph type="body" sz="half" idx="14" hasCustomPrompt="1"/>
          </p:nvPr>
        </p:nvSpPr>
        <p:spPr>
          <a:xfrm>
            <a:off x="387871" y="4414243"/>
            <a:ext cx="3793878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600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ajouter les auteurs</a:t>
            </a:r>
          </a:p>
        </p:txBody>
      </p:sp>
      <p:pic>
        <p:nvPicPr>
          <p:cNvPr id="29" name="Image 2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2" y="1085024"/>
            <a:ext cx="1885445" cy="602714"/>
          </a:xfrm>
          <a:prstGeom prst="rect">
            <a:avLst/>
          </a:prstGeom>
        </p:spPr>
      </p:pic>
      <p:grpSp>
        <p:nvGrpSpPr>
          <p:cNvPr id="22" name="Groupe 15"/>
          <p:cNvGrpSpPr/>
          <p:nvPr userDrawn="1"/>
        </p:nvGrpSpPr>
        <p:grpSpPr>
          <a:xfrm>
            <a:off x="4582585" y="4178595"/>
            <a:ext cx="4477897" cy="767541"/>
            <a:chOff x="4467224" y="5885657"/>
            <a:chExt cx="4676775" cy="709190"/>
          </a:xfrm>
        </p:grpSpPr>
        <p:sp>
          <p:nvSpPr>
            <p:cNvPr id="23" name="Espace réservé du pied de page 4"/>
            <p:cNvSpPr txBox="1">
              <a:spLocks/>
            </p:cNvSpPr>
            <p:nvPr userDrawn="1"/>
          </p:nvSpPr>
          <p:spPr>
            <a:xfrm>
              <a:off x="4571999" y="5885657"/>
              <a:ext cx="4572000" cy="328294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defPPr>
                <a:defRPr lang="fr-FR"/>
              </a:defPPr>
              <a:lvl1pPr marL="0" algn="ctr" defTabSz="457200" rtl="0" eaLnBrk="1" latinLnBrk="0" hangingPunct="1"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fr-FR" sz="1600" b="1" cap="none" spc="50" baseline="0" dirty="0" err="1">
                  <a:solidFill>
                    <a:srgbClr val="FFFFFF"/>
                  </a:solidFill>
                </a:rPr>
                <a:t>www.flotteoceanographique.fr</a:t>
              </a:r>
              <a:endParaRPr lang="fr-FR" sz="1600" b="1" cap="none" spc="50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4" name="ZoneTexte 23"/>
            <p:cNvSpPr txBox="1"/>
            <p:nvPr userDrawn="1"/>
          </p:nvSpPr>
          <p:spPr>
            <a:xfrm>
              <a:off x="4467224" y="6061368"/>
              <a:ext cx="4124326" cy="533479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l"/>
              <a:r>
                <a:rPr lang="fr-FR" sz="1000" b="0" dirty="0">
                  <a:solidFill>
                    <a:schemeClr val="bg1"/>
                  </a:solidFill>
                </a:rPr>
                <a:t>La</a:t>
              </a:r>
              <a:r>
                <a:rPr lang="fr-FR" sz="1000" b="1" dirty="0">
                  <a:solidFill>
                    <a:schemeClr val="bg1"/>
                  </a:solidFill>
                </a:rPr>
                <a:t> Flotte </a:t>
              </a:r>
              <a:r>
                <a:rPr lang="fr-FR" sz="1000" b="0" dirty="0">
                  <a:solidFill>
                    <a:schemeClr val="bg1"/>
                  </a:solidFill>
                </a:rPr>
                <a:t>océanographique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française, </a:t>
              </a:r>
            </a:p>
            <a:p>
              <a:pPr algn="l"/>
              <a:r>
                <a:rPr lang="fr-FR" sz="1000" b="1" baseline="0" dirty="0">
                  <a:solidFill>
                    <a:schemeClr val="bg1"/>
                  </a:solidFill>
                </a:rPr>
                <a:t>une très grande </a:t>
              </a:r>
              <a:r>
                <a:rPr lang="fr-FR" sz="1000" b="0" baseline="0" dirty="0">
                  <a:solidFill>
                    <a:schemeClr val="bg1"/>
                  </a:solidFill>
                </a:rPr>
                <a:t>infrastructure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de recherche opérée par l’Ifremer 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9963" y="6351915"/>
              <a:ext cx="523173" cy="1663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278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473200" y="1829396"/>
            <a:ext cx="6426200" cy="2769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just">
              <a:lnSpc>
                <a:spcPct val="90000"/>
              </a:lnSpc>
              <a:buNone/>
              <a:defRPr sz="2000" spc="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ajouter un texte 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365584" y="772505"/>
            <a:ext cx="8412832" cy="5262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ctr">
              <a:buFont typeface="+mj-lt"/>
              <a:buNone/>
              <a:defRPr sz="3800" spc="0" baseline="0">
                <a:solidFill>
                  <a:schemeClr val="bg2"/>
                </a:solidFill>
                <a:effectLst>
                  <a:outerShdw blurRad="69850" dist="76200" dir="2700000" sx="99000" sy="99000" algn="tl">
                    <a:schemeClr val="tx1">
                      <a:lumMod val="50000"/>
                      <a:lumOff val="50000"/>
                      <a:alpha val="42000"/>
                    </a:schemeClr>
                  </a:outerShdw>
                </a:effectLst>
              </a:defRPr>
            </a:lvl1pPr>
          </a:lstStyle>
          <a:p>
            <a:pPr lvl="0"/>
            <a:r>
              <a:rPr lang="fr-FR" dirty="0"/>
              <a:t>Ajouter le Titre 1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6044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505985"/>
            <a:ext cx="8229600" cy="6000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1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idx="26" hasCustomPrompt="1"/>
          </p:nvPr>
        </p:nvSpPr>
        <p:spPr>
          <a:xfrm>
            <a:off x="457200" y="1477652"/>
            <a:ext cx="822960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 spc="0">
                <a:solidFill>
                  <a:srgbClr val="000000"/>
                </a:solidFill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 pitchFamily="34" charset="0"/>
              <a:buChar char="•"/>
              <a:defRPr sz="1800">
                <a:solidFill>
                  <a:srgbClr val="000000"/>
                </a:solidFill>
              </a:defRPr>
            </a:lvl2pPr>
            <a:lvl3pPr marL="1257300" indent="-342900">
              <a:lnSpc>
                <a:spcPct val="100000"/>
              </a:lnSpc>
              <a:buFont typeface="Wingdings" pitchFamily="2" charset="2"/>
              <a:buChar char="§"/>
              <a:defRPr sz="1800" spc="0">
                <a:solidFill>
                  <a:srgbClr val="000000"/>
                </a:solidFill>
                <a:latin typeface="+mn-lt"/>
                <a:cs typeface="Calibri"/>
              </a:defRPr>
            </a:lvl3pPr>
            <a:lvl4pPr marL="1600200" indent="-228600">
              <a:lnSpc>
                <a:spcPct val="100000"/>
              </a:lnSpc>
              <a:buFont typeface="Calibri" pitchFamily="34" charset="0"/>
              <a:buChar char="―"/>
              <a:defRPr sz="1600" spc="0">
                <a:solidFill>
                  <a:srgbClr val="000000"/>
                </a:solidFill>
              </a:defRPr>
            </a:lvl4pPr>
            <a:lvl5pPr marL="2057400" indent="-228600">
              <a:lnSpc>
                <a:spcPct val="100000"/>
              </a:lnSpc>
              <a:buFont typeface="Symap" pitchFamily="2" charset="0"/>
              <a:buChar char="N"/>
              <a:defRPr sz="1600" spc="0">
                <a:solidFill>
                  <a:schemeClr val="tx1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Cliquez pour ajouter un texte</a:t>
            </a:r>
          </a:p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  <a:p>
            <a:pPr lvl="0"/>
            <a:r>
              <a:rPr lang="fr-FR" dirty="0"/>
              <a:t>Puces de niveau 1</a:t>
            </a:r>
          </a:p>
          <a:p>
            <a:pPr lvl="1"/>
            <a:r>
              <a:rPr lang="fr-FR" dirty="0"/>
              <a:t>Puces niveau 2</a:t>
            </a:r>
          </a:p>
          <a:p>
            <a:pPr lvl="2"/>
            <a:r>
              <a:rPr lang="fr-FR" dirty="0"/>
              <a:t>Puces niveau 3</a:t>
            </a:r>
          </a:p>
          <a:p>
            <a:pPr lvl="3"/>
            <a:r>
              <a:rPr lang="fr-FR" dirty="0"/>
              <a:t>Puces niveau 4</a:t>
            </a:r>
          </a:p>
          <a:p>
            <a:pPr lvl="4"/>
            <a:r>
              <a:rPr lang="fr-FR" dirty="0"/>
              <a:t>Puces niveau 5</a:t>
            </a:r>
          </a:p>
          <a:p>
            <a:pPr lvl="1"/>
            <a:endParaRPr lang="fr-FR" sz="16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marL="285750" indent="-285750" algn="ctr">
              <a:buFont typeface="Wingdings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932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pour une image  8"/>
          <p:cNvSpPr>
            <a:spLocks noGrp="1"/>
          </p:cNvSpPr>
          <p:nvPr>
            <p:ph type="pic" sz="quarter" idx="17"/>
          </p:nvPr>
        </p:nvSpPr>
        <p:spPr>
          <a:xfrm>
            <a:off x="5245305" y="1510760"/>
            <a:ext cx="3178697" cy="1574657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29" name="Espace réservé pour une image  8"/>
          <p:cNvSpPr>
            <a:spLocks noGrp="1"/>
          </p:cNvSpPr>
          <p:nvPr>
            <p:ph type="pic" sz="quarter" idx="18"/>
          </p:nvPr>
        </p:nvSpPr>
        <p:spPr>
          <a:xfrm>
            <a:off x="6839680" y="3094942"/>
            <a:ext cx="1584325" cy="652759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30" name="Espace réservé pour une image  8"/>
          <p:cNvSpPr>
            <a:spLocks noGrp="1"/>
          </p:cNvSpPr>
          <p:nvPr>
            <p:ph type="pic" sz="quarter" idx="19"/>
          </p:nvPr>
        </p:nvSpPr>
        <p:spPr>
          <a:xfrm>
            <a:off x="5245308" y="3094942"/>
            <a:ext cx="1584325" cy="652759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15" name="Espace réservé du contenu 8"/>
          <p:cNvSpPr>
            <a:spLocks noGrp="1"/>
          </p:cNvSpPr>
          <p:nvPr>
            <p:ph sz="quarter" idx="20" hasCustomPrompt="1"/>
          </p:nvPr>
        </p:nvSpPr>
        <p:spPr>
          <a:xfrm>
            <a:off x="5245303" y="3862687"/>
            <a:ext cx="3188742" cy="148118"/>
          </a:xfrm>
          <a:prstGeom prst="rect">
            <a:avLst/>
          </a:prstGeom>
        </p:spPr>
        <p:txBody>
          <a:bodyPr lIns="0" tIns="0" bIns="0"/>
          <a:lstStyle>
            <a:lvl1pPr>
              <a:defRPr sz="1200" b="0" i="1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defRPr>
            </a:lvl1pPr>
            <a:lvl2pPr>
              <a:defRPr spc="0"/>
            </a:lvl2pPr>
          </a:lstStyle>
          <a:p>
            <a:pPr lvl="0"/>
            <a:r>
              <a:rPr lang="fr-FR" dirty="0"/>
              <a:t>Cliquez pour ajouter une légende</a:t>
            </a:r>
          </a:p>
        </p:txBody>
      </p:sp>
      <p:sp>
        <p:nvSpPr>
          <p:cNvPr id="21" name="Espace réservé du contenu 5"/>
          <p:cNvSpPr>
            <a:spLocks noGrp="1"/>
          </p:cNvSpPr>
          <p:nvPr>
            <p:ph sz="quarter" idx="27" hasCustomPrompt="1"/>
          </p:nvPr>
        </p:nvSpPr>
        <p:spPr>
          <a:xfrm>
            <a:off x="720000" y="804862"/>
            <a:ext cx="7704000" cy="443198"/>
          </a:xfrm>
          <a:prstGeom prst="rect">
            <a:avLst/>
          </a:prstGeom>
          <a:effectLst/>
        </p:spPr>
        <p:txBody>
          <a:bodyPr vert="horz" lIns="0" tIns="0" rIns="0" bIns="0">
            <a:spAutoFit/>
          </a:bodyPr>
          <a:lstStyle>
            <a:lvl1pPr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Ajouter le Titre 2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idx="26" hasCustomPrompt="1"/>
          </p:nvPr>
        </p:nvSpPr>
        <p:spPr>
          <a:xfrm>
            <a:off x="720000" y="1517210"/>
            <a:ext cx="420760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 spc="0">
                <a:solidFill>
                  <a:srgbClr val="000000"/>
                </a:solidFill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/>
              <a:buChar char="•"/>
              <a:defRPr sz="1800">
                <a:solidFill>
                  <a:srgbClr val="000000"/>
                </a:solidFill>
              </a:defRPr>
            </a:lvl2pPr>
            <a:lvl3pPr marL="1257300" indent="-342900">
              <a:lnSpc>
                <a:spcPct val="100000"/>
              </a:lnSpc>
              <a:buFont typeface="Lucida Grande"/>
              <a:buChar char="-"/>
              <a:defRPr sz="1800" spc="0">
                <a:solidFill>
                  <a:srgbClr val="000000"/>
                </a:solidFill>
                <a:latin typeface="+mn-lt"/>
                <a:cs typeface="Calibri"/>
              </a:defRPr>
            </a:lvl3pPr>
            <a:lvl4pPr marL="1600200" indent="-228600">
              <a:lnSpc>
                <a:spcPct val="100000"/>
              </a:lnSpc>
              <a:buFont typeface="Courier New"/>
              <a:buChar char="o"/>
              <a:defRPr sz="1600" spc="0">
                <a:solidFill>
                  <a:srgbClr val="000000"/>
                </a:solidFill>
              </a:defRPr>
            </a:lvl4pPr>
            <a:lvl5pPr>
              <a:lnSpc>
                <a:spcPct val="100000"/>
              </a:lnSpc>
              <a:defRPr sz="1600" spc="0">
                <a:solidFill>
                  <a:schemeClr val="tx1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Cliquez pour ajouter un texte</a:t>
            </a:r>
          </a:p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  <a:p>
            <a:pPr lvl="1"/>
            <a:r>
              <a:rPr lang="fr-FR" dirty="0"/>
              <a:t>Puces niveau 2</a:t>
            </a:r>
          </a:p>
          <a:p>
            <a:pPr lvl="2"/>
            <a:r>
              <a:rPr lang="fr-FR" dirty="0"/>
              <a:t>Puces niveau 3</a:t>
            </a:r>
          </a:p>
          <a:p>
            <a:pPr lvl="3"/>
            <a:r>
              <a:rPr lang="fr-FR" dirty="0"/>
              <a:t>Puces niveau 4</a:t>
            </a:r>
          </a:p>
          <a:p>
            <a:pPr lvl="4"/>
            <a:r>
              <a:rPr lang="fr-FR" dirty="0"/>
              <a:t>Puces niveau 5</a:t>
            </a:r>
          </a:p>
          <a:p>
            <a:pPr lvl="1"/>
            <a:endParaRPr lang="fr-FR" sz="160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0976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titr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2"/>
          <p:cNvSpPr>
            <a:spLocks noGrp="1"/>
          </p:cNvSpPr>
          <p:nvPr>
            <p:ph idx="26" hasCustomPrompt="1"/>
          </p:nvPr>
        </p:nvSpPr>
        <p:spPr>
          <a:xfrm>
            <a:off x="457200" y="1477652"/>
            <a:ext cx="822960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 spc="0">
                <a:solidFill>
                  <a:srgbClr val="000000"/>
                </a:solidFill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 pitchFamily="34" charset="0"/>
              <a:buChar char="•"/>
              <a:defRPr sz="1800">
                <a:solidFill>
                  <a:srgbClr val="000000"/>
                </a:solidFill>
              </a:defRPr>
            </a:lvl2pPr>
            <a:lvl3pPr marL="1257300" indent="-342900">
              <a:lnSpc>
                <a:spcPct val="100000"/>
              </a:lnSpc>
              <a:buFont typeface="Wingdings" pitchFamily="2" charset="2"/>
              <a:buChar char="§"/>
              <a:defRPr sz="1800" spc="0">
                <a:solidFill>
                  <a:srgbClr val="000000"/>
                </a:solidFill>
                <a:latin typeface="+mn-lt"/>
                <a:cs typeface="Calibri"/>
              </a:defRPr>
            </a:lvl3pPr>
            <a:lvl4pPr marL="1600200" indent="-228600">
              <a:lnSpc>
                <a:spcPct val="100000"/>
              </a:lnSpc>
              <a:buFont typeface="Calibri" pitchFamily="34" charset="0"/>
              <a:buChar char="―"/>
              <a:defRPr sz="1600" spc="0">
                <a:solidFill>
                  <a:srgbClr val="000000"/>
                </a:solidFill>
              </a:defRPr>
            </a:lvl4pPr>
            <a:lvl5pPr marL="2057400" indent="-228600">
              <a:lnSpc>
                <a:spcPct val="100000"/>
              </a:lnSpc>
              <a:buFont typeface="Symap" pitchFamily="2" charset="0"/>
              <a:buChar char="N"/>
              <a:defRPr sz="1600" spc="0">
                <a:solidFill>
                  <a:schemeClr val="tx1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Cliquez pour ajouter un texte</a:t>
            </a:r>
          </a:p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  <a:p>
            <a:pPr lvl="0"/>
            <a:r>
              <a:rPr lang="fr-FR" dirty="0"/>
              <a:t>Puces de niveau 1</a:t>
            </a:r>
          </a:p>
          <a:p>
            <a:pPr lvl="1"/>
            <a:r>
              <a:rPr lang="fr-FR" dirty="0"/>
              <a:t>Puces niveau 2</a:t>
            </a:r>
          </a:p>
          <a:p>
            <a:pPr lvl="2"/>
            <a:r>
              <a:rPr lang="fr-FR" dirty="0"/>
              <a:t>Puces niveau 3</a:t>
            </a:r>
          </a:p>
          <a:p>
            <a:pPr lvl="3"/>
            <a:r>
              <a:rPr lang="fr-FR" dirty="0"/>
              <a:t>Puces niveau 4</a:t>
            </a:r>
          </a:p>
          <a:p>
            <a:pPr lvl="4"/>
            <a:r>
              <a:rPr lang="fr-FR" dirty="0"/>
              <a:t>Puces niveau 5</a:t>
            </a:r>
          </a:p>
          <a:p>
            <a:pPr lvl="1"/>
            <a:endParaRPr lang="fr-FR" sz="16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marL="285750" indent="-285750" algn="ctr">
              <a:buFont typeface="Wingdings" pitchFamily="2" charset="2"/>
              <a:buChar char="§"/>
            </a:pPr>
            <a:endParaRPr lang="fr-FR" dirty="0"/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27" hasCustomPrompt="1"/>
          </p:nvPr>
        </p:nvSpPr>
        <p:spPr>
          <a:xfrm>
            <a:off x="457200" y="663175"/>
            <a:ext cx="7704000" cy="443198"/>
          </a:xfrm>
          <a:prstGeom prst="rect">
            <a:avLst/>
          </a:prstGeom>
          <a:effectLst/>
        </p:spPr>
        <p:txBody>
          <a:bodyPr vert="horz" lIns="0" tIns="0" rIns="0" bIns="0">
            <a:spAutoFit/>
          </a:bodyPr>
          <a:lstStyle>
            <a:lvl1pPr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Ajouter le Titre 2</a:t>
            </a:r>
          </a:p>
        </p:txBody>
      </p:sp>
    </p:spTree>
    <p:extLst>
      <p:ext uri="{BB962C8B-B14F-4D97-AF65-F5344CB8AC3E}">
        <p14:creationId xmlns:p14="http://schemas.microsoft.com/office/powerpoint/2010/main" val="3830234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space réservé du contenu 5"/>
          <p:cNvSpPr>
            <a:spLocks noGrp="1"/>
          </p:cNvSpPr>
          <p:nvPr>
            <p:ph sz="quarter" idx="23" hasCustomPrompt="1"/>
          </p:nvPr>
        </p:nvSpPr>
        <p:spPr>
          <a:xfrm>
            <a:off x="728668" y="2039918"/>
            <a:ext cx="7686675" cy="360099"/>
          </a:xfrm>
          <a:prstGeom prst="rect">
            <a:avLst/>
          </a:prstGeom>
          <a:effectLst/>
        </p:spPr>
        <p:txBody>
          <a:bodyPr vert="horz" wrap="square" lIns="0" tIns="0" rIns="0" bIns="0">
            <a:spAutoFit/>
          </a:bodyPr>
          <a:lstStyle>
            <a:lvl1pPr algn="l">
              <a:defRPr sz="2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Ajouter le Titre 3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26" hasCustomPrompt="1"/>
          </p:nvPr>
        </p:nvSpPr>
        <p:spPr>
          <a:xfrm>
            <a:off x="728668" y="2540102"/>
            <a:ext cx="7686676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000" spc="0">
                <a:solidFill>
                  <a:srgbClr val="000000"/>
                </a:solidFill>
                <a:latin typeface="+mn-lt"/>
              </a:defRPr>
            </a:lvl1pPr>
            <a:lvl2pPr marL="800100" indent="-342900">
              <a:lnSpc>
                <a:spcPct val="100000"/>
              </a:lnSpc>
              <a:buFont typeface="Arial" pitchFamily="34" charset="0"/>
              <a:buChar char="•"/>
              <a:defRPr sz="1800">
                <a:solidFill>
                  <a:srgbClr val="000000"/>
                </a:solidFill>
              </a:defRPr>
            </a:lvl2pPr>
            <a:lvl3pPr marL="1257300" indent="-342900">
              <a:lnSpc>
                <a:spcPct val="100000"/>
              </a:lnSpc>
              <a:buFont typeface="Wingdings" pitchFamily="2" charset="2"/>
              <a:buChar char="§"/>
              <a:defRPr sz="1800" spc="0">
                <a:solidFill>
                  <a:srgbClr val="000000"/>
                </a:solidFill>
                <a:latin typeface="+mn-lt"/>
                <a:cs typeface="Calibri"/>
              </a:defRPr>
            </a:lvl3pPr>
            <a:lvl4pPr marL="1600200" indent="-228600">
              <a:lnSpc>
                <a:spcPct val="100000"/>
              </a:lnSpc>
              <a:buFont typeface="Calibri" pitchFamily="34" charset="0"/>
              <a:buChar char="―"/>
              <a:defRPr sz="1600" spc="0">
                <a:solidFill>
                  <a:srgbClr val="000000"/>
                </a:solidFill>
              </a:defRPr>
            </a:lvl4pPr>
            <a:lvl5pPr marL="2057400" indent="-228600">
              <a:lnSpc>
                <a:spcPct val="100000"/>
              </a:lnSpc>
              <a:buFont typeface="Symap" pitchFamily="2" charset="0"/>
              <a:buChar char="N"/>
              <a:defRPr sz="1600" spc="0">
                <a:solidFill>
                  <a:schemeClr val="tx1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Cliquez pour ajouter un texte</a:t>
            </a:r>
          </a:p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  <a:p>
            <a:pPr lvl="0"/>
            <a:r>
              <a:rPr lang="fr-FR" dirty="0"/>
              <a:t>Puces de niveau 1</a:t>
            </a:r>
          </a:p>
          <a:p>
            <a:pPr lvl="1"/>
            <a:r>
              <a:rPr lang="fr-FR" dirty="0"/>
              <a:t>Puces niveau 2</a:t>
            </a:r>
          </a:p>
          <a:p>
            <a:pPr lvl="2"/>
            <a:r>
              <a:rPr lang="fr-FR" dirty="0"/>
              <a:t>Puces niveau 3</a:t>
            </a:r>
          </a:p>
          <a:p>
            <a:pPr lvl="3"/>
            <a:r>
              <a:rPr lang="fr-FR" dirty="0"/>
              <a:t>Puces niveau 4</a:t>
            </a:r>
          </a:p>
          <a:p>
            <a:pPr lvl="4"/>
            <a:r>
              <a:rPr lang="fr-FR" dirty="0"/>
              <a:t>Puces niveau 5</a:t>
            </a:r>
          </a:p>
          <a:p>
            <a:pPr lvl="1"/>
            <a:endParaRPr lang="fr-FR" sz="1600" dirty="0"/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7"/>
          </p:nvPr>
        </p:nvSpPr>
        <p:spPr>
          <a:xfrm>
            <a:off x="728668" y="644817"/>
            <a:ext cx="1080000" cy="1080000"/>
          </a:xfrm>
          <a:prstGeom prst="ellipse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marL="285750" indent="-285750" algn="ctr">
              <a:buFont typeface="Wingdings" pitchFamily="2" charset="2"/>
              <a:buChar char="§"/>
            </a:pPr>
            <a:endParaRPr lang="fr-FR" dirty="0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27"/>
          </p:nvPr>
        </p:nvSpPr>
        <p:spPr>
          <a:xfrm>
            <a:off x="2390892" y="644817"/>
            <a:ext cx="1080000" cy="1080000"/>
          </a:xfrm>
          <a:prstGeom prst="ellipse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28"/>
          </p:nvPr>
        </p:nvSpPr>
        <p:spPr>
          <a:xfrm>
            <a:off x="3911355" y="644817"/>
            <a:ext cx="1080000" cy="1080000"/>
          </a:xfrm>
          <a:prstGeom prst="ellipse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29"/>
          </p:nvPr>
        </p:nvSpPr>
        <p:spPr>
          <a:xfrm>
            <a:off x="5591285" y="644817"/>
            <a:ext cx="1080000" cy="1080000"/>
          </a:xfrm>
          <a:prstGeom prst="ellipse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30"/>
          </p:nvPr>
        </p:nvSpPr>
        <p:spPr>
          <a:xfrm>
            <a:off x="7303125" y="644817"/>
            <a:ext cx="1080000" cy="1080000"/>
          </a:xfrm>
          <a:prstGeom prst="ellipse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848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et titr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marL="285750" indent="-285750" algn="ctr">
              <a:buFont typeface="Wingdings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751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85" y="0"/>
            <a:ext cx="9133415" cy="5143500"/>
          </a:xfrm>
          <a:prstGeom prst="rect">
            <a:avLst/>
          </a:prstGeom>
        </p:spPr>
      </p:pic>
      <p:sp>
        <p:nvSpPr>
          <p:cNvPr id="10" name="Rectangle 9"/>
          <p:cNvSpPr>
            <a:spLocks/>
          </p:cNvSpPr>
          <p:nvPr userDrawn="1"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4">
              <a:alpha val="59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>
            <a:spLocks/>
          </p:cNvSpPr>
          <p:nvPr userDrawn="1"/>
        </p:nvSpPr>
        <p:spPr>
          <a:xfrm>
            <a:off x="387871" y="335756"/>
            <a:ext cx="3014548" cy="21012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387871" y="4818085"/>
            <a:ext cx="3794462" cy="22159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ajouter la date</a:t>
            </a:r>
          </a:p>
        </p:txBody>
      </p:sp>
      <p:sp>
        <p:nvSpPr>
          <p:cNvPr id="36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387872" y="2642213"/>
            <a:ext cx="3796259" cy="1107996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lnSpc>
                <a:spcPct val="100000"/>
              </a:lnSpc>
              <a:defRPr sz="3600" cap="all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entrer le titre</a:t>
            </a:r>
          </a:p>
        </p:txBody>
      </p:sp>
      <p:sp>
        <p:nvSpPr>
          <p:cNvPr id="37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87872" y="3728419"/>
            <a:ext cx="3796259" cy="7478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2700" spc="50">
                <a:solidFill>
                  <a:schemeClr val="bg1"/>
                </a:solidFill>
              </a:defRPr>
            </a:lvl1pPr>
            <a:lvl2pPr>
              <a:defRPr sz="2700">
                <a:solidFill>
                  <a:schemeClr val="bg1"/>
                </a:solidFill>
              </a:defRPr>
            </a:lvl2pPr>
            <a:lvl3pPr>
              <a:defRPr sz="2700">
                <a:solidFill>
                  <a:schemeClr val="bg1"/>
                </a:solidFill>
              </a:defRPr>
            </a:lvl3pPr>
            <a:lvl4pPr>
              <a:defRPr sz="2700">
                <a:solidFill>
                  <a:schemeClr val="bg1"/>
                </a:solidFill>
              </a:defRPr>
            </a:lvl4pPr>
            <a:lvl5pPr>
              <a:defRPr sz="2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entrer un sous-titre</a:t>
            </a:r>
          </a:p>
        </p:txBody>
      </p:sp>
      <p:sp>
        <p:nvSpPr>
          <p:cNvPr id="38" name="Espace réservé du texte 3"/>
          <p:cNvSpPr>
            <a:spLocks noGrp="1"/>
          </p:cNvSpPr>
          <p:nvPr>
            <p:ph type="body" sz="half" idx="14" hasCustomPrompt="1"/>
          </p:nvPr>
        </p:nvSpPr>
        <p:spPr>
          <a:xfrm>
            <a:off x="387871" y="4414243"/>
            <a:ext cx="3793878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600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ajouter les auteurs</a:t>
            </a:r>
          </a:p>
        </p:txBody>
      </p:sp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085024"/>
            <a:ext cx="1885445" cy="602714"/>
          </a:xfrm>
          <a:prstGeom prst="rect">
            <a:avLst/>
          </a:prstGeom>
        </p:spPr>
      </p:pic>
      <p:grpSp>
        <p:nvGrpSpPr>
          <p:cNvPr id="3" name="Groupe 2"/>
          <p:cNvGrpSpPr/>
          <p:nvPr userDrawn="1"/>
        </p:nvGrpSpPr>
        <p:grpSpPr>
          <a:xfrm>
            <a:off x="4582585" y="4178595"/>
            <a:ext cx="4477897" cy="767541"/>
            <a:chOff x="4582585" y="4178595"/>
            <a:chExt cx="4477897" cy="767541"/>
          </a:xfrm>
        </p:grpSpPr>
        <p:sp>
          <p:nvSpPr>
            <p:cNvPr id="41" name="Espace réservé du pied de page 4"/>
            <p:cNvSpPr txBox="1">
              <a:spLocks/>
            </p:cNvSpPr>
            <p:nvPr userDrawn="1"/>
          </p:nvSpPr>
          <p:spPr>
            <a:xfrm>
              <a:off x="4682904" y="4178595"/>
              <a:ext cx="4377578" cy="355305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defPPr>
                <a:defRPr lang="fr-FR"/>
              </a:defPPr>
              <a:lvl1pPr marL="0" algn="ctr" defTabSz="457200" rtl="0" eaLnBrk="1" latinLnBrk="0" hangingPunct="1"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fr-FR" sz="1600" b="1" cap="none" spc="50" baseline="0" dirty="0" err="1">
                  <a:solidFill>
                    <a:srgbClr val="FFFFFF"/>
                  </a:solidFill>
                </a:rPr>
                <a:t>www.flotteoceanographique.fr</a:t>
              </a:r>
              <a:endParaRPr lang="fr-FR" sz="1600" b="1" cap="none" spc="50" baseline="0" dirty="0">
                <a:solidFill>
                  <a:srgbClr val="FFFFFF"/>
                </a:solidFill>
              </a:endParaRPr>
            </a:p>
          </p:txBody>
        </p:sp>
        <p:sp>
          <p:nvSpPr>
            <p:cNvPr id="42" name="ZoneTexte 41"/>
            <p:cNvSpPr txBox="1"/>
            <p:nvPr userDrawn="1"/>
          </p:nvSpPr>
          <p:spPr>
            <a:xfrm>
              <a:off x="4582585" y="4368763"/>
              <a:ext cx="3948941" cy="57737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l"/>
              <a:r>
                <a:rPr lang="fr-FR" sz="1000" b="0" dirty="0">
                  <a:solidFill>
                    <a:schemeClr val="bg1"/>
                  </a:solidFill>
                </a:rPr>
                <a:t>La</a:t>
              </a:r>
              <a:r>
                <a:rPr lang="fr-FR" sz="1000" b="1" dirty="0">
                  <a:solidFill>
                    <a:schemeClr val="bg1"/>
                  </a:solidFill>
                </a:rPr>
                <a:t> Flotte </a:t>
              </a:r>
              <a:r>
                <a:rPr lang="fr-FR" sz="1000" b="0" dirty="0">
                  <a:solidFill>
                    <a:schemeClr val="bg1"/>
                  </a:solidFill>
                </a:rPr>
                <a:t>océanographique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française, </a:t>
              </a:r>
            </a:p>
            <a:p>
              <a:pPr algn="l"/>
              <a:r>
                <a:rPr lang="fr-FR" sz="1000" b="1" baseline="0" dirty="0">
                  <a:solidFill>
                    <a:schemeClr val="bg1"/>
                  </a:solidFill>
                </a:rPr>
                <a:t>une très grande </a:t>
              </a:r>
              <a:r>
                <a:rPr lang="fr-FR" sz="1000" b="0" baseline="0" dirty="0">
                  <a:solidFill>
                    <a:schemeClr val="bg1"/>
                  </a:solidFill>
                </a:rPr>
                <a:t>infrastructure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de recherche opérée par l’Ifremer 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43" name="Image 4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1063" y="4683216"/>
              <a:ext cx="500925" cy="1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933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039" y="0"/>
            <a:ext cx="5362890" cy="5143500"/>
          </a:xfrm>
          <a:prstGeom prst="rect">
            <a:avLst/>
          </a:prstGeom>
        </p:spPr>
      </p:pic>
      <p:sp>
        <p:nvSpPr>
          <p:cNvPr id="4" name="Rectangle 3"/>
          <p:cNvSpPr>
            <a:spLocks/>
          </p:cNvSpPr>
          <p:nvPr userDrawn="1"/>
        </p:nvSpPr>
        <p:spPr>
          <a:xfrm>
            <a:off x="1" y="0"/>
            <a:ext cx="466724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387871" y="4818085"/>
            <a:ext cx="3794462" cy="22159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ajouter la date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387872" y="2642213"/>
            <a:ext cx="3796259" cy="1107996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lnSpc>
                <a:spcPct val="100000"/>
              </a:lnSpc>
              <a:defRPr sz="3600" cap="all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entrer le titre</a:t>
            </a:r>
          </a:p>
        </p:txBody>
      </p:sp>
      <p:sp>
        <p:nvSpPr>
          <p:cNvPr id="15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87872" y="3728419"/>
            <a:ext cx="3796259" cy="7478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2700" spc="50">
                <a:solidFill>
                  <a:schemeClr val="bg1"/>
                </a:solidFill>
              </a:defRPr>
            </a:lvl1pPr>
            <a:lvl2pPr>
              <a:defRPr sz="2700">
                <a:solidFill>
                  <a:schemeClr val="bg1"/>
                </a:solidFill>
              </a:defRPr>
            </a:lvl2pPr>
            <a:lvl3pPr>
              <a:defRPr sz="2700">
                <a:solidFill>
                  <a:schemeClr val="bg1"/>
                </a:solidFill>
              </a:defRPr>
            </a:lvl3pPr>
            <a:lvl4pPr>
              <a:defRPr sz="2700">
                <a:solidFill>
                  <a:schemeClr val="bg1"/>
                </a:solidFill>
              </a:defRPr>
            </a:lvl4pPr>
            <a:lvl5pPr>
              <a:defRPr sz="2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entrer un sous-titre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half" idx="14" hasCustomPrompt="1"/>
          </p:nvPr>
        </p:nvSpPr>
        <p:spPr>
          <a:xfrm>
            <a:off x="387871" y="4414243"/>
            <a:ext cx="3793878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600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ajouter les auteurs</a:t>
            </a:r>
          </a:p>
        </p:txBody>
      </p:sp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47" y="761958"/>
            <a:ext cx="2377141" cy="758498"/>
          </a:xfrm>
          <a:prstGeom prst="rect">
            <a:avLst/>
          </a:prstGeom>
        </p:spPr>
      </p:pic>
      <p:grpSp>
        <p:nvGrpSpPr>
          <p:cNvPr id="17" name="Groupe 16"/>
          <p:cNvGrpSpPr/>
          <p:nvPr userDrawn="1"/>
        </p:nvGrpSpPr>
        <p:grpSpPr>
          <a:xfrm>
            <a:off x="4784612" y="4178595"/>
            <a:ext cx="4477897" cy="767541"/>
            <a:chOff x="4582585" y="4178595"/>
            <a:chExt cx="4477897" cy="767541"/>
          </a:xfrm>
        </p:grpSpPr>
        <p:sp>
          <p:nvSpPr>
            <p:cNvPr id="19" name="Espace réservé du pied de page 4"/>
            <p:cNvSpPr txBox="1">
              <a:spLocks/>
            </p:cNvSpPr>
            <p:nvPr userDrawn="1"/>
          </p:nvSpPr>
          <p:spPr>
            <a:xfrm>
              <a:off x="4682904" y="4178595"/>
              <a:ext cx="4377578" cy="355305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defPPr>
                <a:defRPr lang="fr-FR"/>
              </a:defPPr>
              <a:lvl1pPr marL="0" algn="ctr" defTabSz="457200" rtl="0" eaLnBrk="1" latinLnBrk="0" hangingPunct="1"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fr-FR" sz="1600" b="1" cap="none" spc="50" baseline="0" dirty="0" err="1">
                  <a:solidFill>
                    <a:srgbClr val="FFFFFF"/>
                  </a:solidFill>
                </a:rPr>
                <a:t>www.flotteoceanographique.fr</a:t>
              </a:r>
              <a:endParaRPr lang="fr-FR" sz="1600" b="1" cap="none" spc="50" baseline="0" dirty="0">
                <a:solidFill>
                  <a:srgbClr val="FFFFFF"/>
                </a:solidFill>
              </a:endParaRPr>
            </a:p>
          </p:txBody>
        </p:sp>
        <p:sp>
          <p:nvSpPr>
            <p:cNvPr id="20" name="ZoneTexte 19"/>
            <p:cNvSpPr txBox="1"/>
            <p:nvPr userDrawn="1"/>
          </p:nvSpPr>
          <p:spPr>
            <a:xfrm>
              <a:off x="4582585" y="4368763"/>
              <a:ext cx="3948941" cy="57737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l"/>
              <a:r>
                <a:rPr lang="fr-FR" sz="1000" b="0" dirty="0">
                  <a:solidFill>
                    <a:schemeClr val="bg1"/>
                  </a:solidFill>
                </a:rPr>
                <a:t>La</a:t>
              </a:r>
              <a:r>
                <a:rPr lang="fr-FR" sz="1000" b="1" dirty="0">
                  <a:solidFill>
                    <a:schemeClr val="bg1"/>
                  </a:solidFill>
                </a:rPr>
                <a:t> Flotte </a:t>
              </a:r>
              <a:r>
                <a:rPr lang="fr-FR" sz="1000" b="0" dirty="0">
                  <a:solidFill>
                    <a:schemeClr val="bg1"/>
                  </a:solidFill>
                </a:rPr>
                <a:t>océanographique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française, </a:t>
              </a:r>
            </a:p>
            <a:p>
              <a:pPr algn="l"/>
              <a:r>
                <a:rPr lang="fr-FR" sz="1000" b="1" baseline="0" dirty="0">
                  <a:solidFill>
                    <a:schemeClr val="bg1"/>
                  </a:solidFill>
                </a:rPr>
                <a:t>une très grande </a:t>
              </a:r>
              <a:r>
                <a:rPr lang="fr-FR" sz="1000" b="0" baseline="0" dirty="0">
                  <a:solidFill>
                    <a:schemeClr val="bg1"/>
                  </a:solidFill>
                </a:rPr>
                <a:t>infrastructure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de recherche opérée par l’Ifremer 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21" name="Image 20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1063" y="4683216"/>
              <a:ext cx="500925" cy="1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771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tit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7273" y="0"/>
            <a:ext cx="6710172" cy="5166055"/>
          </a:xfrm>
          <a:prstGeom prst="rect">
            <a:avLst/>
          </a:prstGeom>
        </p:spPr>
      </p:pic>
      <p:sp>
        <p:nvSpPr>
          <p:cNvPr id="4" name="Rectangle 3"/>
          <p:cNvSpPr>
            <a:spLocks/>
          </p:cNvSpPr>
          <p:nvPr userDrawn="1"/>
        </p:nvSpPr>
        <p:spPr>
          <a:xfrm>
            <a:off x="1" y="0"/>
            <a:ext cx="4667249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387871" y="4818085"/>
            <a:ext cx="3794462" cy="22159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ajouter la date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387872" y="2642213"/>
            <a:ext cx="3796259" cy="1107996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lnSpc>
                <a:spcPct val="100000"/>
              </a:lnSpc>
              <a:defRPr sz="3600" cap="all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entrer le titre</a:t>
            </a:r>
          </a:p>
        </p:txBody>
      </p:sp>
      <p:sp>
        <p:nvSpPr>
          <p:cNvPr id="15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87872" y="3728419"/>
            <a:ext cx="3796259" cy="7478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2700" spc="50">
                <a:solidFill>
                  <a:schemeClr val="bg1"/>
                </a:solidFill>
              </a:defRPr>
            </a:lvl1pPr>
            <a:lvl2pPr>
              <a:defRPr sz="2700">
                <a:solidFill>
                  <a:schemeClr val="bg1"/>
                </a:solidFill>
              </a:defRPr>
            </a:lvl2pPr>
            <a:lvl3pPr>
              <a:defRPr sz="2700">
                <a:solidFill>
                  <a:schemeClr val="bg1"/>
                </a:solidFill>
              </a:defRPr>
            </a:lvl3pPr>
            <a:lvl4pPr>
              <a:defRPr sz="2700">
                <a:solidFill>
                  <a:schemeClr val="bg1"/>
                </a:solidFill>
              </a:defRPr>
            </a:lvl4pPr>
            <a:lvl5pPr>
              <a:defRPr sz="2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entrer un sous-titre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half" idx="14" hasCustomPrompt="1"/>
          </p:nvPr>
        </p:nvSpPr>
        <p:spPr>
          <a:xfrm>
            <a:off x="387871" y="4414243"/>
            <a:ext cx="3793878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600" spc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ajouter les auteurs</a:t>
            </a:r>
          </a:p>
        </p:txBody>
      </p:sp>
      <p:grpSp>
        <p:nvGrpSpPr>
          <p:cNvPr id="13" name="Groupe 12"/>
          <p:cNvGrpSpPr/>
          <p:nvPr userDrawn="1"/>
        </p:nvGrpSpPr>
        <p:grpSpPr>
          <a:xfrm>
            <a:off x="4720814" y="4178595"/>
            <a:ext cx="4477897" cy="767541"/>
            <a:chOff x="4582585" y="4178595"/>
            <a:chExt cx="4477897" cy="767541"/>
          </a:xfrm>
        </p:grpSpPr>
        <p:sp>
          <p:nvSpPr>
            <p:cNvPr id="16" name="Espace réservé du pied de page 4"/>
            <p:cNvSpPr txBox="1">
              <a:spLocks/>
            </p:cNvSpPr>
            <p:nvPr userDrawn="1"/>
          </p:nvSpPr>
          <p:spPr>
            <a:xfrm>
              <a:off x="4682904" y="4178595"/>
              <a:ext cx="4377578" cy="355305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defPPr>
                <a:defRPr lang="fr-FR"/>
              </a:defPPr>
              <a:lvl1pPr marL="0" algn="ctr" defTabSz="457200" rtl="0" eaLnBrk="1" latinLnBrk="0" hangingPunct="1"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fr-FR" sz="1600" b="1" cap="none" spc="50" baseline="0" dirty="0" err="1">
                  <a:solidFill>
                    <a:srgbClr val="FFFFFF"/>
                  </a:solidFill>
                </a:rPr>
                <a:t>www.flotteoceanographique.fr</a:t>
              </a:r>
              <a:endParaRPr lang="fr-FR" sz="1600" b="1" cap="none" spc="50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7" name="ZoneTexte 16"/>
            <p:cNvSpPr txBox="1"/>
            <p:nvPr userDrawn="1"/>
          </p:nvSpPr>
          <p:spPr>
            <a:xfrm>
              <a:off x="4582585" y="4368763"/>
              <a:ext cx="3948941" cy="57737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l"/>
              <a:r>
                <a:rPr lang="fr-FR" sz="1000" b="0" dirty="0">
                  <a:solidFill>
                    <a:schemeClr val="bg1"/>
                  </a:solidFill>
                </a:rPr>
                <a:t>La</a:t>
              </a:r>
              <a:r>
                <a:rPr lang="fr-FR" sz="1000" b="1" dirty="0">
                  <a:solidFill>
                    <a:schemeClr val="bg1"/>
                  </a:solidFill>
                </a:rPr>
                <a:t> Flotte </a:t>
              </a:r>
              <a:r>
                <a:rPr lang="fr-FR" sz="1000" b="0" dirty="0">
                  <a:solidFill>
                    <a:schemeClr val="bg1"/>
                  </a:solidFill>
                </a:rPr>
                <a:t>océanographique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française, </a:t>
              </a:r>
            </a:p>
            <a:p>
              <a:pPr algn="l"/>
              <a:r>
                <a:rPr lang="fr-FR" sz="1000" b="1" baseline="0" dirty="0">
                  <a:solidFill>
                    <a:schemeClr val="bg1"/>
                  </a:solidFill>
                </a:rPr>
                <a:t>une très grande </a:t>
              </a:r>
              <a:r>
                <a:rPr lang="fr-FR" sz="1000" b="0" baseline="0" dirty="0">
                  <a:solidFill>
                    <a:schemeClr val="bg1"/>
                  </a:solidFill>
                </a:rPr>
                <a:t>infrastructure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de recherche opérée par l’Ifremer 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1063" y="4683216"/>
              <a:ext cx="500925" cy="180000"/>
            </a:xfrm>
            <a:prstGeom prst="rect">
              <a:avLst/>
            </a:prstGeom>
          </p:spPr>
        </p:pic>
      </p:grp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47" y="761958"/>
            <a:ext cx="2377141" cy="75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93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860" y="0"/>
            <a:ext cx="9166860" cy="5172870"/>
          </a:xfrm>
          <a:prstGeom prst="rect">
            <a:avLst/>
          </a:prstGeom>
          <a:solidFill>
            <a:schemeClr val="bg1">
              <a:alpha val="26000"/>
            </a:schemeClr>
          </a:solidFill>
        </p:spPr>
      </p:pic>
      <p:sp>
        <p:nvSpPr>
          <p:cNvPr id="30" name="Rectangle 29"/>
          <p:cNvSpPr>
            <a:spLocks/>
          </p:cNvSpPr>
          <p:nvPr userDrawn="1"/>
        </p:nvSpPr>
        <p:spPr>
          <a:xfrm>
            <a:off x="-38100" y="-21431"/>
            <a:ext cx="4572000" cy="5194300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387871" y="4818085"/>
            <a:ext cx="3794462" cy="22159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ajouter la date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387872" y="2642213"/>
            <a:ext cx="3796259" cy="1107996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lnSpc>
                <a:spcPct val="100000"/>
              </a:lnSpc>
              <a:defRPr sz="3600" cap="all" spc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entrer le titre</a:t>
            </a:r>
          </a:p>
        </p:txBody>
      </p:sp>
      <p:sp>
        <p:nvSpPr>
          <p:cNvPr id="15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87872" y="3728419"/>
            <a:ext cx="3796259" cy="74789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>
              <a:defRPr sz="2700" spc="50">
                <a:solidFill>
                  <a:schemeClr val="tx2"/>
                </a:solidFill>
              </a:defRPr>
            </a:lvl1pPr>
            <a:lvl2pPr>
              <a:defRPr sz="2700">
                <a:solidFill>
                  <a:schemeClr val="bg1"/>
                </a:solidFill>
              </a:defRPr>
            </a:lvl2pPr>
            <a:lvl3pPr>
              <a:defRPr sz="2700">
                <a:solidFill>
                  <a:schemeClr val="bg1"/>
                </a:solidFill>
              </a:defRPr>
            </a:lvl3pPr>
            <a:lvl4pPr>
              <a:defRPr sz="2700">
                <a:solidFill>
                  <a:schemeClr val="bg1"/>
                </a:solidFill>
              </a:defRPr>
            </a:lvl4pPr>
            <a:lvl5pPr>
              <a:defRPr sz="2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entrer un sous-titre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half" idx="15" hasCustomPrompt="1"/>
          </p:nvPr>
        </p:nvSpPr>
        <p:spPr>
          <a:xfrm>
            <a:off x="387871" y="4414243"/>
            <a:ext cx="3793878" cy="2462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60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ajouter les auteurs</a:t>
            </a:r>
          </a:p>
        </p:txBody>
      </p:sp>
      <p:sp>
        <p:nvSpPr>
          <p:cNvPr id="25" name="Rectangle 24"/>
          <p:cNvSpPr>
            <a:spLocks/>
          </p:cNvSpPr>
          <p:nvPr userDrawn="1"/>
        </p:nvSpPr>
        <p:spPr>
          <a:xfrm>
            <a:off x="387871" y="335756"/>
            <a:ext cx="3219450" cy="21012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4646383" y="4178595"/>
            <a:ext cx="4477897" cy="767541"/>
            <a:chOff x="4582585" y="4178595"/>
            <a:chExt cx="4477897" cy="767541"/>
          </a:xfrm>
        </p:grpSpPr>
        <p:sp>
          <p:nvSpPr>
            <p:cNvPr id="17" name="Espace réservé du pied de page 4"/>
            <p:cNvSpPr txBox="1">
              <a:spLocks/>
            </p:cNvSpPr>
            <p:nvPr userDrawn="1"/>
          </p:nvSpPr>
          <p:spPr>
            <a:xfrm>
              <a:off x="4682904" y="4178595"/>
              <a:ext cx="4377578" cy="355305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defPPr>
                <a:defRPr lang="fr-FR"/>
              </a:defPPr>
              <a:lvl1pPr marL="0" algn="ctr" defTabSz="457200" rtl="0" eaLnBrk="1" latinLnBrk="0" hangingPunct="1"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fr-FR" sz="1600" b="1" cap="none" spc="50" baseline="0" dirty="0" err="1">
                  <a:solidFill>
                    <a:srgbClr val="FFFFFF"/>
                  </a:solidFill>
                </a:rPr>
                <a:t>www.flotteoceanographique.fr</a:t>
              </a:r>
              <a:endParaRPr lang="fr-FR" sz="1600" b="1" cap="none" spc="50" baseline="0" dirty="0">
                <a:solidFill>
                  <a:srgbClr val="FFFFFF"/>
                </a:solidFill>
              </a:endParaRPr>
            </a:p>
          </p:txBody>
        </p:sp>
        <p:sp>
          <p:nvSpPr>
            <p:cNvPr id="19" name="ZoneTexte 18"/>
            <p:cNvSpPr txBox="1"/>
            <p:nvPr userDrawn="1"/>
          </p:nvSpPr>
          <p:spPr>
            <a:xfrm>
              <a:off x="4582585" y="4368763"/>
              <a:ext cx="3948941" cy="57737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l"/>
              <a:r>
                <a:rPr lang="fr-FR" sz="1000" b="0" dirty="0">
                  <a:solidFill>
                    <a:schemeClr val="bg1"/>
                  </a:solidFill>
                </a:rPr>
                <a:t>La</a:t>
              </a:r>
              <a:r>
                <a:rPr lang="fr-FR" sz="1000" b="1" dirty="0">
                  <a:solidFill>
                    <a:schemeClr val="bg1"/>
                  </a:solidFill>
                </a:rPr>
                <a:t> Flotte </a:t>
              </a:r>
              <a:r>
                <a:rPr lang="fr-FR" sz="1000" b="0" dirty="0">
                  <a:solidFill>
                    <a:schemeClr val="bg1"/>
                  </a:solidFill>
                </a:rPr>
                <a:t>océanographique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française, </a:t>
              </a:r>
            </a:p>
            <a:p>
              <a:pPr algn="l"/>
              <a:r>
                <a:rPr lang="fr-FR" sz="1000" b="1" baseline="0" dirty="0">
                  <a:solidFill>
                    <a:schemeClr val="bg1"/>
                  </a:solidFill>
                </a:rPr>
                <a:t>une très grande </a:t>
              </a:r>
              <a:r>
                <a:rPr lang="fr-FR" sz="1000" b="0" baseline="0" dirty="0">
                  <a:solidFill>
                    <a:schemeClr val="bg1"/>
                  </a:solidFill>
                </a:rPr>
                <a:t>infrastructure</a:t>
              </a:r>
              <a:r>
                <a:rPr lang="fr-FR" sz="1000" b="1" baseline="0" dirty="0">
                  <a:solidFill>
                    <a:schemeClr val="bg1"/>
                  </a:solidFill>
                </a:rPr>
                <a:t> de recherche opérée par l’Ifremer 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pic>
          <p:nvPicPr>
            <p:cNvPr id="20" name="Image 1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1063" y="4683216"/>
              <a:ext cx="500925" cy="180000"/>
            </a:xfrm>
            <a:prstGeom prst="rect">
              <a:avLst/>
            </a:prstGeom>
          </p:spPr>
        </p:pic>
      </p:grpSp>
      <p:pic>
        <p:nvPicPr>
          <p:cNvPr id="27" name="Image 2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2" y="1085024"/>
            <a:ext cx="1885445" cy="60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2" y="3105000"/>
            <a:ext cx="9144000" cy="20575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algn="l"/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>
            <a:off x="-1" y="3120790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fr-FR" sz="3600" spc="70" dirty="0">
                <a:solidFill>
                  <a:schemeClr val="bg1"/>
                </a:solidFill>
                <a:latin typeface="Futura Light"/>
                <a:cs typeface="Futura PT Book"/>
              </a:rPr>
              <a:t>Sommaire</a:t>
            </a:r>
            <a:endParaRPr lang="fr-FR" sz="3600" cap="all" spc="70" dirty="0">
              <a:solidFill>
                <a:schemeClr val="bg1"/>
              </a:solidFill>
              <a:latin typeface="Futura Light"/>
              <a:cs typeface="Futura PT Book"/>
            </a:endParaRPr>
          </a:p>
        </p:txBody>
      </p:sp>
      <p:sp>
        <p:nvSpPr>
          <p:cNvPr id="12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144825" y="3657356"/>
            <a:ext cx="3185877" cy="66479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numCol="1" spcCol="252000" rtlCol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600" b="0" i="0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>
              <a:defRPr sz="2600"/>
            </a:lvl2pPr>
            <a:lvl3pPr>
              <a:defRPr sz="2400">
                <a:latin typeface="+mn-lt"/>
                <a:cs typeface="Calibri"/>
              </a:defRPr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dirty="0"/>
              <a:t>Cliquez pour ajouter le sommaire</a:t>
            </a:r>
          </a:p>
          <a:p>
            <a:pPr lvl="0"/>
            <a:r>
              <a:rPr lang="fr-FR" dirty="0"/>
              <a:t> et passer une ligne entre chaque chapitre</a:t>
            </a:r>
          </a:p>
        </p:txBody>
      </p:sp>
      <p:sp>
        <p:nvSpPr>
          <p:cNvPr id="18" name="Espace réservé pour une image  2"/>
          <p:cNvSpPr>
            <a:spLocks noGrp="1"/>
          </p:cNvSpPr>
          <p:nvPr>
            <p:ph type="pic" idx="14" hasCustomPrompt="1"/>
          </p:nvPr>
        </p:nvSpPr>
        <p:spPr>
          <a:xfrm>
            <a:off x="-1" y="0"/>
            <a:ext cx="9143999" cy="310500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marL="0" indent="0" algn="ctr">
              <a:buNone/>
              <a:defRPr sz="1200" spc="0">
                <a:solidFill>
                  <a:srgbClr val="00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pour modifier l’image</a:t>
            </a:r>
          </a:p>
        </p:txBody>
      </p:sp>
      <p:sp>
        <p:nvSpPr>
          <p:cNvPr id="17" name="Espace réservé du texte 2"/>
          <p:cNvSpPr>
            <a:spLocks noGrp="1"/>
          </p:cNvSpPr>
          <p:nvPr>
            <p:ph idx="17" hasCustomPrompt="1"/>
          </p:nvPr>
        </p:nvSpPr>
        <p:spPr>
          <a:xfrm>
            <a:off x="4788029" y="3657356"/>
            <a:ext cx="3185877" cy="66479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numCol="1" spcCol="252000" rtlCol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600" b="0" i="0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>
              <a:defRPr sz="2600"/>
            </a:lvl2pPr>
            <a:lvl3pPr>
              <a:defRPr sz="2400">
                <a:latin typeface="+mn-lt"/>
                <a:cs typeface="Calibri"/>
              </a:defRPr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dirty="0"/>
              <a:t>Cliquez pour ajouter le sommaire</a:t>
            </a:r>
          </a:p>
          <a:p>
            <a:pPr lvl="0"/>
            <a:r>
              <a:rPr lang="fr-FR" dirty="0"/>
              <a:t> et passer une ligne entre chaque chapitre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8" y="4801806"/>
            <a:ext cx="755936" cy="241204"/>
          </a:xfrm>
          <a:prstGeom prst="rect">
            <a:avLst/>
          </a:prstGeom>
        </p:spPr>
      </p:pic>
      <p:sp>
        <p:nvSpPr>
          <p:cNvPr id="19" name="Espace réservé du numéro de diapositive 5"/>
          <p:cNvSpPr txBox="1">
            <a:spLocks/>
          </p:cNvSpPr>
          <p:nvPr userDrawn="1"/>
        </p:nvSpPr>
        <p:spPr>
          <a:xfrm>
            <a:off x="8172455" y="4841616"/>
            <a:ext cx="65948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2014FA-E6F8-0448-B764-470DBC7863D3}" type="slidenum">
              <a:rPr lang="fr-FR" sz="1400" smtClean="0">
                <a:solidFill>
                  <a:schemeClr val="bg1"/>
                </a:solidFill>
              </a:rPr>
              <a:pPr/>
              <a:t>‹N°›</a:t>
            </a:fld>
            <a:endParaRPr lang="fr-FR" sz="1400" dirty="0">
              <a:solidFill>
                <a:schemeClr val="bg1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31" y="4841617"/>
            <a:ext cx="524806" cy="188582"/>
          </a:xfrm>
          <a:prstGeom prst="rect">
            <a:avLst/>
          </a:prstGeom>
        </p:spPr>
      </p:pic>
      <p:sp>
        <p:nvSpPr>
          <p:cNvPr id="21" name="ZoneTexte 20"/>
          <p:cNvSpPr txBox="1"/>
          <p:nvPr userDrawn="1"/>
        </p:nvSpPr>
        <p:spPr>
          <a:xfrm>
            <a:off x="1528115" y="4801822"/>
            <a:ext cx="5777561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fr-FR" sz="1000" b="0" dirty="0">
                <a:solidFill>
                  <a:schemeClr val="bg1"/>
                </a:solidFill>
              </a:rPr>
              <a:t>La Flotte océanographique</a:t>
            </a:r>
            <a:r>
              <a:rPr lang="fr-FR" sz="1000" b="0" baseline="0" dirty="0">
                <a:solidFill>
                  <a:schemeClr val="bg1"/>
                </a:solidFill>
              </a:rPr>
              <a:t> française, une très grande infrastructure de recherche opérée par l’Ifremer </a:t>
            </a:r>
            <a:endParaRPr lang="fr-FR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5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105000"/>
            <a:ext cx="9144000" cy="20575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algn="l"/>
            <a:endParaRPr lang="fr-FR" dirty="0"/>
          </a:p>
        </p:txBody>
      </p:sp>
      <p:sp>
        <p:nvSpPr>
          <p:cNvPr id="4" name="ZoneTexte 3"/>
          <p:cNvSpPr txBox="1"/>
          <p:nvPr userDrawn="1"/>
        </p:nvSpPr>
        <p:spPr>
          <a:xfrm>
            <a:off x="-1" y="3120790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fr-FR" sz="3600" spc="70" dirty="0">
                <a:solidFill>
                  <a:schemeClr val="bg1"/>
                </a:solidFill>
                <a:latin typeface="Futura Light"/>
                <a:cs typeface="Futura PT Book"/>
              </a:rPr>
              <a:t>Sommaire</a:t>
            </a:r>
            <a:endParaRPr lang="fr-FR" sz="3600" cap="all" spc="70" dirty="0">
              <a:solidFill>
                <a:schemeClr val="bg1"/>
              </a:solidFill>
              <a:latin typeface="Futura Light"/>
              <a:cs typeface="Futura PT Book"/>
            </a:endParaRPr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4" hasCustomPrompt="1"/>
          </p:nvPr>
        </p:nvSpPr>
        <p:spPr>
          <a:xfrm>
            <a:off x="-1" y="0"/>
            <a:ext cx="9143999" cy="310500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marL="0" indent="0" algn="ctr">
              <a:buNone/>
              <a:defRPr sz="1200" spc="0">
                <a:solidFill>
                  <a:srgbClr val="00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pour modifier l’image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idx="1" hasCustomPrompt="1"/>
          </p:nvPr>
        </p:nvSpPr>
        <p:spPr>
          <a:xfrm>
            <a:off x="1352550" y="3657354"/>
            <a:ext cx="6438900" cy="443198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numCol="1" spcCol="252000" rtlCol="0">
            <a:spAutoFit/>
          </a:bodyPr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600" b="0" i="0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>
              <a:defRPr sz="2600"/>
            </a:lvl2pPr>
            <a:lvl3pPr>
              <a:defRPr sz="2400">
                <a:latin typeface="+mn-lt"/>
                <a:cs typeface="Calibri"/>
              </a:defRPr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dirty="0"/>
              <a:t>Cliquez pour ajouter le sommaire</a:t>
            </a:r>
          </a:p>
          <a:p>
            <a:pPr lvl="0"/>
            <a:r>
              <a:rPr lang="fr-FR" dirty="0"/>
              <a:t> et passer une ligne entre chaque chapitre</a:t>
            </a:r>
          </a:p>
        </p:txBody>
      </p:sp>
      <p:sp>
        <p:nvSpPr>
          <p:cNvPr id="12" name="Espace réservé du numéro de diapositive 5"/>
          <p:cNvSpPr txBox="1">
            <a:spLocks/>
          </p:cNvSpPr>
          <p:nvPr userDrawn="1"/>
        </p:nvSpPr>
        <p:spPr>
          <a:xfrm>
            <a:off x="8172455" y="4841616"/>
            <a:ext cx="65948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2014FA-E6F8-0448-B764-470DBC7863D3}" type="slidenum">
              <a:rPr lang="fr-FR" sz="1400" smtClean="0">
                <a:solidFill>
                  <a:schemeClr val="bg1"/>
                </a:solidFill>
              </a:rPr>
              <a:pPr/>
              <a:t>‹N°›</a:t>
            </a:fld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528115" y="4801822"/>
            <a:ext cx="5777561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fr-FR" sz="1000" b="0" dirty="0">
                <a:solidFill>
                  <a:schemeClr val="bg1"/>
                </a:solidFill>
              </a:rPr>
              <a:t>La Flotte océanographique</a:t>
            </a:r>
            <a:r>
              <a:rPr lang="fr-FR" sz="1000" b="0" baseline="0" dirty="0">
                <a:solidFill>
                  <a:schemeClr val="bg1"/>
                </a:solidFill>
              </a:rPr>
              <a:t> française, une très grande infrastructure de recherche opérée par l’Ifremer </a:t>
            </a:r>
            <a:endParaRPr lang="fr-FR" sz="1000" b="0" dirty="0">
              <a:solidFill>
                <a:schemeClr val="bg1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78" y="4801806"/>
            <a:ext cx="755936" cy="24120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931" y="4841617"/>
            <a:ext cx="524806" cy="18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2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ête de chap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algn="ctr"/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 flipH="1">
            <a:off x="651000" y="1825687"/>
            <a:ext cx="7842000" cy="615553"/>
          </a:xfrm>
          <a:prstGeom prst="rect">
            <a:avLst/>
          </a:prstGeom>
          <a:effectLst>
            <a:outerShdw blurRad="53975" dist="38100" dir="5400000" algn="t" rotWithShape="0">
              <a:schemeClr val="bg1">
                <a:lumMod val="50000"/>
                <a:alpha val="82000"/>
              </a:schemeClr>
            </a:outerShdw>
          </a:effectLst>
        </p:spPr>
        <p:txBody>
          <a:bodyPr wrap="square" lIns="0" tIns="0" rIns="0" bIns="0" anchor="t">
            <a:spAutoFit/>
          </a:bodyPr>
          <a:lstStyle>
            <a:lvl1pPr algn="ctr">
              <a:defRPr sz="4000" b="0" i="0" cap="all" spc="50" baseline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/>
                <a:cs typeface="Calibri"/>
              </a:defRPr>
            </a:lvl1pPr>
          </a:lstStyle>
          <a:p>
            <a:r>
              <a:rPr lang="fr-FR" dirty="0"/>
              <a:t>Ajouter le titre du chapitre</a:t>
            </a:r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51000" y="2555815"/>
            <a:ext cx="7842000" cy="510909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0" i="0" spc="0" baseline="0">
                <a:solidFill>
                  <a:schemeClr val="bg2"/>
                </a:solidFill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Ajouter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224433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473200" y="1829396"/>
            <a:ext cx="6426200" cy="2769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just">
              <a:lnSpc>
                <a:spcPct val="90000"/>
              </a:lnSpc>
              <a:buNone/>
              <a:defRPr sz="2000" spc="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ajouter un texte </a:t>
            </a:r>
          </a:p>
        </p:txBody>
      </p:sp>
      <p:sp>
        <p:nvSpPr>
          <p:cNvPr id="14" name="Espace réservé du contenu 8"/>
          <p:cNvSpPr>
            <a:spLocks noGrp="1"/>
          </p:cNvSpPr>
          <p:nvPr>
            <p:ph sz="quarter" idx="19" hasCustomPrompt="1"/>
          </p:nvPr>
        </p:nvSpPr>
        <p:spPr>
          <a:xfrm>
            <a:off x="2002371" y="4481950"/>
            <a:ext cx="5149123" cy="166199"/>
          </a:xfrm>
          <a:prstGeom prst="rect">
            <a:avLst/>
          </a:prstGeom>
        </p:spPr>
        <p:txBody>
          <a:bodyPr tIns="0" bIns="0">
            <a:spAutoFit/>
          </a:bodyPr>
          <a:lstStyle>
            <a:lvl1pPr algn="ctr">
              <a:defRPr sz="1200" b="0" i="1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defRPr>
            </a:lvl1pPr>
            <a:lvl2pPr>
              <a:defRPr spc="0"/>
            </a:lvl2pPr>
          </a:lstStyle>
          <a:p>
            <a:pPr lvl="0"/>
            <a:r>
              <a:rPr lang="fr-FR" dirty="0"/>
              <a:t>Cliquez pour ajouter une légende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20" hasCustomPrompt="1"/>
          </p:nvPr>
        </p:nvSpPr>
        <p:spPr>
          <a:xfrm>
            <a:off x="365584" y="772505"/>
            <a:ext cx="8412832" cy="5262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ctr">
              <a:buFont typeface="+mj-lt"/>
              <a:buNone/>
              <a:defRPr sz="3800" spc="0" baseline="0">
                <a:solidFill>
                  <a:schemeClr val="bg2"/>
                </a:solidFill>
                <a:effectLst>
                  <a:outerShdw blurRad="69850" dist="76200" dir="2700000" sx="99000" sy="99000" algn="tl">
                    <a:schemeClr val="tx1">
                      <a:lumMod val="50000"/>
                      <a:lumOff val="50000"/>
                      <a:alpha val="42000"/>
                    </a:schemeClr>
                  </a:outerShdw>
                </a:effectLst>
              </a:defRPr>
            </a:lvl1pPr>
          </a:lstStyle>
          <a:p>
            <a:pPr lvl="0"/>
            <a:r>
              <a:rPr lang="fr-FR" dirty="0"/>
              <a:t>Ajouter le Titre 1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7"/>
          </p:nvPr>
        </p:nvSpPr>
        <p:spPr>
          <a:xfrm>
            <a:off x="2002366" y="3169184"/>
            <a:ext cx="1584000" cy="118800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20" name="Espace réservé pour une image  8"/>
          <p:cNvSpPr>
            <a:spLocks noGrp="1"/>
          </p:cNvSpPr>
          <p:nvPr>
            <p:ph type="pic" sz="quarter" idx="25"/>
          </p:nvPr>
        </p:nvSpPr>
        <p:spPr>
          <a:xfrm>
            <a:off x="5567489" y="3169184"/>
            <a:ext cx="1584000" cy="118800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27" name="Espace réservé pour une image  8"/>
          <p:cNvSpPr>
            <a:spLocks noGrp="1"/>
          </p:cNvSpPr>
          <p:nvPr>
            <p:ph type="pic" sz="quarter" idx="26"/>
          </p:nvPr>
        </p:nvSpPr>
        <p:spPr>
          <a:xfrm>
            <a:off x="3779912" y="3169184"/>
            <a:ext cx="1584000" cy="1188000"/>
          </a:xfrm>
          <a:prstGeom prst="rect">
            <a:avLst/>
          </a:prstGeom>
          <a:solidFill>
            <a:srgbClr val="D9D9D9"/>
          </a:solidFill>
        </p:spPr>
        <p:txBody>
          <a:bodyPr/>
          <a:lstStyle>
            <a:lvl1pPr algn="ctr">
              <a:defRPr sz="1200"/>
            </a:lvl1pPr>
          </a:lstStyle>
          <a:p>
            <a:endParaRPr lang="fr-FR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20955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b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331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5"/>
          <p:cNvSpPr txBox="1">
            <a:spLocks/>
          </p:cNvSpPr>
          <p:nvPr/>
        </p:nvSpPr>
        <p:spPr>
          <a:xfrm>
            <a:off x="8465270" y="4896892"/>
            <a:ext cx="366662" cy="184666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FDA4CE-1915-4DA1-AC2B-917D9EFE1AA7}" type="slidenum">
              <a:rPr lang="fr-FR" sz="1200" smtClean="0">
                <a:solidFill>
                  <a:schemeClr val="tx1"/>
                </a:solidFill>
              </a:rPr>
              <a:t>‹N°›</a:t>
            </a:fld>
            <a:endParaRPr lang="fr-FR" sz="1200" dirty="0">
              <a:solidFill>
                <a:schemeClr val="tx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33" y="4801666"/>
            <a:ext cx="843015" cy="269259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1528115" y="4835337"/>
            <a:ext cx="5777561" cy="24622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fr-FR" sz="1000" b="0" dirty="0">
                <a:solidFill>
                  <a:schemeClr val="bg2"/>
                </a:solidFill>
              </a:rPr>
              <a:t>La Flotte océanographique</a:t>
            </a:r>
            <a:r>
              <a:rPr lang="fr-FR" sz="1000" b="0" baseline="0" dirty="0">
                <a:solidFill>
                  <a:schemeClr val="bg2"/>
                </a:solidFill>
              </a:rPr>
              <a:t> française, une très grande infrastructure de recherche opérée par l’Ifremer </a:t>
            </a:r>
            <a:endParaRPr lang="fr-FR" sz="1000" b="0" dirty="0">
              <a:solidFill>
                <a:schemeClr val="bg2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515" y="4823718"/>
            <a:ext cx="540001" cy="19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9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9" r:id="rId3"/>
    <p:sldLayoutId id="2147483668" r:id="rId4"/>
    <p:sldLayoutId id="2147483667" r:id="rId5"/>
    <p:sldLayoutId id="2147483650" r:id="rId6"/>
    <p:sldLayoutId id="2147483665" r:id="rId7"/>
    <p:sldLayoutId id="2147483663" r:id="rId8"/>
    <p:sldLayoutId id="2147483657" r:id="rId9"/>
    <p:sldLayoutId id="2147483670" r:id="rId10"/>
    <p:sldLayoutId id="2147483666" r:id="rId11"/>
    <p:sldLayoutId id="2147483653" r:id="rId12"/>
    <p:sldLayoutId id="2147483669" r:id="rId13"/>
    <p:sldLayoutId id="2147483656" r:id="rId14"/>
    <p:sldLayoutId id="2147483671" r:id="rId1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800" b="0" i="0" kern="1200">
          <a:solidFill>
            <a:srgbClr val="007CBA"/>
          </a:solidFill>
          <a:effectLst>
            <a:outerShdw blurRad="38100" dist="38100" dir="2700000" algn="tl">
              <a:srgbClr val="94A6AA">
                <a:alpha val="43000"/>
              </a:srgbClr>
            </a:outerShdw>
          </a:effectLst>
          <a:latin typeface="Calibri"/>
          <a:ea typeface="+mj-ea"/>
          <a:cs typeface="Calibri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lnSpc>
          <a:spcPct val="90000"/>
        </a:lnSpc>
        <a:spcBef>
          <a:spcPts val="0"/>
        </a:spcBef>
        <a:buFont typeface="Arial"/>
        <a:buNone/>
        <a:defRPr sz="2000" b="0" kern="1200" spc="-5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457200" rtl="0" eaLnBrk="1" latinLnBrk="0" hangingPunct="1">
        <a:lnSpc>
          <a:spcPct val="90000"/>
        </a:lnSpc>
        <a:spcBef>
          <a:spcPts val="0"/>
        </a:spcBef>
        <a:buFont typeface="Arial"/>
        <a:buChar char="•"/>
        <a:defRPr sz="2600" kern="1200" spc="-5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457200" rtl="0" eaLnBrk="1" latinLnBrk="0" hangingPunct="1">
        <a:lnSpc>
          <a:spcPct val="90000"/>
        </a:lnSpc>
        <a:spcBef>
          <a:spcPts val="0"/>
        </a:spcBef>
        <a:buFont typeface="Lucida Grande"/>
        <a:buChar char="-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90000"/>
        </a:lnSpc>
        <a:spcBef>
          <a:spcPts val="0"/>
        </a:spcBef>
        <a:buFont typeface="Courier New"/>
        <a:buChar char="o"/>
        <a:defRPr sz="2000" kern="1200" spc="-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90000"/>
        </a:lnSpc>
        <a:spcBef>
          <a:spcPts val="0"/>
        </a:spcBef>
        <a:buFont typeface="Wingdings" charset="2"/>
        <a:buChar char="§"/>
        <a:defRPr sz="18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otteoceanographique.fr/Nous-connaitre/Decouvrir/Comprendre/Le-carottage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387872" y="2591414"/>
            <a:ext cx="8547848" cy="1086206"/>
          </a:xfrm>
        </p:spPr>
        <p:txBody>
          <a:bodyPr/>
          <a:lstStyle/>
          <a:p>
            <a:r>
              <a:rPr lang="fr-FR" dirty="0"/>
              <a:t>Etude, fabrication, essais et livraison de plateformes de carottage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85490" y="3817729"/>
            <a:ext cx="4257630" cy="373949"/>
          </a:xfrm>
        </p:spPr>
        <p:txBody>
          <a:bodyPr/>
          <a:lstStyle/>
          <a:p>
            <a:r>
              <a:rPr lang="fr-FR" dirty="0"/>
              <a:t>Navires </a:t>
            </a:r>
            <a:r>
              <a:rPr lang="fr-FR" i="1" dirty="0"/>
              <a:t>Pourquoi Pas </a:t>
            </a:r>
            <a:r>
              <a:rPr lang="fr-FR" dirty="0"/>
              <a:t>et </a:t>
            </a:r>
            <a:r>
              <a:rPr lang="fr-FR" i="1" dirty="0"/>
              <a:t>NSH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5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26"/>
          </p:nvPr>
        </p:nvSpPr>
        <p:spPr>
          <a:xfrm>
            <a:off x="457200" y="1020452"/>
            <a:ext cx="8229600" cy="3354765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dirty="0"/>
              <a:t>Ces deux plateformes seront utilisées dans le cadre de missions scientifiques nécessitant la mise en œuvre de carottiers permettant des prélèvements sédimentaires.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Pour comprendre plus en détails les opérations nécessitant ces plateformes, une page dédiée au carottage est présente sur le site de la flotte océanographique Française :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ctr">
              <a:buNone/>
            </a:pPr>
            <a:r>
              <a:rPr lang="fr-FR" sz="1600" dirty="0">
                <a:hlinkClick r:id="rId2"/>
              </a:rPr>
              <a:t>https://www.flotteoceanographique.fr/Nous-connaitre/Decouvrir/Comprendre/Le-carottage</a:t>
            </a:r>
            <a:endParaRPr lang="fr-FR" sz="1600" dirty="0"/>
          </a:p>
          <a:p>
            <a:pPr marL="0" indent="0" algn="ctr">
              <a:buNone/>
            </a:pPr>
            <a:endParaRPr lang="fr-FR" sz="1000" dirty="0"/>
          </a:p>
          <a:p>
            <a:pPr marL="0" indent="0">
              <a:buNone/>
            </a:pPr>
            <a:r>
              <a:rPr lang="fr-FR" sz="1800" dirty="0"/>
              <a:t>Ces deux plateformes seront plus particulièrement utilisées pour la mise en œuvre de carottiers de type CALYPSO.</a:t>
            </a:r>
          </a:p>
          <a:p>
            <a:pPr marL="0" indent="0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D’un grand aide pour les manipulations des carottiers, pouvant peser plusieurs tonnes, les plateformes sont composées de plusieurs sous-ensembles qui peuvent entrer et sortir de l’enveloppe navire.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7"/>
          </p:nvPr>
        </p:nvSpPr>
        <p:spPr>
          <a:xfrm>
            <a:off x="457200" y="441576"/>
            <a:ext cx="7704000" cy="443198"/>
          </a:xfrm>
        </p:spPr>
        <p:txBody>
          <a:bodyPr/>
          <a:lstStyle/>
          <a:p>
            <a:r>
              <a:rPr lang="fr-FR" dirty="0"/>
              <a:t>Contexte</a:t>
            </a:r>
          </a:p>
        </p:txBody>
      </p:sp>
    </p:spTree>
    <p:extLst>
      <p:ext uri="{BB962C8B-B14F-4D97-AF65-F5344CB8AC3E}">
        <p14:creationId xmlns:p14="http://schemas.microsoft.com/office/powerpoint/2010/main" val="232045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26"/>
          </p:nvPr>
        </p:nvSpPr>
        <p:spPr>
          <a:xfrm>
            <a:off x="457200" y="1020452"/>
            <a:ext cx="8229600" cy="3354765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dirty="0"/>
              <a:t>La prestation consiste en la fourniture de plateformes de carottage pour les navires océanographiques </a:t>
            </a:r>
            <a:r>
              <a:rPr lang="fr-FR" sz="1800" i="1" dirty="0"/>
              <a:t>Pourquoi Pas </a:t>
            </a:r>
            <a:r>
              <a:rPr lang="fr-FR" sz="1800" dirty="0"/>
              <a:t>et </a:t>
            </a:r>
            <a:r>
              <a:rPr lang="fr-FR" sz="1800" i="1" dirty="0"/>
              <a:t>NSH</a:t>
            </a:r>
            <a:r>
              <a:rPr lang="fr-FR" sz="1800" dirty="0"/>
              <a:t>. 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La prestation s’entend clés en main, à savoir de l’étude jusqu’aux missions d’essais en mer.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Les compétences recherchées sont :</a:t>
            </a:r>
          </a:p>
          <a:p>
            <a:pPr lvl="1" algn="just"/>
            <a:r>
              <a:rPr lang="fr-FR" dirty="0"/>
              <a:t>Etudes : Conception (3D et plans de fabrication), justification mécanique (simulation numérique par éléments finis) et rédaction documentaire (notices d’utilisation et de maintenance) ;</a:t>
            </a:r>
          </a:p>
          <a:p>
            <a:pPr lvl="1" algn="just"/>
            <a:r>
              <a:rPr lang="fr-FR" dirty="0"/>
              <a:t>Fabrication ;</a:t>
            </a:r>
          </a:p>
          <a:p>
            <a:pPr lvl="1" algn="just"/>
            <a:r>
              <a:rPr lang="fr-FR" dirty="0"/>
              <a:t>Essais : Capacités de mise en œuvre en usine (</a:t>
            </a:r>
            <a:r>
              <a:rPr lang="fr-FR" dirty="0" smtClean="0"/>
              <a:t>alimentation, </a:t>
            </a:r>
            <a:r>
              <a:rPr lang="fr-FR" dirty="0"/>
              <a:t>levage des charges et manipulation).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7"/>
          </p:nvPr>
        </p:nvSpPr>
        <p:spPr>
          <a:xfrm>
            <a:off x="457200" y="441576"/>
            <a:ext cx="7704000" cy="443198"/>
          </a:xfrm>
        </p:spPr>
        <p:txBody>
          <a:bodyPr/>
          <a:lstStyle/>
          <a:p>
            <a:r>
              <a:rPr lang="fr-FR" dirty="0"/>
              <a:t>Périmètre de la prestation</a:t>
            </a:r>
          </a:p>
        </p:txBody>
      </p:sp>
    </p:spTree>
    <p:extLst>
      <p:ext uri="{BB962C8B-B14F-4D97-AF65-F5344CB8AC3E}">
        <p14:creationId xmlns:p14="http://schemas.microsoft.com/office/powerpoint/2010/main" val="3848659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26"/>
          </p:nvPr>
        </p:nvSpPr>
        <p:spPr>
          <a:xfrm>
            <a:off x="457200" y="1020452"/>
            <a:ext cx="8229600" cy="1692771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dirty="0"/>
              <a:t>Cette première partie consiste, sur la base d’une plateforme existante, à concevoir et fabriquer entièrement une nouvelle plateforme.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Cette plateforme pourra mettre en œuvre un carottier pouvant atteindre une masse maximale de 8t.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Etant remplacée, elle devra s’adapter aux interfaces mécaniques et électriques actuelles.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7"/>
          </p:nvPr>
        </p:nvSpPr>
        <p:spPr>
          <a:xfrm>
            <a:off x="457200" y="441576"/>
            <a:ext cx="7704000" cy="443198"/>
          </a:xfrm>
        </p:spPr>
        <p:txBody>
          <a:bodyPr/>
          <a:lstStyle/>
          <a:p>
            <a:r>
              <a:rPr lang="fr-FR" dirty="0"/>
              <a:t>Plateforme </a:t>
            </a:r>
            <a:r>
              <a:rPr lang="fr-FR" i="1" dirty="0"/>
              <a:t>Pourquoi Pas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7599" b="15966"/>
          <a:stretch/>
        </p:blipFill>
        <p:spPr>
          <a:xfrm>
            <a:off x="457199" y="2848902"/>
            <a:ext cx="4759133" cy="1899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b="13197"/>
          <a:stretch/>
        </p:blipFill>
        <p:spPr>
          <a:xfrm>
            <a:off x="5390515" y="2848902"/>
            <a:ext cx="3296285" cy="18993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7672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26"/>
          </p:nvPr>
        </p:nvSpPr>
        <p:spPr>
          <a:xfrm>
            <a:off x="457200" y="1020452"/>
            <a:ext cx="8229600" cy="1969770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dirty="0"/>
              <a:t>Cette seconde partie consiste à concevoir et fabriquer entièrement une plateforme de carottage pour un nouveau navire de la flotte océanographique Française.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Cette plateforme pourra mettre en œuvre un carottier pouvant atteindre une masse maximale de 4t.</a:t>
            </a:r>
          </a:p>
          <a:p>
            <a:pPr marL="0" indent="0" algn="just">
              <a:buNone/>
            </a:pPr>
            <a:endParaRPr lang="fr-FR" sz="1000" dirty="0"/>
          </a:p>
          <a:p>
            <a:pPr marL="0" indent="0" algn="just">
              <a:buNone/>
            </a:pPr>
            <a:r>
              <a:rPr lang="fr-FR" sz="1800" dirty="0"/>
              <a:t>Elle devra s’adapter aux dimensions générales du navire et aux interfaces mécaniques et électriques disponibles.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7"/>
          </p:nvPr>
        </p:nvSpPr>
        <p:spPr>
          <a:xfrm>
            <a:off x="457200" y="441576"/>
            <a:ext cx="7704000" cy="443198"/>
          </a:xfrm>
        </p:spPr>
        <p:txBody>
          <a:bodyPr/>
          <a:lstStyle/>
          <a:p>
            <a:r>
              <a:rPr lang="fr-FR" dirty="0"/>
              <a:t>Plateforme </a:t>
            </a:r>
            <a:r>
              <a:rPr lang="fr-FR" i="1" dirty="0"/>
              <a:t>NSH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805" y="2793379"/>
            <a:ext cx="2682336" cy="19849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442" y="2793379"/>
            <a:ext cx="2949358" cy="19849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336984"/>
      </p:ext>
    </p:extLst>
  </p:cSld>
  <p:clrMapOvr>
    <a:masterClrMapping/>
  </p:clrMapOvr>
</p:sld>
</file>

<file path=ppt/theme/theme1.xml><?xml version="1.0" encoding="utf-8"?>
<a:theme xmlns:a="http://schemas.openxmlformats.org/drawingml/2006/main" name="Charte FOF PPT">
  <a:themeElements>
    <a:clrScheme name="FOF">
      <a:dk1>
        <a:srgbClr val="000000"/>
      </a:dk1>
      <a:lt1>
        <a:sysClr val="window" lastClr="FFFFFF"/>
      </a:lt1>
      <a:dk2>
        <a:srgbClr val="003057"/>
      </a:dk2>
      <a:lt2>
        <a:srgbClr val="007CBA"/>
      </a:lt2>
      <a:accent1>
        <a:srgbClr val="007CBA"/>
      </a:accent1>
      <a:accent2>
        <a:srgbClr val="2F9237"/>
      </a:accent2>
      <a:accent3>
        <a:srgbClr val="D1D81E"/>
      </a:accent3>
      <a:accent4>
        <a:srgbClr val="FFC72C"/>
      </a:accent4>
      <a:accent5>
        <a:srgbClr val="CF65A0"/>
      </a:accent5>
      <a:accent6>
        <a:srgbClr val="AD2F18"/>
      </a:accent6>
      <a:hlink>
        <a:srgbClr val="007CBA"/>
      </a:hlink>
      <a:folHlink>
        <a:srgbClr val="007CBA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5332</TotalTime>
  <Words>324</Words>
  <Application>Microsoft Office PowerPoint</Application>
  <PresentationFormat>Affichage à l'écran (16:9)</PresentationFormat>
  <Paragraphs>34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4" baseType="lpstr">
      <vt:lpstr>Arial</vt:lpstr>
      <vt:lpstr>Calibri</vt:lpstr>
      <vt:lpstr>Courier New</vt:lpstr>
      <vt:lpstr>Futura Light</vt:lpstr>
      <vt:lpstr>Futura PT Book</vt:lpstr>
      <vt:lpstr>Lucida Grande</vt:lpstr>
      <vt:lpstr>Symap</vt:lpstr>
      <vt:lpstr>Wingdings</vt:lpstr>
      <vt:lpstr>Charte FOF PPT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Dominique BURAUD Flotte océanographique française</Manager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FOF</dc:title>
  <dc:creator>S Malo</dc:creator>
  <cp:lastModifiedBy>Sebastien MORVAN, Ifremer Brest PDG-DFO-NSE-NE, 02 98 22 43 93</cp:lastModifiedBy>
  <cp:revision>453</cp:revision>
  <dcterms:created xsi:type="dcterms:W3CDTF">2019-04-04T09:24:27Z</dcterms:created>
  <dcterms:modified xsi:type="dcterms:W3CDTF">2024-06-05T13:12:40Z</dcterms:modified>
</cp:coreProperties>
</file>