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96" r:id="rId2"/>
    <p:sldMasterId id="2147483909" r:id="rId3"/>
    <p:sldMasterId id="2147483921" r:id="rId4"/>
    <p:sldMasterId id="2147483933" r:id="rId5"/>
    <p:sldMasterId id="2147484931" r:id="rId6"/>
  </p:sldMasterIdLst>
  <p:notesMasterIdLst>
    <p:notesMasterId r:id="rId25"/>
  </p:notesMasterIdLst>
  <p:handoutMasterIdLst>
    <p:handoutMasterId r:id="rId26"/>
  </p:handoutMasterIdLst>
  <p:sldIdLst>
    <p:sldId id="363" r:id="rId7"/>
    <p:sldId id="399" r:id="rId8"/>
    <p:sldId id="422" r:id="rId9"/>
    <p:sldId id="411" r:id="rId10"/>
    <p:sldId id="410" r:id="rId11"/>
    <p:sldId id="423" r:id="rId12"/>
    <p:sldId id="400" r:id="rId13"/>
    <p:sldId id="415" r:id="rId14"/>
    <p:sldId id="420" r:id="rId15"/>
    <p:sldId id="419" r:id="rId16"/>
    <p:sldId id="401" r:id="rId17"/>
    <p:sldId id="416" r:id="rId18"/>
    <p:sldId id="424" r:id="rId19"/>
    <p:sldId id="418" r:id="rId20"/>
    <p:sldId id="425" r:id="rId21"/>
    <p:sldId id="405" r:id="rId22"/>
    <p:sldId id="428" r:id="rId23"/>
    <p:sldId id="421" r:id="rId24"/>
  </p:sldIdLst>
  <p:sldSz cx="9144000" cy="6858000" type="screen4x3"/>
  <p:notesSz cx="7099300" cy="10234613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990099"/>
    <a:srgbClr val="CC0066"/>
    <a:srgbClr val="33CCCC"/>
    <a:srgbClr val="A50021"/>
    <a:srgbClr val="DDDDDD"/>
    <a:srgbClr val="B2B2B2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55" autoAdjust="0"/>
    <p:restoredTop sz="94660"/>
  </p:normalViewPr>
  <p:slideViewPr>
    <p:cSldViewPr>
      <p:cViewPr varScale="1">
        <p:scale>
          <a:sx n="75" d="100"/>
          <a:sy n="75" d="100"/>
        </p:scale>
        <p:origin x="-150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489" tIns="48244" rIns="96489" bIns="48244" numCol="1" anchor="t" anchorCtr="0" compatLnSpc="1">
            <a:prstTxWarp prst="textNoShape">
              <a:avLst/>
            </a:prstTxWarp>
          </a:bodyPr>
          <a:lstStyle>
            <a:lvl1pPr defTabSz="965200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489" tIns="48244" rIns="96489" bIns="48244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489" tIns="48244" rIns="96489" bIns="48244" numCol="1" anchor="b" anchorCtr="0" compatLnSpc="1">
            <a:prstTxWarp prst="textNoShape">
              <a:avLst/>
            </a:prstTxWarp>
          </a:bodyPr>
          <a:lstStyle>
            <a:lvl1pPr defTabSz="965200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489" tIns="48244" rIns="96489" bIns="48244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pPr>
              <a:defRPr/>
            </a:pPr>
            <a:fld id="{8670B953-EB01-41E7-B7EF-9BE7664C8778}" type="slidenum">
              <a:rPr lang="es-ES"/>
              <a:pPr>
                <a:defRPr/>
              </a:pPr>
              <a:t>‹N°›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489" tIns="48244" rIns="96489" bIns="48244" numCol="1" anchor="t" anchorCtr="0" compatLnSpc="1">
            <a:prstTxWarp prst="textNoShape">
              <a:avLst/>
            </a:prstTxWarp>
          </a:bodyPr>
          <a:lstStyle>
            <a:lvl1pPr defTabSz="965200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489" tIns="48244" rIns="96489" bIns="48244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489" tIns="48244" rIns="96489" bIns="482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489" tIns="48244" rIns="96489" bIns="48244" numCol="1" anchor="b" anchorCtr="0" compatLnSpc="1">
            <a:prstTxWarp prst="textNoShape">
              <a:avLst/>
            </a:prstTxWarp>
          </a:bodyPr>
          <a:lstStyle>
            <a:lvl1pPr defTabSz="965200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489" tIns="48244" rIns="96489" bIns="48244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pPr>
              <a:defRPr/>
            </a:pPr>
            <a:fld id="{2CC50CF3-1C5C-4095-AEA5-40D437F5A11D}" type="slidenum">
              <a:rPr lang="es-ES"/>
              <a:pPr>
                <a:defRPr/>
              </a:pPr>
              <a:t>‹N°›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A3AD575B-0220-4E4B-9C6C-AAE5570846F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1788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1788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6A84B2EA-F105-488E-872A-399F3B5EDA7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F6AB20EF-CD21-4224-8432-0A8F2F75392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BCEE6917-12EB-4C94-9B24-1FBBC2262DF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F142AE4D-D380-4370-8804-40B0BB0892E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DFD3297D-C532-429F-8113-74705AE0521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674AB8D2-FA03-49AA-81AC-F74F2E3594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927923B-C451-44E4-9AFB-8F719537257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85311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311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84D960D7-D12E-4ED0-A1BB-5D1CBC51808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47630580-1F58-485B-9265-1414D98E53AE}" type="slidenum">
              <a:rPr lang="fr-FR"/>
              <a:pPr>
                <a:defRPr/>
              </a:pPr>
              <a:t>‹N°›</a:t>
            </a:fld>
            <a:r>
              <a:rPr lang="fr-FR"/>
              <a:t>/24</a:t>
            </a:r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F4F60CA2-5BF3-4799-BCF1-1D738BE15CA8}" type="slidenum">
              <a:rPr lang="fr-FR"/>
              <a:pPr>
                <a:defRPr/>
              </a:pPr>
              <a:t>‹N°›</a:t>
            </a:fld>
            <a:r>
              <a:rPr lang="fr-FR"/>
              <a:t>/24</a:t>
            </a:r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943502F-E227-488A-8C96-0F76AF7CAAF3}" type="slidenum">
              <a:rPr lang="fr-FR"/>
              <a:pPr>
                <a:defRPr/>
              </a:pPr>
              <a:t>‹N°›</a:t>
            </a:fld>
            <a:r>
              <a:rPr lang="fr-FR"/>
              <a:t>/24</a:t>
            </a:r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73BAAE49-12F5-4251-85C7-68152B062114}" type="slidenum">
              <a:rPr lang="fr-FR"/>
              <a:pPr>
                <a:defRPr/>
              </a:pPr>
              <a:t>‹N°›</a:t>
            </a:fld>
            <a:r>
              <a:rPr lang="fr-FR"/>
              <a:t>/24</a:t>
            </a:r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2635BC8D-F626-47E5-84B7-90D08E71FD38}" type="slidenum">
              <a:rPr lang="fr-FR"/>
              <a:pPr>
                <a:defRPr/>
              </a:pPr>
              <a:t>‹N°›</a:t>
            </a:fld>
            <a:r>
              <a:rPr lang="fr-FR"/>
              <a:t>/24</a:t>
            </a:r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273627D-717B-4DCB-98E9-22CD32F335CA}" type="slidenum">
              <a:rPr lang="fr-FR"/>
              <a:pPr>
                <a:defRPr/>
              </a:pPr>
              <a:t>‹N°›</a:t>
            </a:fld>
            <a:r>
              <a:rPr lang="fr-FR"/>
              <a:t>/24</a:t>
            </a:r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436F33DE-8D54-4387-B7C1-C02940CB94F4}" type="slidenum">
              <a:rPr lang="fr-FR"/>
              <a:pPr>
                <a:defRPr/>
              </a:pPr>
              <a:t>‹N°›</a:t>
            </a:fld>
            <a:r>
              <a:rPr lang="fr-FR"/>
              <a:t>/24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00C7BEB6-2A2E-467A-B531-C80AFD34F356}" type="slidenum">
              <a:rPr lang="fr-FR"/>
              <a:pPr>
                <a:defRPr/>
              </a:pPr>
              <a:t>‹N°›</a:t>
            </a:fld>
            <a:r>
              <a:rPr lang="fr-FR"/>
              <a:t>/24</a:t>
            </a:r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0AE355CE-8069-4979-BE10-D23054DF4F88}" type="slidenum">
              <a:rPr lang="fr-FR"/>
              <a:pPr>
                <a:defRPr/>
              </a:pPr>
              <a:t>‹N°›</a:t>
            </a:fld>
            <a:r>
              <a:rPr lang="fr-FR"/>
              <a:t>/24</a:t>
            </a:r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0D7B25DB-41B8-450B-8F29-2E80723D1435}" type="slidenum">
              <a:rPr lang="fr-FR"/>
              <a:pPr>
                <a:defRPr/>
              </a:pPr>
              <a:t>‹N°›</a:t>
            </a:fld>
            <a:r>
              <a:rPr lang="fr-FR"/>
              <a:t>/24</a:t>
            </a:r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069EA8F4-2F9D-4CB9-92FA-E06050C3DC4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9275A0D8-CF1C-46AB-8BF0-90274F88BFD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2F81AFAD-085B-4E86-B09C-0E1DB703E3B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4C943D20-2FD0-4428-8C6D-BD9A55B3703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05587927-87A5-492C-A8B0-232F9589E21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AD6BE9F7-5CF8-4BBE-9151-081D95AA9E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7AC6443-070D-4718-9089-5404EE7BF42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395C3311-CBAE-4E2A-8D82-FD8E1514C9B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70C9E3C6-ABA0-46BD-B9EB-D7502352369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17833C28-DBAC-4242-B0FD-DE7EB23F58A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4062F9E3-BC21-422C-9FC4-04EBC29A2A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3BFCDACB-A5AC-4B01-B138-E27B34C338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1788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1788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6D57072E-7CE0-4CF7-8686-1E73FB14AB8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AA0615E2-465B-47E8-BFD0-9E1698113A8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3C8A260B-CD28-45D6-9531-79147FE91C3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DC1D45C5-F568-455E-9348-B9553B3148B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AF38FC1D-4016-443E-9D87-2E205F0E0FA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07432CA0-00DD-4783-9B04-7FD296B26E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85311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311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14E1068A-6150-4E86-B093-1CC0CFB2345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1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8" descr="FONDO-PORTADA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68313" y="333375"/>
            <a:ext cx="83518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Line 23"/>
          <p:cNvSpPr>
            <a:spLocks noChangeShapeType="1"/>
          </p:cNvSpPr>
          <p:nvPr userDrawn="1"/>
        </p:nvSpPr>
        <p:spPr bwMode="auto">
          <a:xfrm>
            <a:off x="684213" y="6284913"/>
            <a:ext cx="7920037" cy="0"/>
          </a:xfrm>
          <a:prstGeom prst="line">
            <a:avLst/>
          </a:prstGeom>
          <a:noFill/>
          <a:ln w="22225">
            <a:solidFill>
              <a:srgbClr val="00808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028" name="Rectangle 39"/>
          <p:cNvSpPr>
            <a:spLocks noChangeArrowheads="1"/>
          </p:cNvSpPr>
          <p:nvPr userDrawn="1"/>
        </p:nvSpPr>
        <p:spPr bwMode="auto">
          <a:xfrm>
            <a:off x="6804025" y="908050"/>
            <a:ext cx="192563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600" b="1" i="1">
                <a:solidFill>
                  <a:schemeClr val="bg1"/>
                </a:solidFill>
                <a:latin typeface="Eurostile" charset="0"/>
              </a:rPr>
              <a:t>Constant flow technology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7" r:id="rId1"/>
    <p:sldLayoutId id="2147485118" r:id="rId2"/>
    <p:sldLayoutId id="2147485119" r:id="rId3"/>
    <p:sldLayoutId id="2147485120" r:id="rId4"/>
    <p:sldLayoutId id="2147485121" r:id="rId5"/>
    <p:sldLayoutId id="2147485122" r:id="rId6"/>
    <p:sldLayoutId id="2147485123" r:id="rId7"/>
    <p:sldLayoutId id="2147485124" r:id="rId8"/>
    <p:sldLayoutId id="2147485125" r:id="rId9"/>
    <p:sldLayoutId id="2147485126" r:id="rId10"/>
    <p:sldLayoutId id="2147485127" r:id="rId11"/>
    <p:sldLayoutId id="2147485128" r:id="rId12"/>
    <p:sldLayoutId id="214748512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96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33" tIns="40067" rIns="80133" bIns="4006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1788"/>
            <a:ext cx="82296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33" tIns="40067" rIns="80133" bIns="400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33" tIns="40067" rIns="80133" bIns="40067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33" tIns="40067" rIns="80133" bIns="40067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33" tIns="40067" rIns="80133" bIns="4006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3DCC189-38C5-492A-BD46-2B3EF31B05B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0" r:id="rId1"/>
    <p:sldLayoutId id="2147485131" r:id="rId2"/>
    <p:sldLayoutId id="2147485132" r:id="rId3"/>
    <p:sldLayoutId id="2147485133" r:id="rId4"/>
    <p:sldLayoutId id="2147485134" r:id="rId5"/>
    <p:sldLayoutId id="2147485135" r:id="rId6"/>
    <p:sldLayoutId id="2147485136" r:id="rId7"/>
    <p:sldLayoutId id="2147485137" r:id="rId8"/>
    <p:sldLayoutId id="2147485138" r:id="rId9"/>
  </p:sldLayoutIdLst>
  <p:transition spd="med"/>
  <p:txStyles>
    <p:titleStyle>
      <a:lvl1pPr algn="ctr" defTabSz="80168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defTabSz="80168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ctr" defTabSz="80168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ctr" defTabSz="80168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ctr" defTabSz="80168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200" algn="ctr" defTabSz="801688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</a:defRPr>
      </a:lvl6pPr>
      <a:lvl7pPr marL="914400" algn="ctr" defTabSz="801688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</a:defRPr>
      </a:lvl7pPr>
      <a:lvl8pPr marL="1371600" algn="ctr" defTabSz="801688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</a:defRPr>
      </a:lvl8pPr>
      <a:lvl9pPr marL="1828800" algn="ctr" defTabSz="801688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</a:defRPr>
      </a:lvl9pPr>
    </p:titleStyle>
    <p:bodyStyle>
      <a:lvl1pPr marL="300038" indent="-300038" algn="l" defTabSz="801688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50875" indent="-250825" algn="l" defTabSz="801688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  <a:ea typeface="ＭＳ Ｐゴシック" charset="0"/>
        </a:defRPr>
      </a:lvl2pPr>
      <a:lvl3pPr marL="1001713" indent="-200025" algn="l" defTabSz="801688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ＭＳ Ｐゴシック" charset="0"/>
        </a:defRPr>
      </a:lvl3pPr>
      <a:lvl4pPr marL="1403350" indent="-201613" algn="l" defTabSz="801688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4pPr>
      <a:lvl5pPr marL="1803400" indent="-200025" algn="l" defTabSz="801688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0"/>
        </a:defRPr>
      </a:lvl5pPr>
      <a:lvl6pPr marL="2260600" indent="-200025" algn="l" defTabSz="80168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717800" indent="-200025" algn="l" defTabSz="80168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175000" indent="-200025" algn="l" defTabSz="80168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632200" indent="-200025" algn="l" defTabSz="80168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94038" y="6664325"/>
            <a:ext cx="2895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65900" y="6664325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7CB11664-FF8E-4C1F-B4FE-D85073E44093}" type="slidenum">
              <a:rPr lang="fr-FR"/>
              <a:pPr>
                <a:defRPr/>
              </a:pPr>
              <a:t>‹N°›</a:t>
            </a:fld>
            <a:r>
              <a:rPr lang="fr-FR"/>
              <a:t>/24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9" r:id="rId1"/>
    <p:sldLayoutId id="2147485140" r:id="rId2"/>
    <p:sldLayoutId id="2147485141" r:id="rId3"/>
    <p:sldLayoutId id="2147485142" r:id="rId4"/>
    <p:sldLayoutId id="2147485143" r:id="rId5"/>
    <p:sldLayoutId id="2147485144" r:id="rId6"/>
    <p:sldLayoutId id="2147485145" r:id="rId7"/>
    <p:sldLayoutId id="2147485146" r:id="rId8"/>
    <p:sldLayoutId id="2147485147" r:id="rId9"/>
    <p:sldLayoutId id="2147485148" r:id="rId10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F16FDDD-C091-4BCC-BA53-47174ECD88C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49" r:id="rId1"/>
    <p:sldLayoutId id="2147485150" r:id="rId2"/>
    <p:sldLayoutId id="2147485151" r:id="rId3"/>
    <p:sldLayoutId id="2147485152" r:id="rId4"/>
    <p:sldLayoutId id="2147485153" r:id="rId5"/>
    <p:sldLayoutId id="2147485154" r:id="rId6"/>
    <p:sldLayoutId id="2147485155" r:id="rId7"/>
    <p:sldLayoutId id="2147485156" r:id="rId8"/>
    <p:sldLayoutId id="2147485157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96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33" tIns="40067" rIns="80133" bIns="4006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1788"/>
            <a:ext cx="82296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33" tIns="40067" rIns="80133" bIns="400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33" tIns="40067" rIns="80133" bIns="40067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33" tIns="40067" rIns="80133" bIns="40067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33" tIns="40067" rIns="80133" bIns="4006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6609FD0-690E-4CFF-BE79-293F2E0345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58" r:id="rId1"/>
    <p:sldLayoutId id="2147485159" r:id="rId2"/>
    <p:sldLayoutId id="2147485160" r:id="rId3"/>
    <p:sldLayoutId id="2147485161" r:id="rId4"/>
    <p:sldLayoutId id="2147485162" r:id="rId5"/>
    <p:sldLayoutId id="2147485163" r:id="rId6"/>
    <p:sldLayoutId id="2147485164" r:id="rId7"/>
    <p:sldLayoutId id="2147485165" r:id="rId8"/>
    <p:sldLayoutId id="2147485166" r:id="rId9"/>
    <p:sldLayoutId id="2147485167" r:id="rId10"/>
  </p:sldLayoutIdLst>
  <p:transition spd="med"/>
  <p:txStyles>
    <p:titleStyle>
      <a:lvl1pPr algn="ctr" defTabSz="80168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ＭＳ Ｐゴシック" charset="-128"/>
          <a:cs typeface="MS PGothic" charset="0"/>
        </a:defRPr>
      </a:lvl1pPr>
      <a:lvl2pPr algn="ctr" defTabSz="80168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  <a:ea typeface="ＭＳ Ｐゴシック" charset="-128"/>
          <a:cs typeface="MS PGothic" charset="0"/>
        </a:defRPr>
      </a:lvl2pPr>
      <a:lvl3pPr algn="ctr" defTabSz="80168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  <a:ea typeface="ＭＳ Ｐゴシック" charset="-128"/>
          <a:cs typeface="MS PGothic" charset="0"/>
        </a:defRPr>
      </a:lvl3pPr>
      <a:lvl4pPr algn="ctr" defTabSz="80168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  <a:ea typeface="ＭＳ Ｐゴシック" charset="-128"/>
          <a:cs typeface="MS PGothic" charset="0"/>
        </a:defRPr>
      </a:lvl4pPr>
      <a:lvl5pPr algn="ctr" defTabSz="801688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  <a:ea typeface="ＭＳ Ｐゴシック" charset="-128"/>
          <a:cs typeface="MS PGothic" charset="0"/>
        </a:defRPr>
      </a:lvl5pPr>
      <a:lvl6pPr marL="457200" algn="ctr" defTabSz="801688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  <a:ea typeface="MS PGothic" pitchFamily="34" charset="-128"/>
        </a:defRPr>
      </a:lvl6pPr>
      <a:lvl7pPr marL="914400" algn="ctr" defTabSz="801688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  <a:ea typeface="MS PGothic" pitchFamily="34" charset="-128"/>
        </a:defRPr>
      </a:lvl7pPr>
      <a:lvl8pPr marL="1371600" algn="ctr" defTabSz="801688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  <a:ea typeface="MS PGothic" pitchFamily="34" charset="-128"/>
        </a:defRPr>
      </a:lvl8pPr>
      <a:lvl9pPr marL="1828800" algn="ctr" defTabSz="801688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  <a:ea typeface="MS PGothic" pitchFamily="34" charset="-128"/>
        </a:defRPr>
      </a:lvl9pPr>
    </p:titleStyle>
    <p:bodyStyle>
      <a:lvl1pPr marL="300038" indent="-300038" algn="l" defTabSz="801688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charset="-128"/>
          <a:cs typeface="MS PGothic" charset="0"/>
        </a:defRPr>
      </a:lvl1pPr>
      <a:lvl2pPr marL="650875" indent="-250825" algn="l" defTabSz="801688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  <a:ea typeface="ＭＳ Ｐゴシック" charset="-128"/>
          <a:cs typeface="MS PGothic" charset="0"/>
        </a:defRPr>
      </a:lvl2pPr>
      <a:lvl3pPr marL="1001713" indent="-200025" algn="l" defTabSz="801688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ＭＳ Ｐゴシック" charset="-128"/>
          <a:cs typeface="MS PGothic" charset="0"/>
        </a:defRPr>
      </a:lvl3pPr>
      <a:lvl4pPr marL="1403350" indent="-201613" algn="l" defTabSz="801688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  <a:cs typeface="MS PGothic" charset="0"/>
        </a:defRPr>
      </a:lvl4pPr>
      <a:lvl5pPr marL="1803400" indent="-200025" algn="l" defTabSz="801688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  <a:cs typeface="MS PGothic" charset="0"/>
        </a:defRPr>
      </a:lvl5pPr>
      <a:lvl6pPr marL="2260600" indent="-200025" algn="l" defTabSz="80168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717800" indent="-200025" algn="l" defTabSz="80168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175000" indent="-200025" algn="l" defTabSz="80168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632200" indent="-200025" algn="l" defTabSz="801688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095" r:id="rId1"/>
    <p:sldLayoutId id="2147485096" r:id="rId2"/>
    <p:sldLayoutId id="2147485097" r:id="rId3"/>
    <p:sldLayoutId id="2147485098" r:id="rId4"/>
    <p:sldLayoutId id="2147485099" r:id="rId5"/>
    <p:sldLayoutId id="2147485100" r:id="rId6"/>
    <p:sldLayoutId id="2147485101" r:id="rId7"/>
    <p:sldLayoutId id="2147485102" r:id="rId8"/>
    <p:sldLayoutId id="2147485103" r:id="rId9"/>
    <p:sldLayoutId id="2147485104" r:id="rId10"/>
    <p:sldLayoutId id="21474851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8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8.png"/><Relationship Id="rId7" Type="http://schemas.openxmlformats.org/officeDocument/2006/relationships/image" Target="../media/image3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Image 2" descr="Logo VisioDEF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1484313"/>
            <a:ext cx="6913562" cy="513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ChangeArrowheads="1"/>
          </p:cNvSpPr>
          <p:nvPr/>
        </p:nvSpPr>
        <p:spPr bwMode="auto">
          <a:xfrm>
            <a:off x="1079500" y="260350"/>
            <a:ext cx="80645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solidFill>
                  <a:schemeClr val="bg1"/>
                </a:solidFill>
                <a:latin typeface="Arial" pitchFamily="34" charset="0"/>
              </a:rPr>
              <a:t>Une synchronisation en temps réel.</a:t>
            </a:r>
            <a:endParaRPr lang="en-GB" sz="2400">
              <a:solidFill>
                <a:schemeClr val="bg1"/>
              </a:solidFill>
              <a:latin typeface="Arial" pitchFamily="34" charset="0"/>
            </a:endParaRPr>
          </a:p>
        </p:txBody>
      </p:sp>
      <p:grpSp>
        <p:nvGrpSpPr>
          <p:cNvPr id="2" name="Groupe 8"/>
          <p:cNvGrpSpPr>
            <a:grpSpLocks/>
          </p:cNvGrpSpPr>
          <p:nvPr/>
        </p:nvGrpSpPr>
        <p:grpSpPr bwMode="auto">
          <a:xfrm>
            <a:off x="539750" y="1557338"/>
            <a:ext cx="8424863" cy="4895850"/>
            <a:chOff x="539552" y="1556792"/>
            <a:chExt cx="8424936" cy="4896544"/>
          </a:xfrm>
        </p:grpSpPr>
        <p:pic>
          <p:nvPicPr>
            <p:cNvPr id="55300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9552" y="1556792"/>
              <a:ext cx="7931311" cy="4536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6876907" y="5013269"/>
              <a:ext cx="2087581" cy="12955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508470" y="5732509"/>
              <a:ext cx="2087581" cy="4334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076666" y="6021475"/>
              <a:ext cx="2087581" cy="43186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ChangeArrowheads="1"/>
          </p:cNvSpPr>
          <p:nvPr/>
        </p:nvSpPr>
        <p:spPr bwMode="auto">
          <a:xfrm>
            <a:off x="2555875" y="2205038"/>
            <a:ext cx="35290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latin typeface="Arial" pitchFamily="34" charset="0"/>
              </a:rPr>
              <a:t>3</a:t>
            </a:r>
            <a:r>
              <a:rPr lang="fr-FR" sz="2400" b="1" baseline="30000">
                <a:latin typeface="Arial" pitchFamily="34" charset="0"/>
              </a:rPr>
              <a:t>ème</a:t>
            </a:r>
            <a:r>
              <a:rPr lang="fr-FR" sz="2400" b="1">
                <a:latin typeface="Arial" pitchFamily="34" charset="0"/>
              </a:rPr>
              <a:t>  atout</a:t>
            </a:r>
            <a:r>
              <a:rPr lang="fr-FR" sz="2400" b="1" baseline="30000">
                <a:latin typeface="Arial" pitchFamily="34" charset="0"/>
              </a:rPr>
              <a:t> </a:t>
            </a:r>
            <a:endParaRPr lang="en-GB" sz="2400">
              <a:latin typeface="Arial" pitchFamily="34" charset="0"/>
            </a:endParaRPr>
          </a:p>
        </p:txBody>
      </p:sp>
      <p:sp>
        <p:nvSpPr>
          <p:cNvPr id="43011" name="Rectangle 7"/>
          <p:cNvSpPr>
            <a:spLocks noChangeArrowheads="1"/>
          </p:cNvSpPr>
          <p:nvPr/>
        </p:nvSpPr>
        <p:spPr bwMode="auto">
          <a:xfrm>
            <a:off x="539750" y="4076700"/>
            <a:ext cx="7632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latin typeface="Arial" pitchFamily="34" charset="0"/>
              </a:rPr>
              <a:t>Au-delà de la supervision.</a:t>
            </a:r>
            <a:endParaRPr lang="en-GB" sz="2400">
              <a:latin typeface="Arial" pitchFamily="34" charset="0"/>
            </a:endParaRPr>
          </a:p>
        </p:txBody>
      </p:sp>
      <p:pic>
        <p:nvPicPr>
          <p:cNvPr id="43012" name="Image 3" descr="Logo VisioDEF 3D txt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2852738"/>
            <a:ext cx="24939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ChangeArrowheads="1"/>
          </p:cNvSpPr>
          <p:nvPr/>
        </p:nvSpPr>
        <p:spPr bwMode="auto">
          <a:xfrm>
            <a:off x="755650" y="260350"/>
            <a:ext cx="80645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solidFill>
                  <a:schemeClr val="bg1"/>
                </a:solidFill>
                <a:latin typeface="Arial" pitchFamily="34" charset="0"/>
              </a:rPr>
              <a:t>Au-delà de la supervision</a:t>
            </a:r>
            <a:endParaRPr lang="en-GB" sz="24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4037" name="Rectangle 7"/>
          <p:cNvSpPr>
            <a:spLocks noChangeArrowheads="1"/>
          </p:cNvSpPr>
          <p:nvPr/>
        </p:nvSpPr>
        <p:spPr bwMode="auto">
          <a:xfrm>
            <a:off x="6443663" y="2492375"/>
            <a:ext cx="21605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latin typeface="Arial" pitchFamily="34" charset="0"/>
              </a:rPr>
              <a:t>Fonction </a:t>
            </a:r>
            <a:r>
              <a:rPr lang="fr-FR" sz="2400" b="1" i="1">
                <a:latin typeface="Arial" pitchFamily="34" charset="0"/>
              </a:rPr>
              <a:t>Glisser &amp; Déposer</a:t>
            </a:r>
            <a:endParaRPr lang="en-GB" sz="2400" i="1">
              <a:latin typeface="Arial" pitchFamily="34" charset="0"/>
            </a:endParaRPr>
          </a:p>
        </p:txBody>
      </p:sp>
      <p:sp>
        <p:nvSpPr>
          <p:cNvPr id="12" name="Parenthèses 11"/>
          <p:cNvSpPr/>
          <p:nvPr/>
        </p:nvSpPr>
        <p:spPr>
          <a:xfrm>
            <a:off x="3779838" y="5157788"/>
            <a:ext cx="5184775" cy="935037"/>
          </a:xfrm>
          <a:prstGeom prst="bracketPair">
            <a:avLst/>
          </a:prstGeom>
          <a:ln w="38100">
            <a:solidFill>
              <a:srgbClr val="CC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851275" y="5229225"/>
            <a:ext cx="52927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600">
                <a:latin typeface="Arial" pitchFamily="34" charset="0"/>
              </a:rPr>
              <a:t>  Détection automatique des nouveaux éléments </a:t>
            </a:r>
          </a:p>
          <a:p>
            <a:pPr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600">
                <a:latin typeface="Arial" pitchFamily="34" charset="0"/>
              </a:rPr>
              <a:t>  Mise à jour autonome par l</a:t>
            </a:r>
            <a:r>
              <a:rPr lang="fr-FR" altLang="fr-FR" sz="1600">
                <a:latin typeface="Arial" pitchFamily="34" charset="0"/>
              </a:rPr>
              <a:t>’</a:t>
            </a:r>
            <a:r>
              <a:rPr lang="fr-FR" sz="1600">
                <a:latin typeface="Arial" pitchFamily="34" charset="0"/>
              </a:rPr>
              <a:t>exploitant</a:t>
            </a:r>
          </a:p>
          <a:p>
            <a:pPr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600">
                <a:latin typeface="Arial" pitchFamily="34" charset="0"/>
              </a:rPr>
              <a:t>  Implantation par fonction </a:t>
            </a:r>
            <a:r>
              <a:rPr lang="fr-FR" sz="1600" i="1">
                <a:latin typeface="Arial" pitchFamily="34" charset="0"/>
              </a:rPr>
              <a:t>Glisser et Déposer</a:t>
            </a:r>
            <a:endParaRPr lang="en-GB" sz="1600" i="1">
              <a:latin typeface="Arial" pitchFamily="34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07950" y="6165850"/>
            <a:ext cx="8964613" cy="433388"/>
          </a:xfrm>
          <a:prstGeom prst="rect">
            <a:avLst/>
          </a:prstGeom>
          <a:solidFill>
            <a:srgbClr val="99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solidFill>
                  <a:schemeClr val="bg1"/>
                </a:solidFill>
                <a:latin typeface="Arial" pitchFamily="34" charset="0"/>
              </a:rPr>
              <a:t>Cohérence des données : de sites, de centrales et de plans. </a:t>
            </a:r>
            <a:endParaRPr lang="en-GB" sz="240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5735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5113" y="1538288"/>
            <a:ext cx="5675312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/>
      <p:bldP spid="12" grpId="0" animBg="1"/>
      <p:bldP spid="9" grpId="0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ChangeArrowheads="1"/>
          </p:cNvSpPr>
          <p:nvPr/>
        </p:nvSpPr>
        <p:spPr bwMode="auto">
          <a:xfrm>
            <a:off x="755650" y="260350"/>
            <a:ext cx="80645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solidFill>
                  <a:schemeClr val="bg1"/>
                </a:solidFill>
                <a:latin typeface="Arial" pitchFamily="34" charset="0"/>
              </a:rPr>
              <a:t>Au-delà de la supervision</a:t>
            </a:r>
            <a:endParaRPr lang="en-GB" sz="24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6767513" y="2852738"/>
            <a:ext cx="237648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latin typeface="Arial" pitchFamily="34" charset="0"/>
              </a:rPr>
              <a:t>Import/Export </a:t>
            </a:r>
            <a:r>
              <a:rPr lang="fr-FR" sz="2400" b="1" i="1">
                <a:latin typeface="Arial" pitchFamily="34" charset="0"/>
              </a:rPr>
              <a:t>Autocad</a:t>
            </a:r>
            <a:endParaRPr lang="en-GB" sz="2400" i="1">
              <a:latin typeface="Arial" pitchFamily="34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867400" y="5443538"/>
            <a:ext cx="327660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600">
                <a:latin typeface="Arial" pitchFamily="34" charset="0"/>
              </a:rPr>
              <a:t>  Intégration automatique des nouvelles données de site pour import ou export depuis Autocad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07950" y="6424613"/>
            <a:ext cx="8964613" cy="433387"/>
          </a:xfrm>
          <a:prstGeom prst="rect">
            <a:avLst/>
          </a:prstGeom>
          <a:solidFill>
            <a:srgbClr val="99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solidFill>
                  <a:schemeClr val="bg1"/>
                </a:solidFill>
                <a:latin typeface="Arial" pitchFamily="34" charset="0"/>
              </a:rPr>
              <a:t>Cohérence des données : de sites, de centrales et de plans.  </a:t>
            </a:r>
            <a:endParaRPr lang="en-GB" sz="24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3" name="Parenthèses 12"/>
          <p:cNvSpPr/>
          <p:nvPr/>
        </p:nvSpPr>
        <p:spPr>
          <a:xfrm>
            <a:off x="5867400" y="5300663"/>
            <a:ext cx="3097213" cy="1008062"/>
          </a:xfrm>
          <a:prstGeom prst="bracketPair">
            <a:avLst/>
          </a:prstGeom>
          <a:ln w="38100">
            <a:solidFill>
              <a:srgbClr val="CC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58375" name="Image 2" descr="acquittement.JPG"/>
          <p:cNvPicPr>
            <a:picLocks noChangeAspect="1"/>
          </p:cNvPicPr>
          <p:nvPr/>
        </p:nvPicPr>
        <p:blipFill>
          <a:blip r:embed="rId3" cstate="print"/>
          <a:srcRect l="12" t="82" r="-3" b="4930"/>
          <a:stretch>
            <a:fillRect/>
          </a:stretch>
        </p:blipFill>
        <p:spPr bwMode="auto">
          <a:xfrm>
            <a:off x="179388" y="1484313"/>
            <a:ext cx="6337300" cy="376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9" grpId="0"/>
      <p:bldP spid="10" grpId="0"/>
      <p:bldP spid="11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ChangeArrowheads="1"/>
          </p:cNvSpPr>
          <p:nvPr/>
        </p:nvSpPr>
        <p:spPr bwMode="auto">
          <a:xfrm>
            <a:off x="755650" y="260350"/>
            <a:ext cx="80645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solidFill>
                  <a:schemeClr val="bg1"/>
                </a:solidFill>
                <a:latin typeface="Arial" pitchFamily="34" charset="0"/>
              </a:rPr>
              <a:t>Au-delà de la supervision</a:t>
            </a:r>
            <a:endParaRPr lang="en-GB" sz="24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5061" name="Rectangle 7"/>
          <p:cNvSpPr>
            <a:spLocks noChangeArrowheads="1"/>
          </p:cNvSpPr>
          <p:nvPr/>
        </p:nvSpPr>
        <p:spPr bwMode="auto">
          <a:xfrm>
            <a:off x="6732588" y="2781300"/>
            <a:ext cx="2160587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latin typeface="Arial" pitchFamily="34" charset="0"/>
              </a:rPr>
              <a:t>Visualisation distante</a:t>
            </a:r>
            <a:endParaRPr lang="en-GB" sz="2400" i="1">
              <a:latin typeface="Arial" pitchFamily="34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4427538" y="5588000"/>
            <a:ext cx="507682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600">
                <a:latin typeface="Arial" pitchFamily="34" charset="0"/>
              </a:rPr>
              <a:t>  Connexion distante de n</a:t>
            </a:r>
            <a:r>
              <a:rPr lang="fr-FR" altLang="fr-FR" sz="1600">
                <a:latin typeface="Arial" pitchFamily="34" charset="0"/>
              </a:rPr>
              <a:t>’</a:t>
            </a:r>
            <a:r>
              <a:rPr lang="fr-FR" sz="1600">
                <a:latin typeface="Arial" pitchFamily="34" charset="0"/>
              </a:rPr>
              <a:t>importe où par web </a:t>
            </a:r>
            <a:endParaRPr lang="en-GB" sz="1600" i="1">
              <a:latin typeface="Arial" pitchFamily="34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250825" y="6165850"/>
            <a:ext cx="5543550" cy="433388"/>
          </a:xfrm>
          <a:prstGeom prst="rect">
            <a:avLst/>
          </a:prstGeom>
          <a:solidFill>
            <a:srgbClr val="99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solidFill>
                  <a:schemeClr val="bg1"/>
                </a:solidFill>
                <a:latin typeface="Arial" pitchFamily="34" charset="0"/>
              </a:rPr>
              <a:t>Une suite logicielle modulaire.</a:t>
            </a:r>
            <a:endParaRPr lang="en-GB" sz="24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3" name="Parenthèses 12"/>
          <p:cNvSpPr/>
          <p:nvPr/>
        </p:nvSpPr>
        <p:spPr>
          <a:xfrm>
            <a:off x="4427538" y="5589588"/>
            <a:ext cx="4392612" cy="360362"/>
          </a:xfrm>
          <a:prstGeom prst="bracketPair">
            <a:avLst/>
          </a:prstGeom>
          <a:ln w="38100">
            <a:solidFill>
              <a:srgbClr val="CC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59399" name="Image 1" descr="vue 3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84313"/>
            <a:ext cx="6223000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/>
      <p:bldP spid="9" grpId="0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ChangeArrowheads="1"/>
          </p:cNvSpPr>
          <p:nvPr/>
        </p:nvSpPr>
        <p:spPr bwMode="auto">
          <a:xfrm>
            <a:off x="755650" y="260350"/>
            <a:ext cx="80645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solidFill>
                  <a:schemeClr val="bg1"/>
                </a:solidFill>
                <a:latin typeface="Arial" pitchFamily="34" charset="0"/>
              </a:rPr>
              <a:t>Au-delà de la supervision</a:t>
            </a:r>
            <a:endParaRPr lang="en-GB" sz="24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6156325" y="2565400"/>
            <a:ext cx="26638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latin typeface="Arial" pitchFamily="34" charset="0"/>
              </a:rPr>
              <a:t>Applications </a:t>
            </a:r>
            <a:r>
              <a:rPr lang="fr-FR" sz="2400" b="1" i="1">
                <a:latin typeface="Arial" pitchFamily="34" charset="0"/>
              </a:rPr>
              <a:t>mains courantes  </a:t>
            </a:r>
            <a:r>
              <a:rPr lang="fr-FR" sz="2400" b="1">
                <a:latin typeface="Arial" pitchFamily="34" charset="0"/>
              </a:rPr>
              <a:t>&amp; </a:t>
            </a:r>
            <a:r>
              <a:rPr lang="fr-FR" sz="2400" b="1" i="1">
                <a:latin typeface="Arial" pitchFamily="34" charset="0"/>
              </a:rPr>
              <a:t>permis feu</a:t>
            </a:r>
            <a:endParaRPr lang="en-GB" sz="2400" i="1">
              <a:latin typeface="Arial" pitchFamily="34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795963" y="5013325"/>
            <a:ext cx="3132137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400">
                <a:latin typeface="Arial" pitchFamily="34" charset="0"/>
              </a:rPr>
              <a:t>  Mains courantes : consigner les opérations, incidents et interventions. </a:t>
            </a:r>
          </a:p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400">
                <a:latin typeface="Arial" pitchFamily="34" charset="0"/>
              </a:rPr>
              <a:t> Permis feu : prévenir contre les dangers d</a:t>
            </a:r>
            <a:r>
              <a:rPr lang="fr-FR" altLang="fr-FR" sz="1400">
                <a:latin typeface="Arial" pitchFamily="34" charset="0"/>
              </a:rPr>
              <a:t>’</a:t>
            </a:r>
            <a:r>
              <a:rPr lang="fr-FR" sz="1400">
                <a:latin typeface="Arial" pitchFamily="34" charset="0"/>
              </a:rPr>
              <a:t>incendie et d</a:t>
            </a:r>
            <a:r>
              <a:rPr lang="fr-FR" altLang="fr-FR" sz="1400">
                <a:latin typeface="Arial" pitchFamily="34" charset="0"/>
              </a:rPr>
              <a:t>’</a:t>
            </a:r>
            <a:r>
              <a:rPr lang="fr-FR" sz="1400">
                <a:latin typeface="Arial" pitchFamily="34" charset="0"/>
              </a:rPr>
              <a:t>explosions par les risques liés aux travaux. </a:t>
            </a:r>
            <a:endParaRPr lang="en-GB" sz="1400">
              <a:latin typeface="Arial" pitchFamily="34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42875" y="6092825"/>
            <a:ext cx="4716463" cy="433388"/>
          </a:xfrm>
          <a:prstGeom prst="rect">
            <a:avLst/>
          </a:prstGeom>
          <a:solidFill>
            <a:srgbClr val="99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solidFill>
                  <a:schemeClr val="bg1"/>
                </a:solidFill>
                <a:latin typeface="Arial" pitchFamily="34" charset="0"/>
              </a:rPr>
              <a:t>Une suite logicielle modulaire.</a:t>
            </a:r>
            <a:endParaRPr lang="en-GB" sz="24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3" name="Parenthèses 12"/>
          <p:cNvSpPr/>
          <p:nvPr/>
        </p:nvSpPr>
        <p:spPr>
          <a:xfrm>
            <a:off x="5795963" y="4868863"/>
            <a:ext cx="3097212" cy="1439862"/>
          </a:xfrm>
          <a:prstGeom prst="bracketPair">
            <a:avLst/>
          </a:prstGeom>
          <a:ln w="38100">
            <a:solidFill>
              <a:srgbClr val="CC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60423" name="Picture 8" descr="main courrant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12875"/>
            <a:ext cx="6011863" cy="428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3" grpId="0"/>
      <p:bldP spid="11" grpId="0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ChangeArrowheads="1"/>
          </p:cNvSpPr>
          <p:nvPr/>
        </p:nvSpPr>
        <p:spPr bwMode="auto">
          <a:xfrm>
            <a:off x="323850" y="3068638"/>
            <a:ext cx="80645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latin typeface="Arial" pitchFamily="34" charset="0"/>
              </a:rPr>
              <a:t>Les offres.</a:t>
            </a:r>
            <a:endParaRPr lang="en-GB" sz="2400">
              <a:latin typeface="Arial" pitchFamily="34" charset="0"/>
            </a:endParaRPr>
          </a:p>
        </p:txBody>
      </p:sp>
      <p:pic>
        <p:nvPicPr>
          <p:cNvPr id="46083" name="Image 3" descr="Logo VisioDEF 3D txt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4663" y="2133600"/>
            <a:ext cx="24939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ChangeArrowheads="1"/>
          </p:cNvSpPr>
          <p:nvPr/>
        </p:nvSpPr>
        <p:spPr bwMode="auto">
          <a:xfrm>
            <a:off x="250825" y="1557338"/>
            <a:ext cx="80645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latin typeface="Arial" pitchFamily="34" charset="0"/>
              </a:rPr>
              <a:t>Des offres sur-mesure  </a:t>
            </a:r>
            <a:endParaRPr lang="en-GB" sz="2400">
              <a:latin typeface="Arial" pitchFamily="34" charset="0"/>
            </a:endParaRPr>
          </a:p>
        </p:txBody>
      </p:sp>
      <p:pic>
        <p:nvPicPr>
          <p:cNvPr id="62467" name="Picture 13" descr="E:\D DEF externe\Offre Premiu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5325" y="1700213"/>
            <a:ext cx="4465638" cy="153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152525" y="3444875"/>
            <a:ext cx="34194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200">
                <a:latin typeface="Arial" pitchFamily="34" charset="0"/>
              </a:rPr>
              <a:t> Pour passer du VisioDEF1 au VisioDEF3D.</a:t>
            </a:r>
            <a:endParaRPr lang="en-GB" sz="1200" i="1">
              <a:latin typeface="Arial" pitchFamily="34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473700" y="3508375"/>
            <a:ext cx="34194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200">
                <a:latin typeface="Arial" pitchFamily="34" charset="0"/>
              </a:rPr>
              <a:t> Une offre simple et autonome.</a:t>
            </a:r>
            <a:endParaRPr lang="en-GB" sz="1200" i="1">
              <a:latin typeface="Arial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223963" y="5407025"/>
            <a:ext cx="3419475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200">
                <a:latin typeface="Arial" pitchFamily="34" charset="0"/>
              </a:rPr>
              <a:t> Une offre complète pour site avec un seul poste de supervision.</a:t>
            </a:r>
            <a:endParaRPr lang="en-GB" sz="1200" i="1">
              <a:latin typeface="Arial" pitchFamily="34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473700" y="5429250"/>
            <a:ext cx="3419475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200">
                <a:latin typeface="Arial" pitchFamily="34" charset="0"/>
              </a:rPr>
              <a:t> Une offre complète dédiée aux sites ayant plusieurs postes de supervision.</a:t>
            </a:r>
            <a:endParaRPr lang="en-GB" sz="1200" i="1">
              <a:latin typeface="Arial" pitchFamily="34" charset="0"/>
            </a:endParaRPr>
          </a:p>
        </p:txBody>
      </p:sp>
      <p:pic>
        <p:nvPicPr>
          <p:cNvPr id="62472" name="Picture 11" descr="E:\Logos\Offre Monopost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3213" y="3624263"/>
            <a:ext cx="4446587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3" name="Picture 12" descr="E:\Logos\Offre Multipost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35488" y="3644900"/>
            <a:ext cx="4465637" cy="153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4" name="Picture 13" descr="E:\Logos\Offre Upgrad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5275" y="1695450"/>
            <a:ext cx="4476750" cy="153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ChangeArrowheads="1"/>
          </p:cNvSpPr>
          <p:nvPr/>
        </p:nvSpPr>
        <p:spPr bwMode="auto">
          <a:xfrm>
            <a:off x="214313" y="3500438"/>
            <a:ext cx="89296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latin typeface="Arial" pitchFamily="34" charset="0"/>
              </a:rPr>
              <a:t>          Les bonnes raisons de choisir </a:t>
            </a:r>
            <a:endParaRPr lang="en-GB" sz="2400">
              <a:latin typeface="Arial" pitchFamily="34" charset="0"/>
            </a:endParaRPr>
          </a:p>
        </p:txBody>
      </p:sp>
      <p:pic>
        <p:nvPicPr>
          <p:cNvPr id="19" name="Image 3" descr="Logo VisioDEF 3D txt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3141663"/>
            <a:ext cx="2968625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2" name="Image 14" descr="Forme PPT VisioDEF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1482725"/>
            <a:ext cx="2592388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3" name="ZoneTexte 16"/>
          <p:cNvSpPr txBox="1">
            <a:spLocks noChangeArrowheads="1"/>
          </p:cNvSpPr>
          <p:nvPr/>
        </p:nvSpPr>
        <p:spPr bwMode="auto">
          <a:xfrm>
            <a:off x="155575" y="1711325"/>
            <a:ext cx="25161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Superviseur développé </a:t>
            </a:r>
            <a:r>
              <a:rPr lang="fr-FR" sz="20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</a:t>
            </a:r>
            <a:r>
              <a:rPr lang="fr-FR" sz="1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France.</a:t>
            </a:r>
          </a:p>
        </p:txBody>
      </p:sp>
      <p:pic>
        <p:nvPicPr>
          <p:cNvPr id="63494" name="Image 17" descr="Forme PPT VisioDEF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16325" y="1773238"/>
            <a:ext cx="196373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5" name="ZoneTexte 18"/>
          <p:cNvSpPr txBox="1">
            <a:spLocks noChangeArrowheads="1"/>
          </p:cNvSpPr>
          <p:nvPr/>
        </p:nvSpPr>
        <p:spPr bwMode="auto">
          <a:xfrm>
            <a:off x="3760788" y="1916113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Navigation 3D</a:t>
            </a:r>
          </a:p>
          <a:p>
            <a:pPr algn="ctr"/>
            <a:r>
              <a:rPr lang="fr-FR" sz="1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dynamique.</a:t>
            </a:r>
          </a:p>
        </p:txBody>
      </p:sp>
      <p:pic>
        <p:nvPicPr>
          <p:cNvPr id="63496" name="Image 19" descr="Forme PPT VisioDEF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688" y="1412875"/>
            <a:ext cx="22320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7" name="ZoneTexte 20"/>
          <p:cNvSpPr txBox="1">
            <a:spLocks noChangeArrowheads="1"/>
          </p:cNvSpPr>
          <p:nvPr/>
        </p:nvSpPr>
        <p:spPr bwMode="auto">
          <a:xfrm>
            <a:off x="6591300" y="1630363"/>
            <a:ext cx="20716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Synchronisation en temps réel.</a:t>
            </a:r>
          </a:p>
        </p:txBody>
      </p:sp>
      <p:pic>
        <p:nvPicPr>
          <p:cNvPr id="63498" name="Image 21" descr="Forme PPT VisioDEF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288" y="4221163"/>
            <a:ext cx="20542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9" name="ZoneTexte 22"/>
          <p:cNvSpPr txBox="1">
            <a:spLocks noChangeArrowheads="1"/>
          </p:cNvSpPr>
          <p:nvPr/>
        </p:nvSpPr>
        <p:spPr bwMode="auto">
          <a:xfrm>
            <a:off x="406400" y="4413250"/>
            <a:ext cx="2089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Personnalisation évoluée.</a:t>
            </a:r>
          </a:p>
        </p:txBody>
      </p:sp>
      <p:pic>
        <p:nvPicPr>
          <p:cNvPr id="63500" name="Image 23" descr="Forme PPT VisioDEF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27313" y="3987800"/>
            <a:ext cx="25209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501" name="ZoneTexte 24"/>
          <p:cNvSpPr txBox="1">
            <a:spLocks noChangeArrowheads="1"/>
          </p:cNvSpPr>
          <p:nvPr/>
        </p:nvSpPr>
        <p:spPr bwMode="auto">
          <a:xfrm>
            <a:off x="2892425" y="4292600"/>
            <a:ext cx="20875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Cohérence des données.</a:t>
            </a:r>
          </a:p>
        </p:txBody>
      </p:sp>
      <p:pic>
        <p:nvPicPr>
          <p:cNvPr id="63502" name="Image 25" descr="Forme PPT VisioDEF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43750" y="3862388"/>
            <a:ext cx="178435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503" name="ZoneTexte 26"/>
          <p:cNvSpPr txBox="1">
            <a:spLocks noChangeArrowheads="1"/>
          </p:cNvSpPr>
          <p:nvPr/>
        </p:nvSpPr>
        <p:spPr bwMode="auto">
          <a:xfrm>
            <a:off x="7021513" y="4011613"/>
            <a:ext cx="20875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Suite logicielle complète.</a:t>
            </a:r>
          </a:p>
        </p:txBody>
      </p:sp>
      <p:sp>
        <p:nvSpPr>
          <p:cNvPr id="63504" name="ZoneTexte 28"/>
          <p:cNvSpPr txBox="1">
            <a:spLocks noChangeArrowheads="1"/>
          </p:cNvSpPr>
          <p:nvPr/>
        </p:nvSpPr>
        <p:spPr bwMode="auto">
          <a:xfrm>
            <a:off x="5195888" y="5062538"/>
            <a:ext cx="20891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 offres adaptées</a:t>
            </a:r>
          </a:p>
        </p:txBody>
      </p:sp>
      <p:pic>
        <p:nvPicPr>
          <p:cNvPr id="63505" name="Image 27" descr="Forme PPT VisioDEF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92725" y="4881563"/>
            <a:ext cx="1871663" cy="150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506" name="ZoneTexte 28"/>
          <p:cNvSpPr txBox="1">
            <a:spLocks noChangeArrowheads="1"/>
          </p:cNvSpPr>
          <p:nvPr/>
        </p:nvSpPr>
        <p:spPr bwMode="auto">
          <a:xfrm>
            <a:off x="5195888" y="5002213"/>
            <a:ext cx="2089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 offres adaptées.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ChangeArrowheads="1"/>
          </p:cNvSpPr>
          <p:nvPr/>
        </p:nvSpPr>
        <p:spPr bwMode="auto">
          <a:xfrm>
            <a:off x="2555875" y="2205038"/>
            <a:ext cx="35290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latin typeface="Arial" pitchFamily="34" charset="0"/>
              </a:rPr>
              <a:t>1</a:t>
            </a:r>
            <a:r>
              <a:rPr lang="fr-FR" sz="2400" b="1" baseline="30000">
                <a:latin typeface="Arial" pitchFamily="34" charset="0"/>
              </a:rPr>
              <a:t>er</a:t>
            </a:r>
            <a:r>
              <a:rPr lang="fr-FR" sz="2400" b="1">
                <a:latin typeface="Arial" pitchFamily="34" charset="0"/>
              </a:rPr>
              <a:t> atout</a:t>
            </a:r>
            <a:r>
              <a:rPr lang="fr-FR" sz="2400" b="1" baseline="30000">
                <a:latin typeface="Arial" pitchFamily="34" charset="0"/>
              </a:rPr>
              <a:t> </a:t>
            </a:r>
            <a:endParaRPr lang="en-GB" sz="2400">
              <a:latin typeface="Arial" pitchFamily="34" charset="0"/>
            </a:endParaRPr>
          </a:p>
        </p:txBody>
      </p:sp>
      <p:sp>
        <p:nvSpPr>
          <p:cNvPr id="37891" name="Rectangle 7"/>
          <p:cNvSpPr>
            <a:spLocks noChangeArrowheads="1"/>
          </p:cNvSpPr>
          <p:nvPr/>
        </p:nvSpPr>
        <p:spPr bwMode="auto">
          <a:xfrm>
            <a:off x="539750" y="4076700"/>
            <a:ext cx="7632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latin typeface="Arial" pitchFamily="34" charset="0"/>
              </a:rPr>
              <a:t>Une vision dynamique.  </a:t>
            </a:r>
            <a:r>
              <a:rPr lang="fr-FR" sz="2400" b="1" baseline="30000">
                <a:latin typeface="Arial" pitchFamily="34" charset="0"/>
              </a:rPr>
              <a:t> </a:t>
            </a:r>
            <a:endParaRPr lang="en-GB" sz="2400">
              <a:latin typeface="Arial" pitchFamily="34" charset="0"/>
            </a:endParaRPr>
          </a:p>
        </p:txBody>
      </p:sp>
      <p:pic>
        <p:nvPicPr>
          <p:cNvPr id="37892" name="Image 4" descr="Logo VisioDEF 3D txt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2852738"/>
            <a:ext cx="24939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ChangeArrowheads="1"/>
          </p:cNvSpPr>
          <p:nvPr/>
        </p:nvSpPr>
        <p:spPr bwMode="auto">
          <a:xfrm>
            <a:off x="2627313" y="333375"/>
            <a:ext cx="417671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solidFill>
                  <a:schemeClr val="bg1"/>
                </a:solidFill>
                <a:latin typeface="Arial" pitchFamily="34" charset="0"/>
              </a:rPr>
              <a:t>Une vision dynamique  </a:t>
            </a:r>
            <a:r>
              <a:rPr lang="fr-FR" sz="2400" b="1" baseline="30000">
                <a:solidFill>
                  <a:schemeClr val="bg1"/>
                </a:solidFill>
                <a:latin typeface="Arial" pitchFamily="34" charset="0"/>
              </a:rPr>
              <a:t> </a:t>
            </a:r>
            <a:endParaRPr lang="en-GB" sz="24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8916" name="Rectangle 7"/>
          <p:cNvSpPr>
            <a:spLocks noChangeArrowheads="1"/>
          </p:cNvSpPr>
          <p:nvPr/>
        </p:nvSpPr>
        <p:spPr bwMode="auto">
          <a:xfrm>
            <a:off x="250825" y="2565400"/>
            <a:ext cx="259238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latin typeface="Arial" pitchFamily="34" charset="0"/>
              </a:rPr>
              <a:t>Naviguer et </a:t>
            </a:r>
          </a:p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latin typeface="Arial" pitchFamily="34" charset="0"/>
              </a:rPr>
              <a:t>localiser en 3D </a:t>
            </a:r>
            <a:endParaRPr lang="en-GB" sz="2400">
              <a:latin typeface="Arial" pitchFamily="34" charset="0"/>
            </a:endParaRPr>
          </a:p>
        </p:txBody>
      </p:sp>
      <p:sp>
        <p:nvSpPr>
          <p:cNvPr id="18" name="Parenthèses 17"/>
          <p:cNvSpPr/>
          <p:nvPr/>
        </p:nvSpPr>
        <p:spPr>
          <a:xfrm>
            <a:off x="107950" y="5084763"/>
            <a:ext cx="4248150" cy="1512887"/>
          </a:xfrm>
          <a:prstGeom prst="bracketPair">
            <a:avLst/>
          </a:prstGeom>
          <a:ln w="38100">
            <a:solidFill>
              <a:srgbClr val="CC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4572000" y="6021388"/>
            <a:ext cx="3095625" cy="433387"/>
          </a:xfrm>
          <a:prstGeom prst="rect">
            <a:avLst/>
          </a:prstGeom>
          <a:solidFill>
            <a:srgbClr val="99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solidFill>
                  <a:schemeClr val="bg1"/>
                </a:solidFill>
                <a:latin typeface="Arial" pitchFamily="34" charset="0"/>
              </a:rPr>
              <a:t>Utilisation intuitive</a:t>
            </a:r>
            <a:endParaRPr lang="en-GB" sz="24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1438" y="5229225"/>
            <a:ext cx="43561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600">
                <a:latin typeface="Arial" pitchFamily="34" charset="0"/>
              </a:rPr>
              <a:t>  </a:t>
            </a:r>
            <a:r>
              <a:rPr lang="fr-FR" sz="1500">
                <a:latin typeface="Arial" pitchFamily="34" charset="0"/>
              </a:rPr>
              <a:t>Navigation 3D dynamique</a:t>
            </a:r>
          </a:p>
          <a:p>
            <a:pPr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500" i="1">
                <a:latin typeface="Arial" pitchFamily="34" charset="0"/>
              </a:rPr>
              <a:t>  </a:t>
            </a:r>
            <a:r>
              <a:rPr lang="fr-FR" sz="1500">
                <a:latin typeface="Arial" pitchFamily="34" charset="0"/>
              </a:rPr>
              <a:t>Vue hiérarchisée : site, bâtiment, plan</a:t>
            </a:r>
          </a:p>
          <a:p>
            <a:pPr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500">
                <a:latin typeface="Arial" pitchFamily="34" charset="0"/>
              </a:rPr>
              <a:t>  Vue sous forme d</a:t>
            </a:r>
            <a:r>
              <a:rPr lang="fr-FR" altLang="fr-FR" sz="1500">
                <a:latin typeface="Arial" pitchFamily="34" charset="0"/>
              </a:rPr>
              <a:t>’</a:t>
            </a:r>
            <a:r>
              <a:rPr lang="fr-FR" sz="1500">
                <a:latin typeface="Arial" pitchFamily="34" charset="0"/>
              </a:rPr>
              <a:t>onglets pour du multi-écrans</a:t>
            </a:r>
            <a:endParaRPr lang="en-GB" sz="1500" i="1">
              <a:latin typeface="Arial" pitchFamily="34" charset="0"/>
            </a:endParaRPr>
          </a:p>
        </p:txBody>
      </p:sp>
      <p:pic>
        <p:nvPicPr>
          <p:cNvPr id="48135" name="Image 2" descr="naviguez localisez.JPG"/>
          <p:cNvPicPr>
            <a:picLocks noChangeAspect="1"/>
          </p:cNvPicPr>
          <p:nvPr/>
        </p:nvPicPr>
        <p:blipFill>
          <a:blip r:embed="rId3" cstate="print"/>
          <a:srcRect t="4378" r="12" b="7481"/>
          <a:stretch>
            <a:fillRect/>
          </a:stretch>
        </p:blipFill>
        <p:spPr bwMode="auto">
          <a:xfrm>
            <a:off x="3203575" y="1628775"/>
            <a:ext cx="5851525" cy="322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6" name="Image 1"/>
          <p:cNvPicPr>
            <a:picLocks noChangeAspect="1"/>
          </p:cNvPicPr>
          <p:nvPr/>
        </p:nvPicPr>
        <p:blipFill>
          <a:blip r:embed="rId4" cstate="print"/>
          <a:srcRect l="5090" t="4832" r="5113" b="3374"/>
          <a:stretch>
            <a:fillRect/>
          </a:stretch>
        </p:blipFill>
        <p:spPr bwMode="auto">
          <a:xfrm>
            <a:off x="6948488" y="3429000"/>
            <a:ext cx="1944687" cy="247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  <p:bldP spid="18" grpId="0" animBg="1"/>
      <p:bldP spid="13" grpId="0" animBg="1"/>
      <p:bldP spid="14" grpId="0"/>
      <p:bldP spid="1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Image 1" descr="consigne libéllé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8288" y="1484313"/>
            <a:ext cx="6227762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Rectangle 7"/>
          <p:cNvSpPr>
            <a:spLocks noChangeArrowheads="1"/>
          </p:cNvSpPr>
          <p:nvPr/>
        </p:nvSpPr>
        <p:spPr bwMode="auto">
          <a:xfrm>
            <a:off x="2627313" y="333375"/>
            <a:ext cx="417671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solidFill>
                  <a:schemeClr val="bg1"/>
                </a:solidFill>
                <a:latin typeface="Arial" pitchFamily="34" charset="0"/>
              </a:rPr>
              <a:t>Une vision dynamique  </a:t>
            </a:r>
            <a:r>
              <a:rPr lang="fr-FR" sz="2400" b="1" baseline="30000">
                <a:solidFill>
                  <a:schemeClr val="bg1"/>
                </a:solidFill>
                <a:latin typeface="Arial" pitchFamily="34" charset="0"/>
              </a:rPr>
              <a:t> </a:t>
            </a:r>
            <a:endParaRPr lang="en-GB" sz="24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8918" name="Rectangle 9"/>
          <p:cNvSpPr>
            <a:spLocks noChangeArrowheads="1"/>
          </p:cNvSpPr>
          <p:nvPr/>
        </p:nvSpPr>
        <p:spPr bwMode="auto">
          <a:xfrm>
            <a:off x="250825" y="2924175"/>
            <a:ext cx="23050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latin typeface="Arial" pitchFamily="34" charset="0"/>
              </a:rPr>
              <a:t>Personnaliser vos interfaces</a:t>
            </a:r>
            <a:endParaRPr lang="en-GB" sz="2400">
              <a:latin typeface="Arial" pitchFamily="34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4211638" y="5949950"/>
            <a:ext cx="3097212" cy="433388"/>
          </a:xfrm>
          <a:prstGeom prst="rect">
            <a:avLst/>
          </a:prstGeom>
          <a:solidFill>
            <a:srgbClr val="99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solidFill>
                  <a:schemeClr val="bg1"/>
                </a:solidFill>
                <a:latin typeface="Arial" pitchFamily="34" charset="0"/>
              </a:rPr>
              <a:t>Utilisation intuitive</a:t>
            </a:r>
            <a:endParaRPr lang="en-GB" sz="24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6" name="Parenthèses 15"/>
          <p:cNvSpPr/>
          <p:nvPr/>
        </p:nvSpPr>
        <p:spPr>
          <a:xfrm>
            <a:off x="71438" y="5300663"/>
            <a:ext cx="3995737" cy="1223962"/>
          </a:xfrm>
          <a:prstGeom prst="bracketPair">
            <a:avLst/>
          </a:prstGeom>
          <a:ln w="38100">
            <a:solidFill>
              <a:srgbClr val="CC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34925" y="5373688"/>
            <a:ext cx="4465638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600">
                <a:latin typeface="Arial" pitchFamily="34" charset="0"/>
              </a:rPr>
              <a:t>  IHM configurable (priorités, consignes, </a:t>
            </a:r>
            <a:r>
              <a:rPr lang="fr-FR" sz="900">
                <a:latin typeface="Arial" pitchFamily="34" charset="0"/>
              </a:rPr>
              <a:t>…</a:t>
            </a:r>
            <a:r>
              <a:rPr lang="fr-FR" sz="1600">
                <a:latin typeface="Arial" pitchFamily="34" charset="0"/>
              </a:rPr>
              <a:t>)</a:t>
            </a:r>
          </a:p>
          <a:p>
            <a:pPr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600">
                <a:latin typeface="Arial" pitchFamily="34" charset="0"/>
              </a:rPr>
              <a:t>  Libellés modifiables</a:t>
            </a:r>
          </a:p>
          <a:p>
            <a:pPr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600">
                <a:latin typeface="Arial" pitchFamily="34" charset="0"/>
              </a:rPr>
              <a:t>  Multi-langues</a:t>
            </a:r>
          </a:p>
          <a:p>
            <a:pPr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600">
                <a:latin typeface="Arial" pitchFamily="34" charset="0"/>
              </a:rPr>
              <a:t> Symboles personnalisables</a:t>
            </a:r>
            <a:endParaRPr lang="en-GB" sz="1600">
              <a:latin typeface="Arial" pitchFamily="34" charset="0"/>
            </a:endParaRPr>
          </a:p>
        </p:txBody>
      </p:sp>
      <p:pic>
        <p:nvPicPr>
          <p:cNvPr id="49160" name="Image 3"/>
          <p:cNvPicPr>
            <a:picLocks noChangeAspect="1"/>
          </p:cNvPicPr>
          <p:nvPr/>
        </p:nvPicPr>
        <p:blipFill>
          <a:blip r:embed="rId4" cstate="print"/>
          <a:srcRect l="3214" t="5226" r="3249" b="5096"/>
          <a:stretch>
            <a:fillRect/>
          </a:stretch>
        </p:blipFill>
        <p:spPr bwMode="auto">
          <a:xfrm>
            <a:off x="7054850" y="4365625"/>
            <a:ext cx="20891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1" name="Image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54850" y="5589588"/>
            <a:ext cx="2089150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/>
      <p:bldP spid="13" grpId="0" animBg="1"/>
      <p:bldP spid="16" grpId="0" animBg="1"/>
      <p:bldP spid="17" grpId="0"/>
      <p:bldP spid="1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ChangeArrowheads="1"/>
          </p:cNvSpPr>
          <p:nvPr/>
        </p:nvSpPr>
        <p:spPr bwMode="auto">
          <a:xfrm>
            <a:off x="2627313" y="333375"/>
            <a:ext cx="417671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solidFill>
                  <a:schemeClr val="bg1"/>
                </a:solidFill>
                <a:latin typeface="Arial" pitchFamily="34" charset="0"/>
              </a:rPr>
              <a:t>Une vision dynamique  </a:t>
            </a:r>
            <a:r>
              <a:rPr lang="fr-FR" sz="2400" b="1" baseline="30000">
                <a:solidFill>
                  <a:schemeClr val="bg1"/>
                </a:solidFill>
                <a:latin typeface="Arial" pitchFamily="34" charset="0"/>
              </a:rPr>
              <a:t> </a:t>
            </a:r>
            <a:endParaRPr lang="en-GB" sz="24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9939" name="Rectangle 7"/>
          <p:cNvSpPr>
            <a:spLocks noChangeArrowheads="1"/>
          </p:cNvSpPr>
          <p:nvPr/>
        </p:nvSpPr>
        <p:spPr bwMode="auto">
          <a:xfrm>
            <a:off x="468313" y="2708275"/>
            <a:ext cx="1871662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latin typeface="Arial" pitchFamily="34" charset="0"/>
              </a:rPr>
              <a:t>Créer et modifier votre site</a:t>
            </a:r>
            <a:endParaRPr lang="en-GB" sz="2400">
              <a:latin typeface="Arial" pitchFamily="34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003800" y="5661025"/>
            <a:ext cx="3960813" cy="433388"/>
          </a:xfrm>
          <a:prstGeom prst="rect">
            <a:avLst/>
          </a:prstGeom>
          <a:solidFill>
            <a:srgbClr val="99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solidFill>
                  <a:schemeClr val="bg1"/>
                </a:solidFill>
                <a:latin typeface="Arial" pitchFamily="34" charset="0"/>
              </a:rPr>
              <a:t>Ergonomie personnalisée</a:t>
            </a:r>
            <a:endParaRPr lang="en-GB" sz="24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2" name="Parenthèses 11"/>
          <p:cNvSpPr/>
          <p:nvPr/>
        </p:nvSpPr>
        <p:spPr>
          <a:xfrm>
            <a:off x="34925" y="5372100"/>
            <a:ext cx="4897438" cy="1152525"/>
          </a:xfrm>
          <a:prstGeom prst="bracketPair">
            <a:avLst/>
          </a:prstGeom>
          <a:ln w="38100">
            <a:solidFill>
              <a:srgbClr val="CC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79388" y="5373688"/>
            <a:ext cx="4897437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600">
                <a:latin typeface="Arial" pitchFamily="34" charset="0"/>
              </a:rPr>
              <a:t> Outil de création de site intégré</a:t>
            </a:r>
          </a:p>
          <a:p>
            <a:pPr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600">
                <a:latin typeface="Arial" pitchFamily="34" charset="0"/>
              </a:rPr>
              <a:t> Modélisation rapide à partir de plan ou d</a:t>
            </a:r>
            <a:r>
              <a:rPr lang="fr-FR" altLang="fr-FR" sz="1600">
                <a:latin typeface="Arial" pitchFamily="34" charset="0"/>
              </a:rPr>
              <a:t>’</a:t>
            </a:r>
            <a:r>
              <a:rPr lang="fr-FR" sz="1600">
                <a:latin typeface="Arial" pitchFamily="34" charset="0"/>
              </a:rPr>
              <a:t>image (bmp, pdf,…) </a:t>
            </a:r>
          </a:p>
          <a:p>
            <a:pPr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600">
                <a:latin typeface="Arial" pitchFamily="34" charset="0"/>
              </a:rPr>
              <a:t> Mise à jour facile et aisée </a:t>
            </a:r>
            <a:r>
              <a:rPr lang="fr-FR" sz="1500">
                <a:latin typeface="Arial" pitchFamily="34" charset="0"/>
              </a:rPr>
              <a:t>(1 journée de formation)</a:t>
            </a:r>
            <a:endParaRPr lang="en-GB" sz="1500">
              <a:latin typeface="Arial" pitchFamily="34" charset="0"/>
            </a:endParaRPr>
          </a:p>
        </p:txBody>
      </p:sp>
      <p:pic>
        <p:nvPicPr>
          <p:cNvPr id="50183" name="Image 1" descr="modelisation.JPG"/>
          <p:cNvPicPr>
            <a:picLocks noChangeAspect="1"/>
          </p:cNvPicPr>
          <p:nvPr/>
        </p:nvPicPr>
        <p:blipFill>
          <a:blip r:embed="rId3" cstate="print"/>
          <a:srcRect l="13390" t="6853" r="7642" b="7718"/>
          <a:stretch>
            <a:fillRect/>
          </a:stretch>
        </p:blipFill>
        <p:spPr bwMode="auto">
          <a:xfrm>
            <a:off x="2843213" y="1479550"/>
            <a:ext cx="6192837" cy="37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/>
      <p:bldP spid="11" grpId="0" animBg="1"/>
      <p:bldP spid="12" grpId="0" animBg="1"/>
      <p:bldP spid="14" grpId="0"/>
      <p:bldP spid="1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ChangeArrowheads="1"/>
          </p:cNvSpPr>
          <p:nvPr/>
        </p:nvSpPr>
        <p:spPr bwMode="auto">
          <a:xfrm>
            <a:off x="2627313" y="333375"/>
            <a:ext cx="417671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solidFill>
                  <a:schemeClr val="bg1"/>
                </a:solidFill>
                <a:latin typeface="Arial" pitchFamily="34" charset="0"/>
              </a:rPr>
              <a:t>Une vision dynamique  </a:t>
            </a:r>
            <a:r>
              <a:rPr lang="fr-FR" sz="2400" b="1" baseline="30000">
                <a:solidFill>
                  <a:schemeClr val="bg1"/>
                </a:solidFill>
                <a:latin typeface="Arial" pitchFamily="34" charset="0"/>
              </a:rPr>
              <a:t> </a:t>
            </a:r>
            <a:endParaRPr lang="en-GB" sz="24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9942" name="Rectangle 13"/>
          <p:cNvSpPr>
            <a:spLocks noChangeArrowheads="1"/>
          </p:cNvSpPr>
          <p:nvPr/>
        </p:nvSpPr>
        <p:spPr bwMode="auto">
          <a:xfrm>
            <a:off x="250825" y="2708275"/>
            <a:ext cx="208915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latin typeface="Arial" pitchFamily="34" charset="0"/>
              </a:rPr>
              <a:t>Piloter les évènements</a:t>
            </a:r>
            <a:endParaRPr lang="en-GB" sz="2400">
              <a:latin typeface="Arial" pitchFamily="34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4643438" y="5732463"/>
            <a:ext cx="3960812" cy="434975"/>
          </a:xfrm>
          <a:prstGeom prst="rect">
            <a:avLst/>
          </a:prstGeom>
          <a:solidFill>
            <a:srgbClr val="99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solidFill>
                  <a:schemeClr val="bg1"/>
                </a:solidFill>
                <a:latin typeface="Arial" pitchFamily="34" charset="0"/>
              </a:rPr>
              <a:t>Ergonomie personnalisée</a:t>
            </a:r>
            <a:endParaRPr lang="en-GB" sz="24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2" name="Parenthèses 11"/>
          <p:cNvSpPr/>
          <p:nvPr/>
        </p:nvSpPr>
        <p:spPr>
          <a:xfrm>
            <a:off x="179388" y="5445125"/>
            <a:ext cx="3671887" cy="1152525"/>
          </a:xfrm>
          <a:prstGeom prst="bracketPair">
            <a:avLst/>
          </a:prstGeom>
          <a:ln w="38100">
            <a:solidFill>
              <a:srgbClr val="CC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179388" y="5445125"/>
            <a:ext cx="3671887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600">
                <a:latin typeface="Arial" pitchFamily="34" charset="0"/>
              </a:rPr>
              <a:t> Compteur d</a:t>
            </a:r>
            <a:r>
              <a:rPr lang="fr-FR" altLang="fr-FR" sz="1600">
                <a:latin typeface="Arial" pitchFamily="34" charset="0"/>
              </a:rPr>
              <a:t>’</a:t>
            </a:r>
            <a:r>
              <a:rPr lang="fr-FR" sz="1600">
                <a:latin typeface="Arial" pitchFamily="34" charset="0"/>
              </a:rPr>
              <a:t>évènements</a:t>
            </a:r>
          </a:p>
          <a:p>
            <a:pPr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600">
                <a:latin typeface="Arial" pitchFamily="34" charset="0"/>
              </a:rPr>
              <a:t> Fil de l</a:t>
            </a:r>
            <a:r>
              <a:rPr lang="fr-FR" altLang="fr-FR" sz="1600">
                <a:latin typeface="Arial" pitchFamily="34" charset="0"/>
              </a:rPr>
              <a:t>’</a:t>
            </a:r>
            <a:r>
              <a:rPr lang="fr-FR" sz="1600">
                <a:latin typeface="Arial" pitchFamily="34" charset="0"/>
              </a:rPr>
              <a:t>eau visible en permanence</a:t>
            </a:r>
          </a:p>
          <a:p>
            <a:pPr>
              <a:buClr>
                <a:srgbClr val="009999"/>
              </a:buClr>
              <a:buFont typeface="Arial" pitchFamily="34" charset="0"/>
              <a:buChar char="•"/>
            </a:pPr>
            <a:r>
              <a:rPr lang="fr-FR" sz="1600">
                <a:latin typeface="Arial" pitchFamily="34" charset="0"/>
              </a:rPr>
              <a:t> Historique paramétrable (évènements et/ou action utilisateur)</a:t>
            </a:r>
            <a:endParaRPr lang="en-GB" sz="1600">
              <a:latin typeface="Arial" pitchFamily="34" charset="0"/>
            </a:endParaRPr>
          </a:p>
        </p:txBody>
      </p:sp>
      <p:pic>
        <p:nvPicPr>
          <p:cNvPr id="51207" name="Image 1" descr="Historique.JPG"/>
          <p:cNvPicPr>
            <a:picLocks noChangeAspect="1"/>
          </p:cNvPicPr>
          <p:nvPr/>
        </p:nvPicPr>
        <p:blipFill>
          <a:blip r:embed="rId3" cstate="print"/>
          <a:srcRect b="4398"/>
          <a:stretch>
            <a:fillRect/>
          </a:stretch>
        </p:blipFill>
        <p:spPr bwMode="auto">
          <a:xfrm>
            <a:off x="2411413" y="1484313"/>
            <a:ext cx="6567487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2" grpId="0"/>
      <p:bldP spid="11" grpId="0" animBg="1"/>
      <p:bldP spid="12" grpId="0" animBg="1"/>
      <p:bldP spid="13" grpId="0"/>
      <p:bldP spid="1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ChangeArrowheads="1"/>
          </p:cNvSpPr>
          <p:nvPr/>
        </p:nvSpPr>
        <p:spPr bwMode="auto">
          <a:xfrm>
            <a:off x="2555875" y="2205038"/>
            <a:ext cx="35290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latin typeface="Arial" pitchFamily="34" charset="0"/>
              </a:rPr>
              <a:t>2</a:t>
            </a:r>
            <a:r>
              <a:rPr lang="fr-FR" sz="2400" b="1" baseline="30000">
                <a:latin typeface="Arial" pitchFamily="34" charset="0"/>
              </a:rPr>
              <a:t>ème</a:t>
            </a:r>
            <a:r>
              <a:rPr lang="fr-FR" sz="2400" b="1">
                <a:latin typeface="Arial" pitchFamily="34" charset="0"/>
              </a:rPr>
              <a:t>  atout</a:t>
            </a:r>
            <a:r>
              <a:rPr lang="fr-FR" sz="2400" b="1" baseline="30000">
                <a:latin typeface="Arial" pitchFamily="34" charset="0"/>
              </a:rPr>
              <a:t> </a:t>
            </a:r>
            <a:endParaRPr lang="en-GB" sz="2400">
              <a:latin typeface="Arial" pitchFamily="34" charset="0"/>
            </a:endParaRPr>
          </a:p>
        </p:txBody>
      </p:sp>
      <p:sp>
        <p:nvSpPr>
          <p:cNvPr id="40963" name="Rectangle 7"/>
          <p:cNvSpPr>
            <a:spLocks noChangeArrowheads="1"/>
          </p:cNvSpPr>
          <p:nvPr/>
        </p:nvSpPr>
        <p:spPr bwMode="auto">
          <a:xfrm>
            <a:off x="682625" y="4076700"/>
            <a:ext cx="75612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latin typeface="Arial" pitchFamily="34" charset="0"/>
              </a:rPr>
              <a:t>Une synchronisation en temps réel.</a:t>
            </a:r>
            <a:endParaRPr lang="en-GB" sz="2400">
              <a:latin typeface="Arial" pitchFamily="34" charset="0"/>
            </a:endParaRPr>
          </a:p>
        </p:txBody>
      </p:sp>
      <p:pic>
        <p:nvPicPr>
          <p:cNvPr id="40964" name="Image 3" descr="Logo VisioDEF 3D txt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2852738"/>
            <a:ext cx="24939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844675"/>
            <a:ext cx="77851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1" name="Rectangle 7"/>
          <p:cNvSpPr>
            <a:spLocks noChangeArrowheads="1"/>
          </p:cNvSpPr>
          <p:nvPr/>
        </p:nvSpPr>
        <p:spPr bwMode="auto">
          <a:xfrm>
            <a:off x="1079500" y="260350"/>
            <a:ext cx="80645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solidFill>
                  <a:schemeClr val="bg1"/>
                </a:solidFill>
                <a:latin typeface="Arial" pitchFamily="34" charset="0"/>
              </a:rPr>
              <a:t>Une synchronisation en temps réel.</a:t>
            </a:r>
            <a:endParaRPr lang="en-GB" sz="240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ChangeArrowheads="1"/>
          </p:cNvSpPr>
          <p:nvPr/>
        </p:nvSpPr>
        <p:spPr bwMode="auto">
          <a:xfrm>
            <a:off x="1079500" y="260350"/>
            <a:ext cx="80645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70000"/>
              </a:spcBef>
              <a:buClr>
                <a:srgbClr val="009999"/>
              </a:buClr>
            </a:pPr>
            <a:r>
              <a:rPr lang="fr-FR" sz="2400" b="1">
                <a:solidFill>
                  <a:schemeClr val="bg1"/>
                </a:solidFill>
                <a:latin typeface="Arial" pitchFamily="34" charset="0"/>
              </a:rPr>
              <a:t>Une synchronisation en temps réel.</a:t>
            </a:r>
            <a:endParaRPr lang="en-GB" sz="240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4198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916113"/>
            <a:ext cx="85026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odèle par défaut">
  <a:themeElements>
    <a:clrScheme name="1_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èle par défaut">
  <a:themeElements>
    <a:clrScheme name="3_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Modèle par défaut">
  <a:themeElements>
    <a:clrScheme name="2_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Modèle par défaut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4_Diseño predeterminado">
  <a:themeElements>
    <a:clrScheme name="">
      <a:dk1>
        <a:srgbClr val="000000"/>
      </a:dk1>
      <a:lt1>
        <a:srgbClr val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FFFFF"/>
      </a:accent3>
      <a:accent4>
        <a:srgbClr val="000000"/>
      </a:accent4>
      <a:accent5>
        <a:srgbClr val="C0E5AF"/>
      </a:accent5>
      <a:accent6>
        <a:srgbClr val="D4126E"/>
      </a:accent6>
      <a:hlink>
        <a:srgbClr val="EB8803"/>
      </a:hlink>
      <a:folHlink>
        <a:srgbClr val="5F7791"/>
      </a:folHlink>
    </a:clrScheme>
    <a:fontScheme name="14_Diseño predeterminado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4_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12914</TotalTime>
  <Words>389</Words>
  <Application>Microsoft Office PowerPoint</Application>
  <PresentationFormat>Affichage à l'écran (4:3)</PresentationFormat>
  <Paragraphs>70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6</vt:i4>
      </vt:variant>
      <vt:variant>
        <vt:lpstr>Titres des diapositives</vt:lpstr>
      </vt:variant>
      <vt:variant>
        <vt:i4>18</vt:i4>
      </vt:variant>
    </vt:vector>
  </HeadingPairs>
  <TitlesOfParts>
    <vt:vector size="28" baseType="lpstr">
      <vt:lpstr>Times New Roman</vt:lpstr>
      <vt:lpstr>ＭＳ Ｐゴシック</vt:lpstr>
      <vt:lpstr>Arial</vt:lpstr>
      <vt:lpstr>Eurostile</vt:lpstr>
      <vt:lpstr>Diseño predeterminado</vt:lpstr>
      <vt:lpstr>1_Modèle par défaut</vt:lpstr>
      <vt:lpstr>3_Modèle par défaut</vt:lpstr>
      <vt:lpstr>Modèle par défaut</vt:lpstr>
      <vt:lpstr>2_Modèle par défaut</vt:lpstr>
      <vt:lpstr>14_Diseño predeterminado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</vt:vector>
  </TitlesOfParts>
  <Company>LPG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Pérez</dc:creator>
  <cp:lastModifiedBy>smulon</cp:lastModifiedBy>
  <cp:revision>612</cp:revision>
  <dcterms:created xsi:type="dcterms:W3CDTF">2001-06-14T15:04:02Z</dcterms:created>
  <dcterms:modified xsi:type="dcterms:W3CDTF">2012-02-16T12:53:53Z</dcterms:modified>
</cp:coreProperties>
</file>