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4"/>
  </p:sldMasterIdLst>
  <p:notesMasterIdLst>
    <p:notesMasterId r:id="rId6"/>
  </p:notesMasterIdLst>
  <p:handoutMasterIdLst>
    <p:handoutMasterId r:id="rId7"/>
  </p:handoutMasterIdLst>
  <p:sldIdLst>
    <p:sldId id="565" r:id="rId5"/>
  </p:sldIdLst>
  <p:sldSz cx="6858000" cy="9906000" type="A4"/>
  <p:notesSz cx="6797675" cy="9926638"/>
  <p:custDataLst>
    <p:tags r:id="rId8"/>
  </p:custData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1482" userDrawn="1">
          <p15:clr>
            <a:srgbClr val="A4A3A4"/>
          </p15:clr>
        </p15:guide>
        <p15:guide id="7" pos="2147" userDrawn="1">
          <p15:clr>
            <a:srgbClr val="A4A3A4"/>
          </p15:clr>
        </p15:guide>
        <p15:guide id="8" orient="horz" pos="5773" userDrawn="1">
          <p15:clr>
            <a:srgbClr val="A4A3A4"/>
          </p15:clr>
        </p15:guide>
        <p15:guide id="9" pos="183" userDrawn="1">
          <p15:clr>
            <a:srgbClr val="A4A3A4"/>
          </p15:clr>
        </p15:guide>
        <p15:guide id="10" pos="4137" userDrawn="1">
          <p15:clr>
            <a:srgbClr val="A4A3A4"/>
          </p15:clr>
        </p15:guide>
        <p15:guide id="11" orient="horz" pos="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BOUTEILLER Claire" initials="DBC" lastIdx="5" clrIdx="0">
    <p:extLst>
      <p:ext uri="{19B8F6BF-5375-455C-9EA6-DF929625EA0E}">
        <p15:presenceInfo xmlns:p15="http://schemas.microsoft.com/office/powerpoint/2012/main" userId="S::claire.debouteiller@sogetrel.fr::3f674156-2f24-46bf-9a3c-3d99a4a9cea5" providerId="AD"/>
      </p:ext>
    </p:extLst>
  </p:cmAuthor>
  <p:cmAuthor id="2" name="APPINO Christian" initials="AC" lastIdx="4" clrIdx="1">
    <p:extLst>
      <p:ext uri="{19B8F6BF-5375-455C-9EA6-DF929625EA0E}">
        <p15:presenceInfo xmlns:p15="http://schemas.microsoft.com/office/powerpoint/2012/main" userId="S::christian.appino@sogetrel.fr::00d2bee6-2999-4c52-8961-16af1186f1d3" providerId="AD"/>
      </p:ext>
    </p:extLst>
  </p:cmAuthor>
  <p:cmAuthor id="3" name="CASTA Philippe" initials="CP" lastIdx="2" clrIdx="2">
    <p:extLst>
      <p:ext uri="{19B8F6BF-5375-455C-9EA6-DF929625EA0E}">
        <p15:presenceInfo xmlns:p15="http://schemas.microsoft.com/office/powerpoint/2012/main" userId="S::philippe.casta@sogetrel.fr::810e129f-8a1b-4cc7-836f-cf68ce14a6d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B7F93"/>
    <a:srgbClr val="D1343E"/>
    <a:srgbClr val="D2353F"/>
    <a:srgbClr val="F6D6D8"/>
    <a:srgbClr val="E3858B"/>
    <a:srgbClr val="F00017"/>
    <a:srgbClr val="009CD5"/>
    <a:srgbClr val="214E88"/>
    <a:srgbClr val="00222E"/>
    <a:srgbClr val="003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D927B2-E912-439B-94A7-3E4ABAF430FA}" v="1" dt="2022-12-21T10:16:20.5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3360" y="77"/>
      </p:cViewPr>
      <p:guideLst>
        <p:guide orient="horz" pos="1482"/>
        <p:guide pos="2147"/>
        <p:guide orient="horz" pos="5773"/>
        <p:guide pos="183"/>
        <p:guide pos="4137"/>
        <p:guide orient="horz" pos="23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D8B6225-3E94-4525-8747-A8CEEE07C4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 sz="90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E33FD8-B984-44FE-83F0-5C989EE624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988DC-9DE3-4390-97AB-D61B85DACE57}" type="datetimeFigureOut">
              <a:rPr lang="pt-PT" sz="900" smtClean="0"/>
              <a:pPr/>
              <a:t>05/04/2023</a:t>
            </a:fld>
            <a:endParaRPr lang="pt-PT" sz="9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AD1E4F-EFF7-4551-A0B7-35D2A74F4F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 sz="9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F35C8-35E9-48DD-971F-B2366CC5B7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90BF9-40D8-49B5-87EF-599BB2C7EE93}" type="slidenum">
              <a:rPr lang="pt-PT" sz="900" smtClean="0"/>
              <a:pPr/>
              <a:t>‹N°›</a:t>
            </a:fld>
            <a:endParaRPr lang="pt-PT" sz="900"/>
          </a:p>
        </p:txBody>
      </p:sp>
    </p:spTree>
    <p:extLst>
      <p:ext uri="{BB962C8B-B14F-4D97-AF65-F5344CB8AC3E}">
        <p14:creationId xmlns:p14="http://schemas.microsoft.com/office/powerpoint/2010/main" val="3609307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00"/>
            </a:lvl1pPr>
          </a:lstStyle>
          <a:p>
            <a:endParaRPr lang="pt-BR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00"/>
            </a:lvl1pPr>
          </a:lstStyle>
          <a:p>
            <a:fld id="{0835B8F7-DAC4-4931-8AED-4356A8B2FD64}" type="datetimeFigureOut">
              <a:rPr lang="pt-BR" smtClean="0"/>
              <a:pPr/>
              <a:t>05/04/2023</a:t>
            </a:fld>
            <a:endParaRPr lang="pt-BR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Insert comments</a:t>
            </a:r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/>
            </a:lvl1pPr>
          </a:lstStyle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/>
            </a:lvl1pPr>
          </a:lstStyle>
          <a:p>
            <a:fld id="{C0696B5C-12A0-4042-B4D0-BD3B9A4F58C6}" type="slidenum">
              <a:rPr lang="pt-BR" smtClean="0"/>
              <a:pPr/>
              <a:t>‹N°›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53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893" y="2295"/>
          <a:ext cx="893" cy="2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" y="2295"/>
                        <a:ext cx="893" cy="22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7772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20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893" y="2295"/>
          <a:ext cx="893" cy="2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1" name="Object 20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" y="2295"/>
                        <a:ext cx="893" cy="22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90B7462-01C9-414A-A04E-DEE948CDCEC2}"/>
              </a:ext>
            </a:extLst>
          </p:cNvPr>
          <p:cNvSpPr/>
          <p:nvPr userDrawn="1"/>
        </p:nvSpPr>
        <p:spPr>
          <a:xfrm>
            <a:off x="0" y="-1801"/>
            <a:ext cx="6858000" cy="990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7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</p:sldLayoutIdLst>
  <p:hf hdr="0" ftr="0" dt="0"/>
  <p:txStyles>
    <p:titleStyle>
      <a:lvl1pPr marL="0" marR="0" indent="0" algn="l" defTabSz="51435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lang="en-US" sz="1688" b="0" i="0" u="none" strike="noStrike" kern="1200" cap="none" spc="113" normalizeH="0" baseline="0" noProof="0" dirty="0">
          <a:ln>
            <a:noFill/>
          </a:ln>
          <a:solidFill>
            <a:schemeClr val="tx2"/>
          </a:solidFill>
          <a:effectLst/>
          <a:uLnTx/>
          <a:uFillTx/>
          <a:latin typeface="+mj-lt"/>
          <a:ea typeface="+mj-ea"/>
          <a:cs typeface="+mj-cs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338"/>
        </a:spcBef>
        <a:buFont typeface="Arial" panose="020B0604020202020204" pitchFamily="34" charset="0"/>
        <a:buNone/>
        <a:defRPr sz="1125" kern="1200">
          <a:solidFill>
            <a:schemeClr val="tx1"/>
          </a:solidFill>
          <a:latin typeface="+mj-lt"/>
          <a:ea typeface="+mn-ea"/>
          <a:cs typeface="+mn-cs"/>
        </a:defRPr>
      </a:lvl1pPr>
      <a:lvl2pPr marL="150019" indent="-100013" algn="l" defTabSz="514350" rtl="0" eaLnBrk="1" latinLnBrk="0" hangingPunct="1">
        <a:lnSpc>
          <a:spcPct val="100000"/>
        </a:lnSpc>
        <a:spcBef>
          <a:spcPts val="338"/>
        </a:spcBef>
        <a:buClr>
          <a:schemeClr val="accent1"/>
        </a:buClr>
        <a:buFont typeface="Wingdings" panose="05000000000000000000" pitchFamily="2" charset="2"/>
        <a:buChar char="§"/>
        <a:defRPr sz="1013" kern="1200">
          <a:solidFill>
            <a:schemeClr val="tx1"/>
          </a:solidFill>
          <a:latin typeface="+mj-lt"/>
          <a:ea typeface="+mn-ea"/>
          <a:cs typeface="+mn-cs"/>
        </a:defRPr>
      </a:lvl2pPr>
      <a:lvl3pPr marL="250031" indent="-100013" algn="l" defTabSz="514350" rtl="0" eaLnBrk="1" latinLnBrk="0" hangingPunct="1">
        <a:lnSpc>
          <a:spcPct val="100000"/>
        </a:lnSpc>
        <a:spcBef>
          <a:spcPts val="338"/>
        </a:spcBef>
        <a:buClr>
          <a:schemeClr val="accent2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j-lt"/>
          <a:ea typeface="+mn-ea"/>
          <a:cs typeface="+mn-cs"/>
        </a:defRPr>
      </a:lvl3pPr>
      <a:lvl4pPr marL="350044" indent="-100013" algn="l" defTabSz="514350" rtl="0" eaLnBrk="1" latinLnBrk="0" hangingPunct="1">
        <a:lnSpc>
          <a:spcPct val="100000"/>
        </a:lnSpc>
        <a:spcBef>
          <a:spcPts val="338"/>
        </a:spcBef>
        <a:buClr>
          <a:schemeClr val="accent3"/>
        </a:buClr>
        <a:buFont typeface="Verdana" panose="020B0604030504040204" pitchFamily="34" charset="0"/>
        <a:buChar char="‒"/>
        <a:defRPr sz="788" kern="1200">
          <a:solidFill>
            <a:schemeClr val="tx1"/>
          </a:solidFill>
          <a:latin typeface="+mj-lt"/>
          <a:ea typeface="+mn-ea"/>
          <a:cs typeface="+mn-cs"/>
        </a:defRPr>
      </a:lvl4pPr>
      <a:lvl5pPr marL="457200" indent="-107156" algn="l" defTabSz="514350" rtl="0" eaLnBrk="1" latinLnBrk="0" hangingPunct="1">
        <a:lnSpc>
          <a:spcPct val="100000"/>
        </a:lnSpc>
        <a:spcBef>
          <a:spcPts val="338"/>
        </a:spcBef>
        <a:buClr>
          <a:schemeClr val="accent5"/>
        </a:buClr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j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24" userDrawn="1">
          <p15:clr>
            <a:srgbClr val="F26B43"/>
          </p15:clr>
        </p15:guide>
        <p15:guide id="2" pos="4222" userDrawn="1">
          <p15:clr>
            <a:srgbClr val="F26B43"/>
          </p15:clr>
        </p15:guide>
        <p15:guide id="3" orient="horz" pos="5905" userDrawn="1">
          <p15:clr>
            <a:srgbClr val="F26B43"/>
          </p15:clr>
        </p15:guide>
        <p15:guide id="4" pos="80" userDrawn="1">
          <p15:clr>
            <a:srgbClr val="F26B43"/>
          </p15:clr>
        </p15:guide>
        <p15:guide id="5" orient="horz" pos="16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 17">
            <a:extLst>
              <a:ext uri="{FF2B5EF4-FFF2-40B4-BE49-F238E27FC236}">
                <a16:creationId xmlns:a16="http://schemas.microsoft.com/office/drawing/2014/main" id="{4ED6053C-FE6E-4052-B986-8D84BC933CCA}"/>
              </a:ext>
            </a:extLst>
          </p:cNvPr>
          <p:cNvGrpSpPr/>
          <p:nvPr/>
        </p:nvGrpSpPr>
        <p:grpSpPr>
          <a:xfrm>
            <a:off x="-921" y="964491"/>
            <a:ext cx="6853326" cy="2065110"/>
            <a:chOff x="-921" y="964491"/>
            <a:chExt cx="6853326" cy="2065110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81375EFB-B708-42B3-BB1A-ED273A42FEFE}"/>
                </a:ext>
              </a:extLst>
            </p:cNvPr>
            <p:cNvGrpSpPr/>
            <p:nvPr/>
          </p:nvGrpSpPr>
          <p:grpSpPr>
            <a:xfrm>
              <a:off x="-921" y="964491"/>
              <a:ext cx="4111262" cy="666208"/>
              <a:chOff x="-921" y="1147587"/>
              <a:chExt cx="4111262" cy="666208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97890F2-6C0C-46D0-BDC1-8889DC6A6BFE}"/>
                  </a:ext>
                </a:extLst>
              </p:cNvPr>
              <p:cNvSpPr/>
              <p:nvPr/>
            </p:nvSpPr>
            <p:spPr>
              <a:xfrm>
                <a:off x="-921" y="1147587"/>
                <a:ext cx="763262" cy="66620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400" b="1" cap="all">
                    <a:solidFill>
                      <a:schemeClr val="tx1"/>
                    </a:solidFill>
                    <a:latin typeface="Century Gothic" panose="020B0502020202020204" pitchFamily="34" charset="0"/>
                    <a:cs typeface="Calibri Light" panose="020F0302020204030204" pitchFamily="34" charset="0"/>
                  </a:rPr>
                  <a:t>1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458A7E5-2E56-43CF-8CF2-545EF4B4F6BB}"/>
                  </a:ext>
                </a:extLst>
              </p:cNvPr>
              <p:cNvSpPr/>
              <p:nvPr/>
            </p:nvSpPr>
            <p:spPr>
              <a:xfrm>
                <a:off x="762341" y="1147587"/>
                <a:ext cx="3348000" cy="3238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1400" b="1" cap="all">
                    <a:solidFill>
                      <a:schemeClr val="bg1"/>
                    </a:solidFill>
                    <a:latin typeface="+mj-lt"/>
                    <a:cs typeface="Calibri" panose="020F0502020204030204" pitchFamily="34" charset="0"/>
                  </a:rPr>
                  <a:t>ARCHITECTURE PHYSIQUE</a:t>
                </a:r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FBC4939-0407-4E87-9A4A-B5899F1D50E4}"/>
                </a:ext>
              </a:extLst>
            </p:cNvPr>
            <p:cNvSpPr/>
            <p:nvPr/>
          </p:nvSpPr>
          <p:spPr>
            <a:xfrm>
              <a:off x="3504405" y="1344781"/>
              <a:ext cx="3348000" cy="15882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marR="0" lvl="0" indent="-17145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Lorsqu’une écluse est raccordée aux deux types de fibre, et qu’elle ne requiert pas la fibre opérateur comme solution secours,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son abonnement est résilié et son routeur ainsi que son plan d’adressage sont changés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.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Pour un bâtiment administratif, lors du raccordement à la fibre, il y’a un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changement du plan d’adressage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 mais pas forcément de changement de routeur.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Les connexions réseau aux ouvrages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doivent être secourues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 en cas de défaillance de la connexion principale.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B8B5532A-1CFB-422F-9E25-DA5132D38FEB}"/>
                </a:ext>
              </a:extLst>
            </p:cNvPr>
            <p:cNvSpPr txBox="1"/>
            <p:nvPr/>
          </p:nvSpPr>
          <p:spPr>
            <a:xfrm>
              <a:off x="-921" y="1344781"/>
              <a:ext cx="3505326" cy="16848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936000" lvl="2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  <a:defRPr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La communication entre les ouvrages, les PCC et le Data Center est faite,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autant que possible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, moyennant la fibre optique.</a:t>
              </a:r>
            </a:p>
            <a:p>
              <a:pPr marL="171450" marR="0" lvl="0" indent="-171450" algn="just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0070AD">
                      <a:lumMod val="50000"/>
                    </a:srgbClr>
                  </a:solidFill>
                  <a:effectLst/>
                  <a:uLnTx/>
                  <a:uFillTx/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Le réseau industriel s’appuie sur 2 types de fibre (</a:t>
              </a:r>
              <a:r>
                <a:rPr kumimoji="0" lang="fr-FR" sz="800" b="1" i="0" u="none" strike="noStrike" kern="120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propriétaire</a:t>
              </a: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0070AD">
                      <a:lumMod val="50000"/>
                    </a:srgbClr>
                  </a:solidFill>
                  <a:effectLst/>
                  <a:uLnTx/>
                  <a:uFillTx/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 opérée et maintenue par VNF, </a:t>
              </a:r>
              <a:r>
                <a:rPr kumimoji="0" lang="fr-FR" sz="800" b="1" i="0" u="none" strike="noStrike" kern="120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opérateur</a:t>
              </a: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0070AD">
                      <a:lumMod val="50000"/>
                    </a:srgbClr>
                  </a:solidFill>
                  <a:effectLst/>
                  <a:uLnTx/>
                  <a:uFillTx/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 fournie par un tiers).</a:t>
              </a:r>
            </a:p>
            <a:p>
              <a:pPr marL="171450" marR="0" lvl="0" indent="-171450" algn="just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Le choix du mode de pose (enterré ou immergé) résultera d’une étude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technique, économique, et de sécurité physique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 du réseau.</a:t>
              </a:r>
            </a:p>
            <a:p>
              <a:pPr marL="171450" marR="0" lvl="0" indent="-171450" algn="just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lang="fr-FR" sz="800" b="1">
                  <a:solidFill>
                    <a:srgbClr val="0070AD">
                      <a:lumMod val="50000"/>
                    </a:srgbClr>
                  </a:solidFill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Recommandation: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N’utiliser qu’</a:t>
              </a:r>
              <a:r>
                <a:rPr lang="fr-FR" sz="800" b="1">
                  <a:solidFill>
                    <a:srgbClr val="00B0F0"/>
                  </a:solidFill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une seule fibre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ea typeface="Verdana" panose="020B0604030504040204" pitchFamily="34" charset="0"/>
                  <a:cs typeface="Calibri" panose="020F0502020204030204" pitchFamily="34" charset="0"/>
                </a:rPr>
                <a:t>pour relier les ouvrages.</a:t>
              </a:r>
            </a:p>
          </p:txBody>
        </p:sp>
      </p:grpSp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452B78B3-538A-4326-B43D-27201C046A74}"/>
              </a:ext>
            </a:extLst>
          </p:cNvPr>
          <p:cNvGrpSpPr/>
          <p:nvPr/>
        </p:nvGrpSpPr>
        <p:grpSpPr>
          <a:xfrm>
            <a:off x="-1" y="3136779"/>
            <a:ext cx="6866084" cy="2136040"/>
            <a:chOff x="-1" y="3092918"/>
            <a:chExt cx="6866084" cy="2136040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933A8213-5247-4B42-A00A-A0EC8D0B2ACD}"/>
                </a:ext>
              </a:extLst>
            </p:cNvPr>
            <p:cNvGrpSpPr/>
            <p:nvPr/>
          </p:nvGrpSpPr>
          <p:grpSpPr>
            <a:xfrm>
              <a:off x="2754821" y="3196033"/>
              <a:ext cx="4111262" cy="666000"/>
              <a:chOff x="2754821" y="3857853"/>
              <a:chExt cx="4111262" cy="666000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F1ADF82-57EA-46B9-80CF-2CD57EEAC018}"/>
                  </a:ext>
                </a:extLst>
              </p:cNvPr>
              <p:cNvSpPr/>
              <p:nvPr/>
            </p:nvSpPr>
            <p:spPr>
              <a:xfrm>
                <a:off x="6102821" y="3857853"/>
                <a:ext cx="763262" cy="666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400" b="1" cap="all">
                    <a:solidFill>
                      <a:schemeClr val="tx1"/>
                    </a:solidFill>
                    <a:latin typeface="Century Gothic" panose="020B0502020202020204" pitchFamily="34" charset="0"/>
                    <a:cs typeface="Calibri Light" panose="020F0302020204030204" pitchFamily="34" charset="0"/>
                  </a:rPr>
                  <a:t>2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17647E6-458D-4439-B4F2-9CFDB40B82D6}"/>
                  </a:ext>
                </a:extLst>
              </p:cNvPr>
              <p:cNvSpPr/>
              <p:nvPr/>
            </p:nvSpPr>
            <p:spPr>
              <a:xfrm>
                <a:off x="2754821" y="3857853"/>
                <a:ext cx="3348000" cy="3238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fr-FR" sz="1400" b="1" cap="all">
                    <a:solidFill>
                      <a:schemeClr val="bg1"/>
                    </a:solidFill>
                    <a:latin typeface="+mj-lt"/>
                    <a:cs typeface="Calibri" panose="020F0502020204030204" pitchFamily="34" charset="0"/>
                  </a:rPr>
                  <a:t>ARCHITECTURE Logique</a:t>
                </a:r>
              </a:p>
            </p:txBody>
          </p:sp>
        </p:grpSp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36B8AB8B-C30E-4DEC-8BD4-9BCB390DBB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7" y="3092918"/>
              <a:ext cx="2749227" cy="1490377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1F6A2AA-9C0D-47C8-8592-C8836F0C0819}"/>
                </a:ext>
              </a:extLst>
            </p:cNvPr>
            <p:cNvSpPr/>
            <p:nvPr/>
          </p:nvSpPr>
          <p:spPr>
            <a:xfrm>
              <a:off x="2747997" y="3572196"/>
              <a:ext cx="4097584" cy="159041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le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plan d’adressage IP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est défini au niveau national.</a:t>
              </a:r>
            </a:p>
            <a:p>
              <a:pPr marL="171450" indent="-171450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La communication entre les ouvrages, les PCC et le Data Center </a:t>
              </a:r>
              <a:b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</a:b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est faite,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autant que possible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, moyennant la fibre optique.</a:t>
              </a:r>
            </a:p>
            <a:p>
              <a:pPr marL="171450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 b="1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Recommandations :</a:t>
              </a:r>
            </a:p>
            <a:p>
              <a:pPr marL="360000" lvl="1" indent="-171450" algn="just">
                <a:lnSpc>
                  <a:spcPct val="110000"/>
                </a:lnSpc>
                <a:spcAft>
                  <a:spcPts val="300"/>
                </a:spcAft>
                <a:buFont typeface="Courier New" panose="02070309020205020404" pitchFamily="49" charset="0"/>
                <a:buChar char="o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Utiliser le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protocole MPLS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pour augmenter la résilience du réseau.</a:t>
              </a:r>
            </a:p>
            <a:p>
              <a:pPr marL="360000" lvl="1" indent="-171450" algn="just">
                <a:lnSpc>
                  <a:spcPct val="110000"/>
                </a:lnSpc>
                <a:spcAft>
                  <a:spcPts val="300"/>
                </a:spcAft>
                <a:buFont typeface="Courier New" panose="02070309020205020404" pitchFamily="49" charset="0"/>
                <a:buChar char="o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Assurer la redondance du réseau au niveau logique par un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SD-WAN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.</a:t>
              </a:r>
            </a:p>
            <a:p>
              <a:pPr marL="360000" lvl="1" indent="-171450" algn="just">
                <a:lnSpc>
                  <a:spcPct val="110000"/>
                </a:lnSpc>
                <a:spcAft>
                  <a:spcPts val="300"/>
                </a:spcAft>
                <a:buFont typeface="Courier New" panose="02070309020205020404" pitchFamily="49" charset="0"/>
                <a:buChar char="o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Sécuriser les échanges de données via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des tunnels IPSec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 dans le cas de l’utilisation du SD-WAN.</a:t>
              </a:r>
            </a:p>
            <a:p>
              <a:pPr marL="360000" lvl="1" indent="-171450" algn="just">
                <a:lnSpc>
                  <a:spcPct val="110000"/>
                </a:lnSpc>
                <a:buFont typeface="Courier New" panose="02070309020205020404" pitchFamily="49" charset="0"/>
                <a:buChar char="o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Segmenter les réseaux industriel et bureautique via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DMZ et VRF.</a:t>
              </a:r>
            </a:p>
          </p:txBody>
        </p:sp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394C38C5-2D74-463E-A5E8-72EEEAB6B9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41" t="8631" r="35457" b="42960"/>
            <a:stretch/>
          </p:blipFill>
          <p:spPr>
            <a:xfrm>
              <a:off x="-1" y="4670276"/>
              <a:ext cx="2038442" cy="558682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7A9C94A4-0793-4042-BAD3-A3F3630ABAC9}"/>
              </a:ext>
            </a:extLst>
          </p:cNvPr>
          <p:cNvGrpSpPr/>
          <p:nvPr/>
        </p:nvGrpSpPr>
        <p:grpSpPr>
          <a:xfrm>
            <a:off x="0" y="5379997"/>
            <a:ext cx="6875858" cy="2630104"/>
            <a:chOff x="0" y="5377507"/>
            <a:chExt cx="6875858" cy="2630104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E69D8F68-6B83-4A8B-BACF-7BDD9E4354BE}"/>
                </a:ext>
              </a:extLst>
            </p:cNvPr>
            <p:cNvGrpSpPr/>
            <p:nvPr/>
          </p:nvGrpSpPr>
          <p:grpSpPr>
            <a:xfrm>
              <a:off x="0" y="5377507"/>
              <a:ext cx="4302338" cy="666208"/>
              <a:chOff x="0" y="6430787"/>
              <a:chExt cx="4302338" cy="666208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B5FC000-6888-4972-A4F7-BB3FE6342CCC}"/>
                  </a:ext>
                </a:extLst>
              </p:cNvPr>
              <p:cNvSpPr/>
              <p:nvPr/>
            </p:nvSpPr>
            <p:spPr>
              <a:xfrm>
                <a:off x="0" y="6430787"/>
                <a:ext cx="763262" cy="66620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400" b="1" cap="all">
                    <a:solidFill>
                      <a:schemeClr val="tx1"/>
                    </a:solidFill>
                    <a:latin typeface="Century Gothic" panose="020B0502020202020204" pitchFamily="34" charset="0"/>
                    <a:cs typeface="Calibri Light" panose="020F0302020204030204" pitchFamily="34" charset="0"/>
                  </a:rPr>
                  <a:t>3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C9CDD4E-E2F7-46AF-8603-F70E8F5F1FE2}"/>
                  </a:ext>
                </a:extLst>
              </p:cNvPr>
              <p:cNvSpPr/>
              <p:nvPr/>
            </p:nvSpPr>
            <p:spPr>
              <a:xfrm>
                <a:off x="763261" y="6430787"/>
                <a:ext cx="3539077" cy="3238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1400" b="1" cap="all">
                    <a:solidFill>
                      <a:schemeClr val="bg1"/>
                    </a:solidFill>
                    <a:latin typeface="+mj-lt"/>
                    <a:cs typeface="Calibri" panose="020F0502020204030204" pitchFamily="34" charset="0"/>
                  </a:rPr>
                  <a:t>RACCORDEMENT DES OUVRAGES</a:t>
                </a:r>
              </a:p>
            </p:txBody>
          </p:sp>
        </p:grpSp>
        <p:grpSp>
          <p:nvGrpSpPr>
            <p:cNvPr id="107" name="Groupe 106">
              <a:extLst>
                <a:ext uri="{FF2B5EF4-FFF2-40B4-BE49-F238E27FC236}">
                  <a16:creationId xmlns:a16="http://schemas.microsoft.com/office/drawing/2014/main" id="{5E4B0899-1012-48EC-B4BD-968DFAC0C6FE}"/>
                </a:ext>
              </a:extLst>
            </p:cNvPr>
            <p:cNvGrpSpPr/>
            <p:nvPr/>
          </p:nvGrpSpPr>
          <p:grpSpPr>
            <a:xfrm>
              <a:off x="4175318" y="5795675"/>
              <a:ext cx="1259124" cy="2186811"/>
              <a:chOff x="4175318" y="5611218"/>
              <a:chExt cx="1259124" cy="2186811"/>
            </a:xfrm>
          </p:grpSpPr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CA96E82D-C115-4494-928E-2336A125002F}"/>
                  </a:ext>
                </a:extLst>
              </p:cNvPr>
              <p:cNvSpPr/>
              <p:nvPr/>
            </p:nvSpPr>
            <p:spPr>
              <a:xfrm>
                <a:off x="4175318" y="5611218"/>
                <a:ext cx="1259124" cy="218681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61" name="Image 60" descr="Cisco Catalyst IE3200 Rugged Series (IE-3200-8P2S-E) : achat / vente Switch  sur PC21.FR">
                <a:extLst>
                  <a:ext uri="{FF2B5EF4-FFF2-40B4-BE49-F238E27FC236}">
                    <a16:creationId xmlns:a16="http://schemas.microsoft.com/office/drawing/2014/main" id="{92BA58F0-DE11-4E25-B364-1937FFC79F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92" r="21633"/>
              <a:stretch/>
            </p:blipFill>
            <p:spPr bwMode="auto">
              <a:xfrm>
                <a:off x="4570212" y="5916365"/>
                <a:ext cx="468334" cy="6278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582D26DE-5254-4567-99B9-F6CD89990661}"/>
                  </a:ext>
                </a:extLst>
              </p:cNvPr>
              <p:cNvSpPr txBox="1"/>
              <p:nvPr/>
            </p:nvSpPr>
            <p:spPr>
              <a:xfrm>
                <a:off x="4204961" y="6632725"/>
                <a:ext cx="120011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80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Cisco 3200 Rugged Switch</a:t>
                </a:r>
              </a:p>
            </p:txBody>
          </p:sp>
          <p:pic>
            <p:nvPicPr>
              <p:cNvPr id="63" name="Image 62">
                <a:extLst>
                  <a:ext uri="{FF2B5EF4-FFF2-40B4-BE49-F238E27FC236}">
                    <a16:creationId xmlns:a16="http://schemas.microsoft.com/office/drawing/2014/main" id="{AECC5D9F-0D4C-4261-91AB-1B0850C731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02339" y="7059839"/>
                <a:ext cx="1004079" cy="353781"/>
              </a:xfrm>
              <a:prstGeom prst="rect">
                <a:avLst/>
              </a:prstGeom>
            </p:spPr>
          </p:pic>
          <p:sp>
            <p:nvSpPr>
              <p:cNvPr id="64" name="ZoneTexte 63">
                <a:extLst>
                  <a:ext uri="{FF2B5EF4-FFF2-40B4-BE49-F238E27FC236}">
                    <a16:creationId xmlns:a16="http://schemas.microsoft.com/office/drawing/2014/main" id="{CB372328-B64E-47DC-8246-810E0FB190CB}"/>
                  </a:ext>
                </a:extLst>
              </p:cNvPr>
              <p:cNvSpPr txBox="1"/>
              <p:nvPr/>
            </p:nvSpPr>
            <p:spPr>
              <a:xfrm>
                <a:off x="4528891" y="5619679"/>
                <a:ext cx="550974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000" b="1">
                    <a:solidFill>
                      <a:srgbClr val="0070AD">
                        <a:lumMod val="50000"/>
                      </a:srgbClr>
                    </a:solidFill>
                    <a:latin typeface="Verdana"/>
                  </a:rPr>
                  <a:t>EGG</a:t>
                </a:r>
                <a:endParaRPr kumimoji="0" lang="fr-FR" sz="1000" b="1" i="0" u="none" strike="noStrike" kern="1200" cap="none" spc="0" normalizeH="0" baseline="0" noProof="0">
                  <a:ln>
                    <a:noFill/>
                  </a:ln>
                  <a:solidFill>
                    <a:srgbClr val="0070AD">
                      <a:lumMod val="50000"/>
                    </a:srgbClr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endParaRPr>
              </a:p>
            </p:txBody>
          </p:sp>
          <p:sp>
            <p:nvSpPr>
              <p:cNvPr id="67" name="ZoneTexte 66">
                <a:extLst>
                  <a:ext uri="{FF2B5EF4-FFF2-40B4-BE49-F238E27FC236}">
                    <a16:creationId xmlns:a16="http://schemas.microsoft.com/office/drawing/2014/main" id="{1285C8CE-0F9D-46DB-8C82-914E04E6BEA3}"/>
                  </a:ext>
                </a:extLst>
              </p:cNvPr>
              <p:cNvSpPr txBox="1"/>
              <p:nvPr/>
            </p:nvSpPr>
            <p:spPr>
              <a:xfrm>
                <a:off x="4190321" y="7502181"/>
                <a:ext cx="1200116" cy="223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80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Cisco 9300</a:t>
                </a:r>
              </a:p>
            </p:txBody>
          </p:sp>
        </p:grpSp>
        <p:grpSp>
          <p:nvGrpSpPr>
            <p:cNvPr id="106" name="Groupe 105">
              <a:extLst>
                <a:ext uri="{FF2B5EF4-FFF2-40B4-BE49-F238E27FC236}">
                  <a16:creationId xmlns:a16="http://schemas.microsoft.com/office/drawing/2014/main" id="{9D8BBAF7-ED9E-4302-A512-D8D15B4ACEC6}"/>
                </a:ext>
              </a:extLst>
            </p:cNvPr>
            <p:cNvGrpSpPr/>
            <p:nvPr/>
          </p:nvGrpSpPr>
          <p:grpSpPr>
            <a:xfrm>
              <a:off x="5457520" y="5785314"/>
              <a:ext cx="1418338" cy="2186811"/>
              <a:chOff x="5457520" y="5611218"/>
              <a:chExt cx="1418338" cy="2186811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6FBAE193-1396-449F-A607-282D64244471}"/>
                  </a:ext>
                </a:extLst>
              </p:cNvPr>
              <p:cNvSpPr/>
              <p:nvPr/>
            </p:nvSpPr>
            <p:spPr>
              <a:xfrm>
                <a:off x="5531387" y="5611218"/>
                <a:ext cx="1259124" cy="218681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5" name="ZoneTexte 64">
                <a:extLst>
                  <a:ext uri="{FF2B5EF4-FFF2-40B4-BE49-F238E27FC236}">
                    <a16:creationId xmlns:a16="http://schemas.microsoft.com/office/drawing/2014/main" id="{B8DCEBF4-A63C-4617-B513-AEB2C55D9086}"/>
                  </a:ext>
                </a:extLst>
              </p:cNvPr>
              <p:cNvSpPr txBox="1"/>
              <p:nvPr/>
            </p:nvSpPr>
            <p:spPr>
              <a:xfrm>
                <a:off x="5956285" y="5619679"/>
                <a:ext cx="468334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000" b="1">
                    <a:solidFill>
                      <a:srgbClr val="0070AD">
                        <a:lumMod val="50000"/>
                      </a:srgbClr>
                    </a:solidFill>
                    <a:latin typeface="Verdana"/>
                  </a:rPr>
                  <a:t>EPG</a:t>
                </a:r>
                <a:endParaRPr kumimoji="0" lang="fr-FR" sz="1000" b="1" i="0" u="none" strike="noStrike" kern="1200" cap="none" spc="0" normalizeH="0" baseline="0" noProof="0">
                  <a:ln>
                    <a:noFill/>
                  </a:ln>
                  <a:solidFill>
                    <a:srgbClr val="0070AD">
                      <a:lumMod val="50000"/>
                    </a:srgbClr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endParaRPr>
              </a:p>
            </p:txBody>
          </p:sp>
          <p:sp>
            <p:nvSpPr>
              <p:cNvPr id="68" name="ZoneTexte 67">
                <a:extLst>
                  <a:ext uri="{FF2B5EF4-FFF2-40B4-BE49-F238E27FC236}">
                    <a16:creationId xmlns:a16="http://schemas.microsoft.com/office/drawing/2014/main" id="{A6576321-40E4-407A-B256-1586B6F9CD59}"/>
                  </a:ext>
                </a:extLst>
              </p:cNvPr>
              <p:cNvSpPr txBox="1"/>
              <p:nvPr/>
            </p:nvSpPr>
            <p:spPr>
              <a:xfrm>
                <a:off x="5505045" y="6480621"/>
                <a:ext cx="137081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80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Cisco Catalyst IE 3400 Rugged Switch</a:t>
                </a:r>
              </a:p>
            </p:txBody>
          </p:sp>
          <p:pic>
            <p:nvPicPr>
              <p:cNvPr id="69" name="Image 68">
                <a:extLst>
                  <a:ext uri="{FF2B5EF4-FFF2-40B4-BE49-F238E27FC236}">
                    <a16:creationId xmlns:a16="http://schemas.microsoft.com/office/drawing/2014/main" id="{E1C488E3-EF2D-4A1E-B1DF-3DB85F9A0D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7434" r="15077"/>
              <a:stretch/>
            </p:blipFill>
            <p:spPr>
              <a:xfrm>
                <a:off x="5958774" y="5916365"/>
                <a:ext cx="469930" cy="550043"/>
              </a:xfrm>
              <a:prstGeom prst="rect">
                <a:avLst/>
              </a:prstGeom>
            </p:spPr>
          </p:pic>
          <p:pic>
            <p:nvPicPr>
              <p:cNvPr id="70" name="Image 69" descr="Une image contenant équipement électronique&#10;&#10;Description générée automatiquement">
                <a:extLst>
                  <a:ext uri="{FF2B5EF4-FFF2-40B4-BE49-F238E27FC236}">
                    <a16:creationId xmlns:a16="http://schemas.microsoft.com/office/drawing/2014/main" id="{883DC1D5-7D84-487A-BE43-E884933D03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070" t="8113" r="33096" b="9633"/>
              <a:stretch/>
            </p:blipFill>
            <p:spPr>
              <a:xfrm>
                <a:off x="5662287" y="6819175"/>
                <a:ext cx="212253" cy="501195"/>
              </a:xfrm>
              <a:prstGeom prst="rect">
                <a:avLst/>
              </a:prstGeom>
            </p:spPr>
          </p:pic>
          <p:sp>
            <p:nvSpPr>
              <p:cNvPr id="71" name="ZoneTexte 70">
                <a:extLst>
                  <a:ext uri="{FF2B5EF4-FFF2-40B4-BE49-F238E27FC236}">
                    <a16:creationId xmlns:a16="http://schemas.microsoft.com/office/drawing/2014/main" id="{9D3C96F7-37DA-49D0-9C31-2326BB5061A6}"/>
                  </a:ext>
                </a:extLst>
              </p:cNvPr>
              <p:cNvSpPr txBox="1"/>
              <p:nvPr/>
            </p:nvSpPr>
            <p:spPr>
              <a:xfrm>
                <a:off x="5457520" y="7334003"/>
                <a:ext cx="774186" cy="438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fr-FR" sz="75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INJ1010 Phoenix ou équivalent</a:t>
                </a:r>
              </a:p>
            </p:txBody>
          </p:sp>
          <p:sp>
            <p:nvSpPr>
              <p:cNvPr id="72" name="ZoneTexte 71">
                <a:extLst>
                  <a:ext uri="{FF2B5EF4-FFF2-40B4-BE49-F238E27FC236}">
                    <a16:creationId xmlns:a16="http://schemas.microsoft.com/office/drawing/2014/main" id="{10AB9EDF-14C1-4C85-9233-659349E59EF2}"/>
                  </a:ext>
                </a:extLst>
              </p:cNvPr>
              <p:cNvSpPr txBox="1"/>
              <p:nvPr/>
            </p:nvSpPr>
            <p:spPr>
              <a:xfrm>
                <a:off x="6109675" y="7334003"/>
                <a:ext cx="757034" cy="438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750">
                    <a:solidFill>
                      <a:srgbClr val="0070AD">
                        <a:lumMod val="50000"/>
                      </a:srgbClr>
                    </a:solidFill>
                    <a:latin typeface="+mj-lt"/>
                    <a:cs typeface="Calibri" panose="020F0502020204030204" pitchFamily="34" charset="0"/>
                  </a:rPr>
                  <a:t>TETRADIS 9.5.2 ou équivalent </a:t>
                </a:r>
              </a:p>
            </p:txBody>
          </p:sp>
          <p:pic>
            <p:nvPicPr>
              <p:cNvPr id="73" name="Image 72" descr="Une image contenant appareil&#10;&#10;Description générée automatiquement">
                <a:extLst>
                  <a:ext uri="{FF2B5EF4-FFF2-40B4-BE49-F238E27FC236}">
                    <a16:creationId xmlns:a16="http://schemas.microsoft.com/office/drawing/2014/main" id="{15AF16A0-5299-4152-8DEB-707AA096A69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146" b="27438"/>
              <a:stretch/>
            </p:blipFill>
            <p:spPr>
              <a:xfrm>
                <a:off x="6029167" y="6901650"/>
                <a:ext cx="757035" cy="336244"/>
              </a:xfrm>
              <a:prstGeom prst="rect">
                <a:avLst/>
              </a:prstGeom>
            </p:spPr>
          </p:pic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7E0FE276-DE77-4058-96CD-35226F138810}"/>
                </a:ext>
              </a:extLst>
            </p:cNvPr>
            <p:cNvSpPr/>
            <p:nvPr/>
          </p:nvSpPr>
          <p:spPr>
            <a:xfrm>
              <a:off x="0" y="5761427"/>
              <a:ext cx="4120975" cy="22461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936000" lvl="2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Tous les équipements sont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connectés à des switchs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situés dans des boîtiers de raccordement via des connexions cuivrées. </a:t>
              </a:r>
            </a:p>
            <a:p>
              <a:pPr marL="171450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En mode dégradé la priorité est de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préserver le fonctionnement des automates et de l’audio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. Le maintien des fonctions vidéo ne peut se faire que si elles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n’impactent pas ces fonctions prioritaires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. </a:t>
              </a:r>
            </a:p>
            <a:p>
              <a:pPr marL="171450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Les coffrets doivent être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sécurisés, ventilés et protégés de la chaleur et de l’humidité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.</a:t>
              </a:r>
            </a:p>
            <a:p>
              <a:pPr marL="171450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 b="1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Recommandation :</a:t>
              </a:r>
            </a:p>
            <a:p>
              <a:pPr marL="360000" lvl="1" indent="-171450" algn="just">
                <a:lnSpc>
                  <a:spcPct val="110000"/>
                </a:lnSpc>
                <a:spcAft>
                  <a:spcPts val="300"/>
                </a:spcAft>
                <a:buFont typeface="Courier New" panose="02070309020205020404" pitchFamily="49" charset="0"/>
                <a:buChar char="o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Raccorder les ouvrages avec la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fibre optique propriétaire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. En cas d’impossibilité, les solutions alternatives possibles sont, par priorité,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la fibre opérateur et les connexions 4G/5G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.</a:t>
              </a:r>
            </a:p>
            <a:p>
              <a:pPr marL="360000" lvl="1" indent="-171450" algn="just">
                <a:lnSpc>
                  <a:spcPct val="110000"/>
                </a:lnSpc>
                <a:spcAft>
                  <a:spcPts val="300"/>
                </a:spcAft>
                <a:buClr>
                  <a:srgbClr val="002060"/>
                </a:buClr>
                <a:buFont typeface="Courier New" panose="02070309020205020404" pitchFamily="49" charset="0"/>
                <a:buChar char="o"/>
              </a:pP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Mettre un contact sec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pour détecter l’ouverture d’une armoire. Il est aussi possible de mettre un contact sur automate ou un lecteur de badge sur l’ensemble des coffrets avec un système de serrure classique.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81BAD8DB-58CC-40C3-8D20-C1194FCBF9A6}"/>
              </a:ext>
            </a:extLst>
          </p:cNvPr>
          <p:cNvGrpSpPr/>
          <p:nvPr/>
        </p:nvGrpSpPr>
        <p:grpSpPr>
          <a:xfrm>
            <a:off x="-921" y="8117278"/>
            <a:ext cx="6867004" cy="1834469"/>
            <a:chOff x="-921" y="8031553"/>
            <a:chExt cx="6867004" cy="1834469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6607E907-605D-4259-A741-DA72AC91DF83}"/>
                </a:ext>
              </a:extLst>
            </p:cNvPr>
            <p:cNvGrpSpPr/>
            <p:nvPr/>
          </p:nvGrpSpPr>
          <p:grpSpPr>
            <a:xfrm>
              <a:off x="2599983" y="8031553"/>
              <a:ext cx="4266100" cy="666000"/>
              <a:chOff x="2599983" y="8328426"/>
              <a:chExt cx="4266100" cy="666000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3192DB0-B2F5-4AF9-AB01-60D185C8C021}"/>
                  </a:ext>
                </a:extLst>
              </p:cNvPr>
              <p:cNvSpPr/>
              <p:nvPr/>
            </p:nvSpPr>
            <p:spPr>
              <a:xfrm>
                <a:off x="6102821" y="8328426"/>
                <a:ext cx="763262" cy="666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4400" b="1" cap="all">
                    <a:solidFill>
                      <a:schemeClr val="tx1"/>
                    </a:solidFill>
                    <a:latin typeface="Century Gothic" panose="020B0502020202020204" pitchFamily="34" charset="0"/>
                    <a:cs typeface="Calibri Light" panose="020F0302020204030204" pitchFamily="34" charset="0"/>
                  </a:rPr>
                  <a:t>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F42482-72F3-4C29-B475-082D4303B2AE}"/>
                  </a:ext>
                </a:extLst>
              </p:cNvPr>
              <p:cNvSpPr/>
              <p:nvPr/>
            </p:nvSpPr>
            <p:spPr>
              <a:xfrm>
                <a:off x="2599983" y="8328426"/>
                <a:ext cx="3502838" cy="3238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fr-FR" sz="1400" b="1" cap="all">
                    <a:solidFill>
                      <a:schemeClr val="bg1"/>
                    </a:solidFill>
                    <a:latin typeface="+mj-lt"/>
                    <a:cs typeface="Calibri" panose="020F0502020204030204" pitchFamily="34" charset="0"/>
                  </a:rPr>
                  <a:t>Supervision et maintenance</a:t>
                </a:r>
              </a:p>
            </p:txBody>
          </p:sp>
        </p:grp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887CE644-6A1C-496F-A58D-FE2B0ABBB8B1}"/>
                </a:ext>
              </a:extLst>
            </p:cNvPr>
            <p:cNvSpPr/>
            <p:nvPr/>
          </p:nvSpPr>
          <p:spPr>
            <a:xfrm>
              <a:off x="-921" y="8411778"/>
              <a:ext cx="3502838" cy="14542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 algn="just">
                <a:lnSpc>
                  <a:spcPct val="110000"/>
                </a:lnSpc>
                <a:spcAft>
                  <a:spcPts val="300"/>
                </a:spcAft>
                <a:buClr>
                  <a:srgbClr val="002060"/>
                </a:buClr>
                <a:buFont typeface="Wingdings" panose="05000000000000000000" pitchFamily="2" charset="2"/>
                <a:buChar char="§"/>
              </a:pP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Deux niveaux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de supervision du réseau sont envisagés : </a:t>
              </a:r>
            </a:p>
            <a:p>
              <a:pPr marL="360000" lvl="1" indent="-171450" algn="just">
                <a:lnSpc>
                  <a:spcPct val="110000"/>
                </a:lnSpc>
                <a:spcAft>
                  <a:spcPts val="300"/>
                </a:spcAft>
                <a:buFont typeface="Courier New" panose="02070309020205020404" pitchFamily="49" charset="0"/>
                <a:buChar char="o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La supervision au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niveau nationale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via le centre de services et la supervision au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niveau local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en DT et PCC via les cellules informatiques.</a:t>
              </a:r>
            </a:p>
            <a:p>
              <a:pPr marL="171450" lvl="1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La supervision du réseau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émet des notifications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à l’intention des utilisateurs afin de les informer des dysfonctionnements en cours.</a:t>
              </a:r>
            </a:p>
            <a:p>
              <a:pPr marL="171450" lvl="1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Au niveau du matériel, la DSIN prévoit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10-15%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de spare sur les switchs à la commande.</a:t>
              </a:r>
            </a:p>
            <a:p>
              <a:pPr marL="188550" lvl="1" algn="just">
                <a:lnSpc>
                  <a:spcPct val="110000"/>
                </a:lnSpc>
                <a:spcAft>
                  <a:spcPts val="300"/>
                </a:spcAft>
              </a:pPr>
              <a:endParaRPr lang="fr-FR" sz="800">
                <a:solidFill>
                  <a:srgbClr val="0070AD">
                    <a:lumMod val="50000"/>
                  </a:srgbClr>
                </a:solidFill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B0225D5-23DC-40BE-8AD6-DD3AE76383D5}"/>
                </a:ext>
              </a:extLst>
            </p:cNvPr>
            <p:cNvSpPr/>
            <p:nvPr/>
          </p:nvSpPr>
          <p:spPr>
            <a:xfrm>
              <a:off x="3510000" y="8411778"/>
              <a:ext cx="3348000" cy="13366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171450" indent="-171450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L’engagement sur la disponibilité du réseau </a:t>
              </a:r>
              <a:b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</a:b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(Service Level  Agreement) ne devrait </a:t>
              </a:r>
              <a:b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</a:b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pas être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inférieure à 99,8 % 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(17h30 </a:t>
              </a:r>
              <a:b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</a:b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d’indispo par an)</a:t>
              </a:r>
            </a:p>
            <a:p>
              <a:pPr marL="171450" indent="-171450" algn="just">
                <a:lnSpc>
                  <a:spcPct val="110000"/>
                </a:lnSpc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La maintenance du réseau, aux niveaux matériel et logiciel, doit être détaillée au niveau </a:t>
              </a:r>
              <a:r>
                <a:rPr lang="fr-FR" sz="800" b="1">
                  <a:solidFill>
                    <a:srgbClr val="00B0F0"/>
                  </a:solidFill>
                  <a:latin typeface="+mj-lt"/>
                  <a:cs typeface="Calibri" panose="020F0502020204030204" pitchFamily="34" charset="0"/>
                </a:rPr>
                <a:t>national dans une gamme opératoire</a:t>
              </a:r>
              <a:r>
                <a:rPr lang="fr-FR" sz="800">
                  <a:solidFill>
                    <a:srgbClr val="0070AD">
                      <a:lumMod val="50000"/>
                    </a:srgbClr>
                  </a:solidFill>
                  <a:latin typeface="+mj-lt"/>
                  <a:cs typeface="Calibri" panose="020F0502020204030204" pitchFamily="34" charset="0"/>
                </a:rPr>
                <a:t>. Les interventions doivent être planifiées de sorte à minimiser les impacts sur l’exploitation des ouvrages. </a:t>
              </a:r>
            </a:p>
          </p:txBody>
        </p:sp>
      </p:grpSp>
      <p:pic>
        <p:nvPicPr>
          <p:cNvPr id="48" name="Image 2">
            <a:extLst>
              <a:ext uri="{FF2B5EF4-FFF2-40B4-BE49-F238E27FC236}">
                <a16:creationId xmlns:a16="http://schemas.microsoft.com/office/drawing/2014/main" id="{E5D2FC46-A061-4556-95E7-72873E6F408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088" y="92548"/>
            <a:ext cx="2123935" cy="257871"/>
          </a:xfrm>
          <a:prstGeom prst="rect">
            <a:avLst/>
          </a:prstGeom>
        </p:spPr>
      </p:pic>
      <p:sp>
        <p:nvSpPr>
          <p:cNvPr id="49" name="TextBox 52">
            <a:extLst>
              <a:ext uri="{FF2B5EF4-FFF2-40B4-BE49-F238E27FC236}">
                <a16:creationId xmlns:a16="http://schemas.microsoft.com/office/drawing/2014/main" id="{B0CAC919-9068-4F18-AB12-32789A98F9F8}"/>
              </a:ext>
            </a:extLst>
          </p:cNvPr>
          <p:cNvSpPr txBox="1"/>
          <p:nvPr/>
        </p:nvSpPr>
        <p:spPr>
          <a:xfrm>
            <a:off x="2466425" y="360312"/>
            <a:ext cx="46455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cap="all">
                <a:solidFill>
                  <a:schemeClr val="tx1"/>
                </a:solidFill>
                <a:latin typeface="+mj-lt"/>
                <a:cs typeface="Calibri"/>
              </a:rPr>
              <a:t>Synthèse du STANDARD CYBER</a:t>
            </a:r>
            <a:endParaRPr lang="fr-FR" sz="1600"/>
          </a:p>
        </p:txBody>
      </p:sp>
      <p:sp>
        <p:nvSpPr>
          <p:cNvPr id="51" name="Rectangle 46">
            <a:extLst>
              <a:ext uri="{FF2B5EF4-FFF2-40B4-BE49-F238E27FC236}">
                <a16:creationId xmlns:a16="http://schemas.microsoft.com/office/drawing/2014/main" id="{9F382856-C333-4F16-8DCB-4410AE19E22D}"/>
              </a:ext>
            </a:extLst>
          </p:cNvPr>
          <p:cNvSpPr/>
          <p:nvPr/>
        </p:nvSpPr>
        <p:spPr>
          <a:xfrm>
            <a:off x="0" y="-1"/>
            <a:ext cx="6857999" cy="7321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r"/>
            <a:r>
              <a:rPr lang="fr-FR" sz="1200" b="1" cap="all">
                <a:solidFill>
                  <a:schemeClr val="tx1"/>
                </a:solidFill>
                <a:latin typeface="+mj-lt"/>
                <a:cs typeface="Calibri"/>
              </a:rPr>
              <a:t>         </a:t>
            </a:r>
            <a:endParaRPr lang="fr-FR" sz="1200" b="1" cap="all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52" name="Image 52">
            <a:extLst>
              <a:ext uri="{FF2B5EF4-FFF2-40B4-BE49-F238E27FC236}">
                <a16:creationId xmlns:a16="http://schemas.microsoft.com/office/drawing/2014/main" id="{CEC4C0C9-27E1-42CC-9E64-EDA14A3B54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395" y="177077"/>
            <a:ext cx="1543582" cy="377998"/>
          </a:xfrm>
          <a:prstGeom prst="rect">
            <a:avLst/>
          </a:prstGeom>
        </p:spPr>
      </p:pic>
      <p:pic>
        <p:nvPicPr>
          <p:cNvPr id="53" name="Image 2">
            <a:extLst>
              <a:ext uri="{FF2B5EF4-FFF2-40B4-BE49-F238E27FC236}">
                <a16:creationId xmlns:a16="http://schemas.microsoft.com/office/drawing/2014/main" id="{85E8DE33-0BBE-4335-9B08-1735828B0DF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834" y="107984"/>
            <a:ext cx="2123935" cy="257871"/>
          </a:xfrm>
          <a:prstGeom prst="rect">
            <a:avLst/>
          </a:prstGeom>
        </p:spPr>
      </p:pic>
      <p:sp>
        <p:nvSpPr>
          <p:cNvPr id="54" name="TextBox 62">
            <a:extLst>
              <a:ext uri="{FF2B5EF4-FFF2-40B4-BE49-F238E27FC236}">
                <a16:creationId xmlns:a16="http://schemas.microsoft.com/office/drawing/2014/main" id="{5D1AB9E7-91E3-41B1-9D5D-1529A3A7F5DB}"/>
              </a:ext>
            </a:extLst>
          </p:cNvPr>
          <p:cNvSpPr txBox="1"/>
          <p:nvPr/>
        </p:nvSpPr>
        <p:spPr>
          <a:xfrm>
            <a:off x="1665019" y="375748"/>
            <a:ext cx="32555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cap="all" dirty="0">
                <a:solidFill>
                  <a:schemeClr val="tx1"/>
                </a:solidFill>
                <a:latin typeface="+mj-lt"/>
                <a:cs typeface="Calibri"/>
              </a:rPr>
              <a:t>Synthèse du standard </a:t>
            </a:r>
            <a:r>
              <a:rPr lang="fr-FR" sz="1200" b="1" cap="all" dirty="0">
                <a:latin typeface="+mj-lt"/>
                <a:cs typeface="Calibri"/>
              </a:rPr>
              <a:t>Réseaux</a:t>
            </a:r>
            <a:endParaRPr lang="fr-FR" sz="12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BDDA8B2-09D5-4ED1-A400-B807EF9748B1}"/>
              </a:ext>
            </a:extLst>
          </p:cNvPr>
          <p:cNvSpPr/>
          <p:nvPr/>
        </p:nvSpPr>
        <p:spPr>
          <a:xfrm>
            <a:off x="4920585" y="-3"/>
            <a:ext cx="1937416" cy="732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824D8C91-89CC-4287-84AD-D3DBB74E23A3}"/>
              </a:ext>
            </a:extLst>
          </p:cNvPr>
          <p:cNvSpPr txBox="1"/>
          <p:nvPr/>
        </p:nvSpPr>
        <p:spPr>
          <a:xfrm>
            <a:off x="4964626" y="102174"/>
            <a:ext cx="1856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700" b="1" dirty="0">
                <a:solidFill>
                  <a:srgbClr val="0070AD">
                    <a:lumMod val="50000"/>
                  </a:srgbClr>
                </a:solidFill>
                <a:latin typeface="Verdana"/>
                <a:cs typeface="Calibri" panose="020F0502020204030204" pitchFamily="34" charset="0"/>
              </a:rPr>
              <a:t>Niveau</a:t>
            </a: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 de standard </a:t>
            </a: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: 3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700" b="1" dirty="0">
                <a:solidFill>
                  <a:srgbClr val="0070AD">
                    <a:lumMod val="50000"/>
                  </a:srgbClr>
                </a:solidFill>
                <a:latin typeface="Verdana"/>
                <a:cs typeface="Calibri" panose="020F0502020204030204" pitchFamily="34" charset="0"/>
              </a:rPr>
              <a:t>Applicabilité</a:t>
            </a:r>
            <a:r>
              <a:rPr lang="fr-FR" sz="700" dirty="0">
                <a:solidFill>
                  <a:srgbClr val="0070AD">
                    <a:lumMod val="50000"/>
                  </a:srgbClr>
                </a:solidFill>
                <a:latin typeface="Verdana"/>
                <a:cs typeface="Calibri" panose="020F0502020204030204" pitchFamily="34" charset="0"/>
              </a:rPr>
              <a:t> : EPG, EGG, PCC</a:t>
            </a:r>
            <a:endParaRPr kumimoji="0" lang="fr-FR" sz="700" b="0" i="0" u="none" strike="noStrike" kern="1200" cap="none" spc="0" normalizeH="0" baseline="0" noProof="0" dirty="0">
              <a:ln>
                <a:noFill/>
              </a:ln>
              <a:solidFill>
                <a:srgbClr val="0070AD">
                  <a:lumMod val="50000"/>
                </a:srgbClr>
              </a:solidFill>
              <a:effectLst/>
              <a:uLnTx/>
              <a:uFillTx/>
              <a:latin typeface="Verdana"/>
              <a:ea typeface="+mn-ea"/>
              <a:cs typeface="Calibri" panose="020F050202020403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Date de publication </a:t>
            </a: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: S2 2022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Version</a:t>
            </a: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0070AD">
                    <a:lumMod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Calibri" panose="020F0502020204030204" pitchFamily="34" charset="0"/>
              </a:rPr>
              <a:t> : 1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4022865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apgemini Master">
  <a:themeElements>
    <a:clrScheme name="Personnalisé 1">
      <a:dk1>
        <a:sysClr val="windowText" lastClr="000000"/>
      </a:dk1>
      <a:lt1>
        <a:srgbClr val="FFFFFF"/>
      </a:lt1>
      <a:dk2>
        <a:srgbClr val="2B143D"/>
      </a:dk2>
      <a:lt2>
        <a:srgbClr val="ECECEC"/>
      </a:lt2>
      <a:accent1>
        <a:srgbClr val="0070AD"/>
      </a:accent1>
      <a:accent2>
        <a:srgbClr val="12ABDB"/>
      </a:accent2>
      <a:accent3>
        <a:srgbClr val="2B143D"/>
      </a:accent3>
      <a:accent4>
        <a:srgbClr val="FF304C"/>
      </a:accent4>
      <a:accent5>
        <a:srgbClr val="95E616"/>
      </a:accent5>
      <a:accent6>
        <a:srgbClr val="00C37B"/>
      </a:accent6>
      <a:hlink>
        <a:srgbClr val="88D5ED"/>
      </a:hlink>
      <a:folHlink>
        <a:srgbClr val="7E39BA"/>
      </a:folHlink>
    </a:clrScheme>
    <a:fontScheme name="Capgemini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F0ABCCD-AABB-4560-9C10-C287982C2D8B}" vid="{DD90590F-AF27-4572-9F15-455A40960364}"/>
    </a:ext>
  </a:extLst>
</a:theme>
</file>

<file path=ppt/theme/theme2.xml><?xml version="1.0" encoding="utf-8"?>
<a:theme xmlns:a="http://schemas.openxmlformats.org/drawingml/2006/main" name="Tema do Office">
  <a:themeElements>
    <a:clrScheme name="Capgemini Palette">
      <a:dk1>
        <a:sysClr val="windowText" lastClr="000000"/>
      </a:dk1>
      <a:lt1>
        <a:srgbClr val="FFFFFF"/>
      </a:lt1>
      <a:dk2>
        <a:srgbClr val="2B143D"/>
      </a:dk2>
      <a:lt2>
        <a:srgbClr val="E6E7E7"/>
      </a:lt2>
      <a:accent1>
        <a:srgbClr val="0070AD"/>
      </a:accent1>
      <a:accent2>
        <a:srgbClr val="12ABDB"/>
      </a:accent2>
      <a:accent3>
        <a:srgbClr val="2B143D"/>
      </a:accent3>
      <a:accent4>
        <a:srgbClr val="FF304C"/>
      </a:accent4>
      <a:accent5>
        <a:srgbClr val="95E616"/>
      </a:accent5>
      <a:accent6>
        <a:srgbClr val="00C37B"/>
      </a:accent6>
      <a:hlink>
        <a:srgbClr val="88D5ED"/>
      </a:hlink>
      <a:folHlink>
        <a:srgbClr val="7E39BA"/>
      </a:folHlink>
    </a:clrScheme>
    <a:fontScheme name="Capgemini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apgemini Palette">
      <a:dk1>
        <a:sysClr val="windowText" lastClr="000000"/>
      </a:dk1>
      <a:lt1>
        <a:srgbClr val="FFFFFF"/>
      </a:lt1>
      <a:dk2>
        <a:srgbClr val="2B143D"/>
      </a:dk2>
      <a:lt2>
        <a:srgbClr val="E6E7E7"/>
      </a:lt2>
      <a:accent1>
        <a:srgbClr val="0070AD"/>
      </a:accent1>
      <a:accent2>
        <a:srgbClr val="12ABDB"/>
      </a:accent2>
      <a:accent3>
        <a:srgbClr val="2B143D"/>
      </a:accent3>
      <a:accent4>
        <a:srgbClr val="FF304C"/>
      </a:accent4>
      <a:accent5>
        <a:srgbClr val="95E616"/>
      </a:accent5>
      <a:accent6>
        <a:srgbClr val="00C37B"/>
      </a:accent6>
      <a:hlink>
        <a:srgbClr val="88D5ED"/>
      </a:hlink>
      <a:folHlink>
        <a:srgbClr val="7E39BA"/>
      </a:folHlink>
    </a:clrScheme>
    <a:fontScheme name="Capgemini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07C8E42BF158459E6118631C591A98" ma:contentTypeVersion="10" ma:contentTypeDescription="Crée un document." ma:contentTypeScope="" ma:versionID="eabab02d52a33503ea2bd91e6a612861">
  <xsd:schema xmlns:xsd="http://www.w3.org/2001/XMLSchema" xmlns:xs="http://www.w3.org/2001/XMLSchema" xmlns:p="http://schemas.microsoft.com/office/2006/metadata/properties" xmlns:ns2="474697bf-fafc-4ba1-8c81-dc0882b3bb68" xmlns:ns3="db0c8d48-809f-47f2-81d4-f185d748c125" targetNamespace="http://schemas.microsoft.com/office/2006/metadata/properties" ma:root="true" ma:fieldsID="c6933606bec31caab49eaa3bc0fb0bc0" ns2:_="" ns3:_="">
    <xsd:import namespace="474697bf-fafc-4ba1-8c81-dc0882b3bb68"/>
    <xsd:import namespace="db0c8d48-809f-47f2-81d4-f185d748c12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4697bf-fafc-4ba1-8c81-dc0882b3bb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0c8d48-809f-47f2-81d4-f185d748c12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180DA1-6D7B-47A4-AC1C-6095D5ECBB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7F32F3-1D7D-4E55-B1BC-061A818024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4697bf-fafc-4ba1-8c81-dc0882b3bb68"/>
    <ds:schemaRef ds:uri="db0c8d48-809f-47f2-81d4-f185d748c12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BF242B-898B-455D-8774-20A54687B6AC}">
  <ds:schemaRefs>
    <ds:schemaRef ds:uri="474697bf-fafc-4ba1-8c81-dc0882b3bb68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db0c8d48-809f-47f2-81d4-f185d748c125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CGInvent_ppt-template-</Template>
  <TotalTime>0</TotalTime>
  <Words>596</Words>
  <Application>Microsoft Office PowerPoint</Application>
  <PresentationFormat>Format A4 (210 x 297 mm)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Capgemini Master</vt:lpstr>
      <vt:lpstr>Présentation PowerPoint</vt:lpstr>
    </vt:vector>
  </TitlesOfParts>
  <Company>Capgemini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 2 lines</dc:title>
  <dc:subject>ppt template</dc:subject>
  <dc:creator>Capgemini</dc:creator>
  <cp:lastModifiedBy>BOUZINE, Yassine</cp:lastModifiedBy>
  <cp:revision>2</cp:revision>
  <cp:lastPrinted>2018-09-03T16:12:15Z</cp:lastPrinted>
  <dcterms:created xsi:type="dcterms:W3CDTF">2018-08-13T08:04:31Z</dcterms:created>
  <dcterms:modified xsi:type="dcterms:W3CDTF">2023-04-05T16:29:39Z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0x0101000E07C8E42BF158459E6118631C591A98</vt:lpwstr>
  </property>
  <property fmtid="{D5CDD505-2E9C-101B-9397-08002B2CF9AE}" pid="3" name="MediaServiceImageTags">
    <vt:lpwstr/>
  </property>
</Properties>
</file>