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797675" cy="992663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64" autoAdjust="0"/>
    <p:restoredTop sz="94679"/>
  </p:normalViewPr>
  <p:slideViewPr>
    <p:cSldViewPr>
      <p:cViewPr varScale="1">
        <p:scale>
          <a:sx n="106" d="100"/>
          <a:sy n="106" d="100"/>
        </p:scale>
        <p:origin x="108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FC7F6F91-7EAF-4281-8FE9-378E152BAC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F87B1687-8165-40C6-8415-C386F26B24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00E703C6-BA46-4FEE-9054-883F4444B2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076FC-3F2B-4CA6-B460-372DF34299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5695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A62C5709-12CB-4D62-A33B-470C12195B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0280DA1D-B9CB-4DF5-B8CE-F7C3CBF228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6AC96BC3-EC77-4BEC-81B9-22C4960EBF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09BA4-8AF4-493F-9405-C2E8E52D5CC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4345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2A2339F6-034C-4036-8BED-B2EC94A35D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8073EC3E-1FB6-42A5-8D93-D08EDE91B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938C8BB1-82EA-4192-B635-19DE528B23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57510-ABDE-4FE5-8454-90D6D5AD318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19514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05F585BE-CA8B-40C4-94B9-6073A7E5FD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20ED65CC-5439-4E59-AABF-EA17D0EB4F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6502C457-10F3-49BE-9E6F-97FAD14B39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2D05-CF7A-48F1-BF9A-617BCE42D09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6464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E384FB5D-7867-4AFC-8220-C27CA6B003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3C95D189-ECEF-4B70-9808-9240B6503A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FF2FAC62-CC51-4B53-A339-6AC9FDE443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FE076-1C42-48A5-971C-E137DE74405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0827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2FAD9A25-16C7-4661-956F-37A0239CC0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BF60244-5CF5-4FD4-98D7-B94D97E49D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0207C36-2B5A-4A90-AC75-16633338ED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765B9-914C-4063-A1C8-7BA1152371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6740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C8901AD7-95E3-4A3D-B4B4-F5116CEA27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55782E61-875C-4466-855D-176285324B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DC15DA46-33FD-471C-AC12-823364BE2E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1CEC2-5B19-4243-83E5-1F97128EEED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24736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AC217026-EC9F-44D5-8E18-74EB8CCAAE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8B7E01BE-966F-403A-A3C6-843673BDC5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A53A4661-A485-4A2F-9F2B-7B2C26173F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DCC57-225C-4B05-9419-563FBD5BCDF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3449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95E0BA5A-43E7-4CA0-9B7C-3C752EA581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F0411075-8369-4E83-92C6-C1EAE02818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C8937B8B-603E-4DAF-AB37-EC07FB7375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1E4C3-6417-4D82-9FF4-EB5863016E4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75613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2D56772-2B17-4E6D-AA43-024F37A598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AF462FE-EBD7-446D-96E2-BFF230E18D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FA30655-FA4D-4675-AE71-533C0ADB42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1A53-F24F-4B7D-81DE-C8E3888C56B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8147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4666C54-9348-48CA-8C5E-6FFB0F7E80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6C8F705-62A6-4661-ADBA-9A27177EF0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41D0CA9-FEFB-435D-90EB-A63FCE70D7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AA7D7-75CE-4557-9C34-221FA156CE7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7065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0D579927-D139-4899-8CB7-5D768801DB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7D80EBC8-147D-43AB-904A-E8752E7B1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FFB88CB3-75A1-40BA-8E1D-5FB8E82E5CE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CE0C0F75-03BD-4E15-8D36-2F80EA34101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23FECA83-D547-4BC1-A172-B04DDE45CB8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E500B06-8679-4520-933F-F7FCC7B160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="" xmlns:a16="http://schemas.microsoft.com/office/drawing/2014/main" id="{B28AC508-BD21-4D22-B1B9-833D2B6728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84550" y="374650"/>
            <a:ext cx="5291138" cy="2252663"/>
          </a:xfrm>
        </p:spPr>
        <p:txBody>
          <a:bodyPr anchor="ctr"/>
          <a:lstStyle/>
          <a:p>
            <a:pPr eaLnBrk="1" hangingPunct="1">
              <a:defRPr/>
            </a:pPr>
            <a:r>
              <a:rPr lang="fr-FR" sz="2000" b="1" cap="small" dirty="0">
                <a:latin typeface="Lucida Sans" panose="020B0602030504020204" pitchFamily="34" charset="77"/>
              </a:rPr>
              <a:t>Concours d’architecture et d’ingénierie esquisse + en vue de la passation d’un marché de maîtrise d’œuvre pour </a:t>
            </a:r>
            <a:r>
              <a:rPr lang="fr-FR" sz="2000" b="1" cap="small" dirty="0" smtClean="0">
                <a:latin typeface="Lucida Sans" panose="020B0602030504020204" pitchFamily="34" charset="77"/>
              </a:rPr>
              <a:t>l’</a:t>
            </a:r>
            <a:r>
              <a:rPr lang="fr-FR" sz="2000" cap="small" dirty="0" smtClean="0">
                <a:latin typeface="Lucida Sans" panose="020B0602030504020204" pitchFamily="34" charset="77"/>
              </a:rPr>
              <a:t>extension </a:t>
            </a:r>
            <a:r>
              <a:rPr lang="fr-FR" sz="2000" b="1" cap="small" dirty="0" smtClean="0">
                <a:latin typeface="Lucida Sans" panose="020B0602030504020204" pitchFamily="34" charset="77"/>
              </a:rPr>
              <a:t>de l’</a:t>
            </a:r>
            <a:r>
              <a:rPr lang="fr-FR" sz="2000" b="1" cap="small" dirty="0" err="1" smtClean="0">
                <a:latin typeface="Lucida Sans" panose="020B0602030504020204" pitchFamily="34" charset="77"/>
              </a:rPr>
              <a:t>ephad</a:t>
            </a:r>
            <a:r>
              <a:rPr lang="fr-FR" sz="2000" b="1" cap="small" dirty="0" smtClean="0">
                <a:latin typeface="Lucida Sans" panose="020B0602030504020204" pitchFamily="34" charset="77"/>
              </a:rPr>
              <a:t> de THIERS</a:t>
            </a:r>
            <a:endParaRPr lang="fr-FR" altLang="fr-FR" sz="1050" b="1" dirty="0">
              <a:latin typeface="Lucida Sans" panose="020B0602030504020204" pitchFamily="34" charset="77"/>
            </a:endParaRPr>
          </a:p>
        </p:txBody>
      </p:sp>
      <p:sp>
        <p:nvSpPr>
          <p:cNvPr id="13314" name="Rectangle 3">
            <a:extLst>
              <a:ext uri="{FF2B5EF4-FFF2-40B4-BE49-F238E27FC236}">
                <a16:creationId xmlns="" xmlns:a16="http://schemas.microsoft.com/office/drawing/2014/main" id="{B42C60FB-B1CB-44EE-94C3-1D87DB2D622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76375" y="2778125"/>
            <a:ext cx="6369050" cy="20907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fr-FR" altLang="fr-FR" dirty="0">
              <a:latin typeface="Lucida Sans" panose="020B0602030504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dirty="0">
                <a:solidFill>
                  <a:srgbClr val="002060"/>
                </a:solidFill>
                <a:latin typeface="Lucida Sans" panose="020B0602030504020204" pitchFamily="34" charset="0"/>
              </a:rPr>
              <a:t>Cadre de réponse à l’appel à candidatures</a:t>
            </a:r>
          </a:p>
          <a:p>
            <a:pPr eaLnBrk="1" hangingPunct="1">
              <a:lnSpc>
                <a:spcPct val="80000"/>
              </a:lnSpc>
            </a:pPr>
            <a:endParaRPr lang="fr-FR" altLang="fr-FR" dirty="0">
              <a:solidFill>
                <a:srgbClr val="002060"/>
              </a:solidFill>
              <a:latin typeface="Lucida Sans" panose="020B0602030504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dirty="0">
                <a:solidFill>
                  <a:srgbClr val="002060"/>
                </a:solidFill>
                <a:latin typeface="Lucida Sans" panose="020B0602030504020204" pitchFamily="34" charset="0"/>
              </a:rPr>
              <a:t>RÉFÉRENCES DE L’ARCHITECTE MANDATAIRE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092A732A-3B13-4D48-89F2-016D25DA06BA}"/>
              </a:ext>
            </a:extLst>
          </p:cNvPr>
          <p:cNvSpPr/>
          <p:nvPr/>
        </p:nvSpPr>
        <p:spPr>
          <a:xfrm>
            <a:off x="3708400" y="5181600"/>
            <a:ext cx="4819650" cy="14065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200" dirty="0">
                <a:latin typeface="Lucida Sans" panose="020B0602030504020204" pitchFamily="34" charset="77"/>
              </a:rPr>
              <a:t>Nom de l’Architecte mandataire : </a:t>
            </a:r>
            <a:r>
              <a:rPr lang="fr-FR" sz="1200" dirty="0">
                <a:solidFill>
                  <a:srgbClr val="FF0000"/>
                </a:solidFill>
                <a:latin typeface="Lucida Sans" panose="020B0602030504020204" pitchFamily="34" charset="77"/>
              </a:rPr>
              <a:t>A renseigner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6263"/>
            <a:ext cx="2736304" cy="154242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16">
            <a:extLst>
              <a:ext uri="{FF2B5EF4-FFF2-40B4-BE49-F238E27FC236}">
                <a16:creationId xmlns="" xmlns:a16="http://schemas.microsoft.com/office/drawing/2014/main" id="{5C8AC31C-1406-4048-B461-FFAD42AA7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1</a:t>
            </a:r>
          </a:p>
        </p:txBody>
      </p:sp>
      <p:sp>
        <p:nvSpPr>
          <p:cNvPr id="14340" name="Zone de texte 2">
            <a:extLst>
              <a:ext uri="{FF2B5EF4-FFF2-40B4-BE49-F238E27FC236}">
                <a16:creationId xmlns="" xmlns:a16="http://schemas.microsoft.com/office/drawing/2014/main" id="{BB31D32E-167D-4690-B1BF-023736225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525" y="476250"/>
            <a:ext cx="3117850" cy="6265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de livraison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plancher du projet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MOA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Lieu d’exécution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Qualité environnementale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Enjeux/contraintes spécifiques: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4341" name="Text Box 117">
            <a:extLst>
              <a:ext uri="{FF2B5EF4-FFF2-40B4-BE49-F238E27FC236}">
                <a16:creationId xmlns="" xmlns:a16="http://schemas.microsoft.com/office/drawing/2014/main" id="{F3D2D4B6-A4A9-4CF4-8CD0-E08D6B029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6413" y="496888"/>
            <a:ext cx="4751387" cy="2015936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</a:rPr>
              <a:t>NOTICE 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</a:rPr>
              <a:t>Pour remplir la diapositive 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</a:rPr>
              <a:t>Choisir une référence du mandataire dont l’objet est de nature équivalente à l’objet du concours.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fr-FR" altLang="fr-FR" sz="1000" dirty="0">
                <a:latin typeface="Lucida Sans" panose="020B0602030504020204" pitchFamily="34" charset="0"/>
              </a:rPr>
              <a:t> Espace « illustrations » :</a:t>
            </a:r>
          </a:p>
          <a:p>
            <a:pPr lvl="1" eaLnBrk="1" hangingPunct="1">
              <a:spcBef>
                <a:spcPct val="50000"/>
              </a:spcBef>
              <a:buFontTx/>
              <a:buChar char="-"/>
            </a:pPr>
            <a:r>
              <a:rPr lang="fr-FR" altLang="fr-FR" sz="1000" dirty="0">
                <a:latin typeface="Lucida Sans" panose="020B0602030504020204" pitchFamily="34" charset="0"/>
              </a:rPr>
              <a:t> expression libre permettant au jury d’apprécier la qualité architecturale et techniques de l’ouvrage.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fr-FR" altLang="fr-FR" sz="1000" dirty="0">
                <a:latin typeface="Lucida Sans" panose="020B0602030504020204" pitchFamily="34" charset="0"/>
              </a:rPr>
              <a:t> Tableau à la droite de la page: Compléter les informations demandées de la référence. Être synthétique pour davantage de lisibilité des éléments importants</a:t>
            </a:r>
          </a:p>
        </p:txBody>
      </p:sp>
      <p:sp>
        <p:nvSpPr>
          <p:cNvPr id="14342" name="Rectangle 116">
            <a:extLst>
              <a:ext uri="{FF2B5EF4-FFF2-40B4-BE49-F238E27FC236}">
                <a16:creationId xmlns="" xmlns:a16="http://schemas.microsoft.com/office/drawing/2014/main" id="{2759AF63-AEB2-446F-9C4E-2C4B33AAB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850741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>
                <a:latin typeface="Lucida Sans" panose="020B0602030504020204" pitchFamily="34" charset="0"/>
              </a:rPr>
              <a:t>INTITULE DU PROJET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="" xmlns:a16="http://schemas.microsoft.com/office/drawing/2014/main" id="{79EE2943-F3F3-4759-B01E-200238A9A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82" y="476250"/>
            <a:ext cx="5554662" cy="626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altLang="fr-FR" sz="1000" dirty="0">
                <a:latin typeface="Lucida Sans" panose="020B0602030504020204" pitchFamily="34" charset="0"/>
              </a:rPr>
              <a:t> ILLUSTRATIONS – présentant à minima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</a:endParaRP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Une vue large extérieure permettant d’appréhender l’Insertion (urbaine / paysagère) du bâtiment dans son environnement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 plan masse permettant d’appréhender les contraintes d’aménagement 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 - Une vue intérieure minimum permettant d’appréhender le traitement de l’ambiance/ choix des matériaux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Contenu libre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16">
            <a:extLst>
              <a:ext uri="{FF2B5EF4-FFF2-40B4-BE49-F238E27FC236}">
                <a16:creationId xmlns="" xmlns:a16="http://schemas.microsoft.com/office/drawing/2014/main" id="{CC02CE13-C34F-4B95-9F31-9EDEA87BDF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2</a:t>
            </a:r>
          </a:p>
        </p:txBody>
      </p:sp>
      <p:sp>
        <p:nvSpPr>
          <p:cNvPr id="15364" name="Zone de texte 2">
            <a:extLst>
              <a:ext uri="{FF2B5EF4-FFF2-40B4-BE49-F238E27FC236}">
                <a16:creationId xmlns="" xmlns:a16="http://schemas.microsoft.com/office/drawing/2014/main" id="{8BF24FB9-2CE7-49C3-BC0A-F0E44F4CE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525" y="476250"/>
            <a:ext cx="3117850" cy="6265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de livraison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plancher du projet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MOA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Lieu d’exécution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Qualité environnementale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Enjeux/contraintes spécifiques: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5366" name="Rectangle 116">
            <a:extLst>
              <a:ext uri="{FF2B5EF4-FFF2-40B4-BE49-F238E27FC236}">
                <a16:creationId xmlns="" xmlns:a16="http://schemas.microsoft.com/office/drawing/2014/main" id="{7EA94F71-6357-45EC-8B72-930D43BE8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29682"/>
            <a:ext cx="850741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>
                <a:latin typeface="Lucida Sans" panose="020B0602030504020204" pitchFamily="34" charset="0"/>
              </a:rPr>
              <a:t>INTITULE DU PROJET</a:t>
            </a:r>
          </a:p>
        </p:txBody>
      </p:sp>
      <p:sp>
        <p:nvSpPr>
          <p:cNvPr id="7" name="Zone de texte 2">
            <a:extLst>
              <a:ext uri="{FF2B5EF4-FFF2-40B4-BE49-F238E27FC236}">
                <a16:creationId xmlns="" xmlns:a16="http://schemas.microsoft.com/office/drawing/2014/main" id="{ACE39857-5912-42DC-8DB6-C39A5A30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82" y="476250"/>
            <a:ext cx="5554662" cy="626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altLang="fr-FR" sz="1000" dirty="0">
                <a:latin typeface="Lucida Sans" panose="020B0602030504020204" pitchFamily="34" charset="0"/>
              </a:rPr>
              <a:t> ILLUSTRATIONS – présentant à minima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</a:endParaRP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Une vue large extérieure permettant d’appréhender l’Insertion (urbaine / paysagère) du bâtiment dans son environnement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 plan masse permettant d’appréhender les contraintes d’aménagement 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 - Une vue intérieure minimum permettant d’appréhender le traitement de l’ambiance/ choix des matériaux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Contenu libre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16">
            <a:extLst>
              <a:ext uri="{FF2B5EF4-FFF2-40B4-BE49-F238E27FC236}">
                <a16:creationId xmlns="" xmlns:a16="http://schemas.microsoft.com/office/drawing/2014/main" id="{279541B9-5710-49D7-975A-9067771165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3</a:t>
            </a:r>
          </a:p>
        </p:txBody>
      </p:sp>
      <p:sp>
        <p:nvSpPr>
          <p:cNvPr id="16388" name="Zone de texte 2">
            <a:extLst>
              <a:ext uri="{FF2B5EF4-FFF2-40B4-BE49-F238E27FC236}">
                <a16:creationId xmlns="" xmlns:a16="http://schemas.microsoft.com/office/drawing/2014/main" id="{C6BC3689-53B3-46EC-94E9-FE549E0A4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525" y="476250"/>
            <a:ext cx="3117850" cy="6265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de livraison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plancher du projet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MOA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Lieu d’exécution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Qualité environnementale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Enjeux/contraintes spécifiques: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6390" name="Rectangle 116">
            <a:extLst>
              <a:ext uri="{FF2B5EF4-FFF2-40B4-BE49-F238E27FC236}">
                <a16:creationId xmlns="" xmlns:a16="http://schemas.microsoft.com/office/drawing/2014/main" id="{C932F07B-F638-437F-B04B-87E2834FB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850741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>
                <a:latin typeface="Lucida Sans" panose="020B0602030504020204" pitchFamily="34" charset="0"/>
              </a:rPr>
              <a:t>INTITULE DU PROJET</a:t>
            </a:r>
          </a:p>
        </p:txBody>
      </p:sp>
      <p:sp>
        <p:nvSpPr>
          <p:cNvPr id="7" name="Zone de texte 2">
            <a:extLst>
              <a:ext uri="{FF2B5EF4-FFF2-40B4-BE49-F238E27FC236}">
                <a16:creationId xmlns="" xmlns:a16="http://schemas.microsoft.com/office/drawing/2014/main" id="{64E006B3-975C-45DF-B67D-E2D294C1F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82" y="476250"/>
            <a:ext cx="5554662" cy="626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altLang="fr-FR" sz="1000" dirty="0">
                <a:latin typeface="Lucida Sans" panose="020B0602030504020204" pitchFamily="34" charset="0"/>
              </a:rPr>
              <a:t> ILLUSTRATIONS – présentant à minima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</a:endParaRP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Une vue large extérieure permettant d’appréhender l’Insertion (urbaine / paysagère) du bâtiment dans son environnement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 plan masse permettant d’appréhender les contraintes d’aménagement 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 - Une vue intérieure minimum permettant d’appréhender le traitement de l’ambiance/ choix des matériaux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Contenu libre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16">
            <a:extLst>
              <a:ext uri="{FF2B5EF4-FFF2-40B4-BE49-F238E27FC236}">
                <a16:creationId xmlns="" xmlns:a16="http://schemas.microsoft.com/office/drawing/2014/main" id="{4139861C-6A36-4629-BF98-30247AAEF9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4</a:t>
            </a:r>
          </a:p>
        </p:txBody>
      </p:sp>
      <p:sp>
        <p:nvSpPr>
          <p:cNvPr id="17412" name="Zone de texte 2">
            <a:extLst>
              <a:ext uri="{FF2B5EF4-FFF2-40B4-BE49-F238E27FC236}">
                <a16:creationId xmlns="" xmlns:a16="http://schemas.microsoft.com/office/drawing/2014/main" id="{9C9E82C4-1A78-448F-93BE-514617CDE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525" y="476250"/>
            <a:ext cx="3117850" cy="6265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de livraison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plancher du projet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MOA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Lieu d’exécution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Qualité environnementale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Enjeux/contraintes spécifiques: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7414" name="Rectangle 116">
            <a:extLst>
              <a:ext uri="{FF2B5EF4-FFF2-40B4-BE49-F238E27FC236}">
                <a16:creationId xmlns="" xmlns:a16="http://schemas.microsoft.com/office/drawing/2014/main" id="{CC6FF251-A7A8-4E1B-84FE-697C0BCD3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850741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>
                <a:latin typeface="Lucida Sans" panose="020B0602030504020204" pitchFamily="34" charset="0"/>
              </a:rPr>
              <a:t>INTITULE DU PROJET</a:t>
            </a:r>
          </a:p>
        </p:txBody>
      </p:sp>
      <p:sp>
        <p:nvSpPr>
          <p:cNvPr id="7" name="Zone de texte 2">
            <a:extLst>
              <a:ext uri="{FF2B5EF4-FFF2-40B4-BE49-F238E27FC236}">
                <a16:creationId xmlns="" xmlns:a16="http://schemas.microsoft.com/office/drawing/2014/main" id="{5EB5ED92-8FD0-43AB-9C5C-4D1873FF68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82" y="476250"/>
            <a:ext cx="5554662" cy="626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altLang="fr-FR" sz="1000" dirty="0">
                <a:latin typeface="Lucida Sans" panose="020B0602030504020204" pitchFamily="34" charset="0"/>
              </a:rPr>
              <a:t> ILLUSTRATIONS – présentant à minima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</a:endParaRP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Une vue large extérieure permettant d’appréhender l’Insertion (urbaine / paysagère) du bâtiment dans son environnement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 plan masse permettant d’appréhender les contraintes d’aménagement 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 - Une vue intérieure minimum permettant d’appréhender le traitement de l’ambiance/ choix des matériaux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Contenu libre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16">
            <a:extLst>
              <a:ext uri="{FF2B5EF4-FFF2-40B4-BE49-F238E27FC236}">
                <a16:creationId xmlns="" xmlns:a16="http://schemas.microsoft.com/office/drawing/2014/main" id="{51602032-8A51-4080-B7D8-C376101117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115888"/>
            <a:ext cx="287338" cy="288925"/>
          </a:xfrm>
          <a:solidFill>
            <a:srgbClr val="0070C0"/>
          </a:solidFill>
        </p:spPr>
        <p:txBody>
          <a:bodyPr/>
          <a:lstStyle/>
          <a:p>
            <a:pPr algn="l" eaLnBrk="1" hangingPunct="1"/>
            <a:r>
              <a:rPr lang="fr-FR" altLang="fr-FR" sz="1400" b="1">
                <a:solidFill>
                  <a:schemeClr val="bg1"/>
                </a:solidFill>
                <a:latin typeface="Lucida Sans" panose="020B0602030504020204" pitchFamily="34" charset="0"/>
              </a:rPr>
              <a:t>5</a:t>
            </a:r>
          </a:p>
        </p:txBody>
      </p:sp>
      <p:sp>
        <p:nvSpPr>
          <p:cNvPr id="18436" name="Zone de texte 2">
            <a:extLst>
              <a:ext uri="{FF2B5EF4-FFF2-40B4-BE49-F238E27FC236}">
                <a16:creationId xmlns="" xmlns:a16="http://schemas.microsoft.com/office/drawing/2014/main" id="{73DE63F9-14D3-4A70-81A2-E14C079DA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1525" y="476250"/>
            <a:ext cx="3117850" cy="6265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de livraison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plancher du projet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Cout travaux HT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Maitre d’ouvrage 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MOA : 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Lieu d’exécution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Maitrise d’œuvre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 :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 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Qualité environnementale : 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b="1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Enjeux/contraintes spécifiques: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8438" name="Rectangle 116">
            <a:extLst>
              <a:ext uri="{FF2B5EF4-FFF2-40B4-BE49-F238E27FC236}">
                <a16:creationId xmlns="" xmlns:a16="http://schemas.microsoft.com/office/drawing/2014/main" id="{D9821F00-C9CE-4523-8D6E-9666DF4DF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15888"/>
            <a:ext cx="850741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b="1">
                <a:latin typeface="Lucida Sans" panose="020B0602030504020204" pitchFamily="34" charset="0"/>
              </a:rPr>
              <a:t>INTITULE DU PROJET</a:t>
            </a:r>
          </a:p>
        </p:txBody>
      </p:sp>
      <p:sp>
        <p:nvSpPr>
          <p:cNvPr id="7" name="Zone de texte 2">
            <a:extLst>
              <a:ext uri="{FF2B5EF4-FFF2-40B4-BE49-F238E27FC236}">
                <a16:creationId xmlns="" xmlns:a16="http://schemas.microsoft.com/office/drawing/2014/main" id="{9F47E5F3-7D32-4139-8E1C-D1FCF7485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82" y="476250"/>
            <a:ext cx="5554662" cy="626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9569" tIns="49785" rIns="99569" bIns="49785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88"/>
              </a:spcAft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000" dirty="0">
                <a:latin typeface="Lucida Sans" panose="020B0602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altLang="fr-FR" sz="1000" dirty="0">
                <a:latin typeface="Lucida Sans" panose="020B0602030504020204" pitchFamily="34" charset="0"/>
              </a:rPr>
              <a:t> ILLUSTRATIONS – présentant à minima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fr-FR" altLang="fr-FR" sz="1000" dirty="0">
              <a:latin typeface="Lucida Sans" panose="020B0602030504020204" pitchFamily="34" charset="0"/>
            </a:endParaRP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Une vue large extérieure permettant d’appréhender l’Insertion (urbaine / paysagère) du bâtiment dans son environnement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Un plan masse permettant d’appréhender les contraintes d’aménagement 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 - Une vue intérieure minimum permettant d’appréhender le traitement de l’ambiance/ choix des matériaux</a:t>
            </a:r>
          </a:p>
          <a:p>
            <a:pPr algn="ctr">
              <a:buNone/>
            </a:pPr>
            <a:r>
              <a:rPr lang="fr-FR" altLang="fr-FR" sz="1000" i="1" dirty="0">
                <a:latin typeface="Lucida Sans" panose="020B0602030504020204" pitchFamily="34" charset="0"/>
              </a:rPr>
              <a:t>- Contenu libre</a:t>
            </a:r>
            <a:endParaRPr lang="fr-FR" altLang="fr-FR" sz="1000" dirty="0">
              <a:latin typeface="Lucida Sans" panose="020B0602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BBB33D76934746BE23B8580708493E" ma:contentTypeVersion="4" ma:contentTypeDescription="Crée un document." ma:contentTypeScope="" ma:versionID="1a46311afb7411ece653e13bb5211a1b">
  <xsd:schema xmlns:xsd="http://www.w3.org/2001/XMLSchema" xmlns:xs="http://www.w3.org/2001/XMLSchema" xmlns:p="http://schemas.microsoft.com/office/2006/metadata/properties" xmlns:ns2="526254f3-12f4-4a05-8170-fac399848c67" targetNamespace="http://schemas.microsoft.com/office/2006/metadata/properties" ma:root="true" ma:fieldsID="a570e263a7e469e20cfa7ba416952577" ns2:_="">
    <xsd:import namespace="526254f3-12f4-4a05-8170-fac399848c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254f3-12f4-4a05-8170-fac399848c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7CB244-C28B-4A1A-B97C-16711A03DB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F621F4-1A56-4352-AB03-4ABFFD5C57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6254f3-12f4-4a05-8170-fac399848c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101</Words>
  <Application>Microsoft Office PowerPoint</Application>
  <PresentationFormat>Affichage à l'écran (4:3)</PresentationFormat>
  <Paragraphs>162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Lucida Sans</vt:lpstr>
      <vt:lpstr>Times New Roman</vt:lpstr>
      <vt:lpstr>Modèle par défaut</vt:lpstr>
      <vt:lpstr>Concours d’architecture et d’ingénierie esquisse + en vue de la passation d’un marché de maîtrise d’œuvre pour l’extension de l’ephad de THIERS</vt:lpstr>
      <vt:lpstr>1</vt:lpstr>
      <vt:lpstr>2</vt:lpstr>
      <vt:lpstr>3</vt:lpstr>
      <vt:lpstr>4</vt:lpstr>
      <vt:lpstr>5</vt:lpstr>
    </vt:vector>
  </TitlesOfParts>
  <Manager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Concours d’architecture et d’ingénierie esquisse + en vue de la passation d’un marché de maîtrise d’œuvre pour la construction du nouveau centre aquatique Delaune à Dieppe</dc:title>
  <dc:subject/>
  <dc:creator/>
  <cp:keywords/>
  <dc:description/>
  <cp:revision>47</cp:revision>
  <cp:lastPrinted>2018-02-13T13:59:17Z</cp:lastPrinted>
  <dcterms:created xsi:type="dcterms:W3CDTF">2017-12-20T15:44:18Z</dcterms:created>
  <dcterms:modified xsi:type="dcterms:W3CDTF">2022-08-19T12:41:13Z</dcterms:modified>
  <cp:category/>
</cp:coreProperties>
</file>